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handoutMasterIdLst>
    <p:handoutMasterId r:id="rId77"/>
  </p:handoutMasterIdLst>
  <p:sldIdLst>
    <p:sldId id="2184" r:id="rId5"/>
    <p:sldId id="2186" r:id="rId6"/>
    <p:sldId id="2187" r:id="rId7"/>
    <p:sldId id="2202" r:id="rId8"/>
    <p:sldId id="2232" r:id="rId9"/>
    <p:sldId id="2231" r:id="rId10"/>
    <p:sldId id="2203" r:id="rId11"/>
    <p:sldId id="2204" r:id="rId12"/>
    <p:sldId id="2205" r:id="rId13"/>
    <p:sldId id="2206" r:id="rId14"/>
    <p:sldId id="2207" r:id="rId15"/>
    <p:sldId id="2208" r:id="rId16"/>
    <p:sldId id="2209" r:id="rId17"/>
    <p:sldId id="2210" r:id="rId18"/>
    <p:sldId id="2211" r:id="rId19"/>
    <p:sldId id="2212" r:id="rId20"/>
    <p:sldId id="2214" r:id="rId21"/>
    <p:sldId id="2213" r:id="rId22"/>
    <p:sldId id="2215" r:id="rId23"/>
    <p:sldId id="2216" r:id="rId24"/>
    <p:sldId id="2218" r:id="rId25"/>
    <p:sldId id="2220" r:id="rId26"/>
    <p:sldId id="2221" r:id="rId27"/>
    <p:sldId id="2222" r:id="rId28"/>
    <p:sldId id="2223" r:id="rId29"/>
    <p:sldId id="2224" r:id="rId30"/>
    <p:sldId id="2233" r:id="rId31"/>
    <p:sldId id="2225" r:id="rId32"/>
    <p:sldId id="2235" r:id="rId33"/>
    <p:sldId id="286" r:id="rId34"/>
    <p:sldId id="287" r:id="rId35"/>
    <p:sldId id="288" r:id="rId36"/>
    <p:sldId id="289" r:id="rId37"/>
    <p:sldId id="290" r:id="rId38"/>
    <p:sldId id="291" r:id="rId39"/>
    <p:sldId id="292" r:id="rId40"/>
    <p:sldId id="293" r:id="rId41"/>
    <p:sldId id="294" r:id="rId42"/>
    <p:sldId id="2227" r:id="rId43"/>
    <p:sldId id="296" r:id="rId44"/>
    <p:sldId id="297" r:id="rId45"/>
    <p:sldId id="2228" r:id="rId46"/>
    <p:sldId id="299" r:id="rId47"/>
    <p:sldId id="300" r:id="rId48"/>
    <p:sldId id="301" r:id="rId49"/>
    <p:sldId id="302" r:id="rId50"/>
    <p:sldId id="303" r:id="rId51"/>
    <p:sldId id="2229" r:id="rId52"/>
    <p:sldId id="305" r:id="rId53"/>
    <p:sldId id="306" r:id="rId54"/>
    <p:sldId id="2236" r:id="rId55"/>
    <p:sldId id="308" r:id="rId56"/>
    <p:sldId id="309" r:id="rId57"/>
    <p:sldId id="310" r:id="rId58"/>
    <p:sldId id="311" r:id="rId59"/>
    <p:sldId id="312" r:id="rId60"/>
    <p:sldId id="313" r:id="rId61"/>
    <p:sldId id="314" r:id="rId62"/>
    <p:sldId id="315" r:id="rId63"/>
    <p:sldId id="2230" r:id="rId64"/>
    <p:sldId id="317" r:id="rId65"/>
    <p:sldId id="318" r:id="rId66"/>
    <p:sldId id="319" r:id="rId67"/>
    <p:sldId id="320" r:id="rId68"/>
    <p:sldId id="321" r:id="rId69"/>
    <p:sldId id="322" r:id="rId70"/>
    <p:sldId id="323" r:id="rId71"/>
    <p:sldId id="324" r:id="rId72"/>
    <p:sldId id="325" r:id="rId73"/>
    <p:sldId id="326" r:id="rId74"/>
    <p:sldId id="327" r:id="rId7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04FF60-19CC-0D62-DDBC-977478CDC27C}" name="Sylvie Flegel" initials="" userId="S::Sylvie.Flegel@sib.swiss::e4dcdaf5-93da-44eb-952c-46a7da19339a" providerId="AD"/>
  <p188:author id="{96BC7DA7-61C6-FE01-D5D8-A892A102519B}" name="Marie Dangles" initials="MD" userId="S::Marie.Dangles@sib.swiss::7b63edcb-ccf4-4a75-88d0-c14d201c4d6b" providerId="AD"/>
  <p188:author id="{CE5D80B9-1F14-B145-DF47-4868472354CC}" name="Marie Dangles" initials="MD" userId="S::marie.dangles@sib.swiss::7b63edcb-ccf4-4a75-88d0-c14d201c4d6b" providerId="AD"/>
  <p188:author id="{808096D5-8C93-63BC-E4B0-42D5AEA0682D}" name="Maia Berman" initials="MB" userId="S::maia.berman@sib.swiss::1345ac14-4068-45c8-a090-8c43709fd17f" providerId="AD"/>
  <p188:author id="{6B1FADD7-C699-59FF-534C-F7CDC6EE7682}" name="Maia Berman" initials="MB" userId="S::Maia.Berman@sib.swiss::1345ac14-4068-45c8-a090-8c43709fd17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D3F190-3A6F-B24C-9C81-40A20DBA8492}" v="129" dt="2024-11-01T09:15:41.99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73234"/>
  </p:normalViewPr>
  <p:slideViewPr>
    <p:cSldViewPr snapToGrid="0">
      <p:cViewPr>
        <p:scale>
          <a:sx n="115" d="100"/>
          <a:sy n="115" d="100"/>
        </p:scale>
        <p:origin x="504" y="-110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F87670A-975B-8A3E-CA1E-1C95318AB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latin typeface="Corbel" panose="020B0503020204020204" pitchFamily="34" charset="0"/>
            </a:endParaRPr>
          </a:p>
        </p:txBody>
      </p:sp>
      <p:sp>
        <p:nvSpPr>
          <p:cNvPr id="3" name="Espace réservé de la date 2">
            <a:extLst>
              <a:ext uri="{FF2B5EF4-FFF2-40B4-BE49-F238E27FC236}">
                <a16:creationId xmlns:a16="http://schemas.microsoft.com/office/drawing/2014/main" id="{F7AF402A-CBD2-E8BA-AAA8-34E54EAE21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F29005-80C1-A548-84CE-9D8F7C27BC60}" type="datetimeFigureOut">
              <a:rPr lang="fr-FR" smtClean="0">
                <a:latin typeface="Corbel" panose="020B0503020204020204" pitchFamily="34" charset="0"/>
              </a:rPr>
              <a:t>04/11/2024</a:t>
            </a:fld>
            <a:endParaRPr lang="fr-FR">
              <a:latin typeface="Corbel" panose="020B0503020204020204" pitchFamily="34" charset="0"/>
            </a:endParaRPr>
          </a:p>
        </p:txBody>
      </p:sp>
      <p:sp>
        <p:nvSpPr>
          <p:cNvPr id="4" name="Espace réservé du pied de page 3">
            <a:extLst>
              <a:ext uri="{FF2B5EF4-FFF2-40B4-BE49-F238E27FC236}">
                <a16:creationId xmlns:a16="http://schemas.microsoft.com/office/drawing/2014/main" id="{EF918FD6-F4AE-D982-B32D-7F319AFAF6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latin typeface="Corbel" panose="020B0503020204020204" pitchFamily="34" charset="0"/>
            </a:endParaRPr>
          </a:p>
        </p:txBody>
      </p:sp>
      <p:sp>
        <p:nvSpPr>
          <p:cNvPr id="5" name="Espace réservé du numéro de diapositive 4">
            <a:extLst>
              <a:ext uri="{FF2B5EF4-FFF2-40B4-BE49-F238E27FC236}">
                <a16:creationId xmlns:a16="http://schemas.microsoft.com/office/drawing/2014/main" id="{C4C636B7-0054-2915-21E4-2E5FE70944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A0CD75-09BC-0C48-AAA4-476A4268C9A9}" type="slidenum">
              <a:rPr lang="fr-FR" smtClean="0">
                <a:latin typeface="Corbel" panose="020B0503020204020204" pitchFamily="34" charset="0"/>
              </a:rPr>
              <a:t>‹#›</a:t>
            </a:fld>
            <a:endParaRPr lang="fr-FR">
              <a:latin typeface="Corbel" panose="020B0503020204020204" pitchFamily="34" charset="0"/>
            </a:endParaRPr>
          </a:p>
        </p:txBody>
      </p:sp>
    </p:spTree>
    <p:extLst>
      <p:ext uri="{BB962C8B-B14F-4D97-AF65-F5344CB8AC3E}">
        <p14:creationId xmlns:p14="http://schemas.microsoft.com/office/powerpoint/2010/main" val="3517392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orbel" panose="020B0503020204020204" pitchFamily="34" charset="0"/>
              </a:defRPr>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orbel" panose="020B0503020204020204" pitchFamily="34" charset="0"/>
              </a:defRPr>
            </a:lvl1pPr>
          </a:lstStyle>
          <a:p>
            <a:fld id="{252EF52D-CFFC-FA47-BBAF-74B3994A70AD}" type="datetimeFigureOut">
              <a:rPr lang="fr-FR" smtClean="0"/>
              <a:pPr/>
              <a:t>04/11/2024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orbel" panose="020B0503020204020204"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orbel" panose="020B0503020204020204" pitchFamily="34" charset="0"/>
              </a:defRPr>
            </a:lvl1pPr>
          </a:lstStyle>
          <a:p>
            <a:fld id="{170F0992-BC5E-544C-9AC1-207704CC8F47}" type="slidenum">
              <a:rPr lang="fr-FR" smtClean="0"/>
              <a:pPr/>
              <a:t>‹#›</a:t>
            </a:fld>
            <a:endParaRPr lang="fr-FR"/>
          </a:p>
        </p:txBody>
      </p:sp>
    </p:spTree>
    <p:extLst>
      <p:ext uri="{BB962C8B-B14F-4D97-AF65-F5344CB8AC3E}">
        <p14:creationId xmlns:p14="http://schemas.microsoft.com/office/powerpoint/2010/main" val="185088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orbel" panose="020B0503020204020204" pitchFamily="34" charset="0"/>
        <a:ea typeface="+mn-ea"/>
        <a:cs typeface="+mn-cs"/>
      </a:defRPr>
    </a:lvl1pPr>
    <a:lvl2pPr marL="457200" algn="l" defTabSz="914400" rtl="0" eaLnBrk="1" latinLnBrk="0" hangingPunct="1">
      <a:defRPr sz="1200" b="0" i="0" kern="1200">
        <a:solidFill>
          <a:schemeClr val="tx1"/>
        </a:solidFill>
        <a:latin typeface="Corbel" panose="020B0503020204020204" pitchFamily="34" charset="0"/>
        <a:ea typeface="+mn-ea"/>
        <a:cs typeface="+mn-cs"/>
      </a:defRPr>
    </a:lvl2pPr>
    <a:lvl3pPr marL="914400" algn="l" defTabSz="914400" rtl="0" eaLnBrk="1" latinLnBrk="0" hangingPunct="1">
      <a:defRPr sz="1200" b="0" i="0" kern="1200">
        <a:solidFill>
          <a:schemeClr val="tx1"/>
        </a:solidFill>
        <a:latin typeface="Corbel" panose="020B0503020204020204" pitchFamily="34" charset="0"/>
        <a:ea typeface="+mn-ea"/>
        <a:cs typeface="+mn-cs"/>
      </a:defRPr>
    </a:lvl3pPr>
    <a:lvl4pPr marL="1371600" algn="l" defTabSz="914400" rtl="0" eaLnBrk="1" latinLnBrk="0" hangingPunct="1">
      <a:defRPr sz="1200" b="0" i="0" kern="1200">
        <a:solidFill>
          <a:schemeClr val="tx1"/>
        </a:solidFill>
        <a:latin typeface="Corbel" panose="020B0503020204020204" pitchFamily="34" charset="0"/>
        <a:ea typeface="+mn-ea"/>
        <a:cs typeface="+mn-cs"/>
      </a:defRPr>
    </a:lvl4pPr>
    <a:lvl5pPr marL="1828800" algn="l" defTabSz="914400" rtl="0" eaLnBrk="1" latinLnBrk="0" hangingPunct="1">
      <a:defRPr sz="1200" b="0" i="0" kern="1200">
        <a:solidFill>
          <a:schemeClr val="tx1"/>
        </a:solidFill>
        <a:latin typeface="Corbel" panose="020B05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ature.com/articles/s41592-019-0598-1#ref-CR22"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nature.com/articles/s41592-019-0598-1#Fig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ink.springer.com/article/10.1007/s13748-020-00218-y#ref-CR6"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link.springer.com/article/10.1007/s13748-020-00218-y#ref-CR7"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Google_Brai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proceedings.mlr.press/v48/gal16.html"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proceedings.neurips.cc/paper_files/paper/2017/hash/9ef2ed4b7fd2c810847ffa5fa85bce38-Abstract.html"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sciencedirect.com/topics/chemistry/apoprotein"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ir.recursion.com/news-releases/news-release-details/recursion-bridges-protein-and-chemical-space-massive-protein"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6</a:t>
            </a:fld>
            <a:endParaRPr lang="fr-FR"/>
          </a:p>
        </p:txBody>
      </p:sp>
    </p:spTree>
    <p:extLst>
      <p:ext uri="{BB962C8B-B14F-4D97-AF65-F5344CB8AC3E}">
        <p14:creationId xmlns:p14="http://schemas.microsoft.com/office/powerpoint/2010/main" val="115102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Word2vec from Google</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Vector length 50-300</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Each word in the context is presented to the network as a one-of-N vector, that is, one component has a value of 1 and the rest are 0. In the first layer, each word creates a different pattern of activations, or word vectors predict the next word in a sequence from a local context of earlier words.</a:t>
            </a:r>
            <a:br>
              <a:rPr lang="en-GB" sz="1200" dirty="0">
                <a:solidFill>
                  <a:schemeClr val="dk1"/>
                </a:solidFill>
                <a:latin typeface="Calibri"/>
                <a:ea typeface="Calibri"/>
                <a:cs typeface="Calibri"/>
                <a:sym typeface="Calibri"/>
              </a:rPr>
            </a:b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In a language model, the other layers of the network learn to convert the input word vectors into an output word vector for the predicted next word, which can be used to predict the probability for any word in the vocabulary to appear as the next word. The network learns word vectors that contain many active components each of which can be interpreted as a separate feature of the word, as was first demonstrated27 in the context of learning distributed representations for symbols. These semantic features were not explicitly present in the input. They were discovered by the learning procedure as a good way of factorizing the structured relationships between the input and output symbols into multiple ‘micro-rules’.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lvl="0" indent="0" algn="l" rtl="0">
              <a:spcBef>
                <a:spcPts val="0"/>
              </a:spcBef>
              <a:spcAft>
                <a:spcPts val="0"/>
              </a:spcAft>
              <a:buNone/>
            </a:pPr>
            <a:r>
              <a:rPr lang="en-GB" sz="1200" dirty="0">
                <a:solidFill>
                  <a:schemeClr val="dk1"/>
                </a:solidFill>
                <a:latin typeface="Calibri"/>
                <a:ea typeface="Calibri"/>
                <a:cs typeface="Calibri"/>
                <a:sym typeface="Calibri"/>
              </a:rPr>
              <a:t>The issue of representation lies at the heart of the debate between the logic-inspired and the neural-network-inspired paradigms for cognition. In the logic-inspired paradigm, an instance of a symbol is something for which the only property is that it is either identical or non-identical to other symbol instances. It has no internal structure that is relevant to its use; and to reason with symbols, they must be bound to the variables in judiciously chosen rules of inference. By contrast, neural networks just use big activity vectors, big weight matrices and scalar non-linearities to perform the type of fast ‘intuitive’ inference that underpins effortless commonsense reasoning. </a:t>
            </a:r>
            <a:endParaRPr lang="en-GB" dirty="0"/>
          </a:p>
          <a:p>
            <a:pPr marL="0" lvl="0" indent="0" algn="l" rtl="0">
              <a:spcBef>
                <a:spcPts val="0"/>
              </a:spcBef>
              <a:spcAft>
                <a:spcPts val="0"/>
              </a:spcAft>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neural language models can because they associate each word with a vector of real valued features, and semantically related words end up close to each other in that vector space</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Finally, we describe another interesting property of the Skip-gram model. We found that simple vector addition can often produce meaningful results. For example,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(“Russia”) +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(“river”) is close to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(“Volga River”), and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(“Germany”) +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(“capital”) is close to </a:t>
            </a:r>
            <a:r>
              <a:rPr lang="en-GB" sz="1200" dirty="0" err="1">
                <a:solidFill>
                  <a:schemeClr val="dk1"/>
                </a:solidFill>
                <a:latin typeface="Calibri"/>
                <a:ea typeface="Calibri"/>
                <a:cs typeface="Calibri"/>
                <a:sym typeface="Calibri"/>
              </a:rPr>
              <a:t>vec</a:t>
            </a:r>
            <a:r>
              <a:rPr lang="en-GB" sz="1200" dirty="0">
                <a:solidFill>
                  <a:schemeClr val="dk1"/>
                </a:solidFill>
                <a:latin typeface="Calibri"/>
                <a:ea typeface="Calibri"/>
                <a:cs typeface="Calibri"/>
                <a:sym typeface="Calibri"/>
              </a:rPr>
              <a:t>(“Berlin”). This compositionality suggests that a non-obvious degree of language understanding can be obtained by using basic mathematical operations on the word vector representations. </a:t>
            </a:r>
            <a:endParaRPr lang="en-GB" dirty="0"/>
          </a:p>
          <a:p>
            <a:pPr marL="0" lvl="0" indent="0" algn="l" rtl="0">
              <a:spcBef>
                <a:spcPts val="0"/>
              </a:spcBef>
              <a:spcAft>
                <a:spcPts val="0"/>
              </a:spcAft>
              <a:buNone/>
            </a:pPr>
            <a:endParaRPr lang="en-GB" dirty="0"/>
          </a:p>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23</a:t>
            </a:fld>
            <a:endParaRPr lang="fr-FR"/>
          </a:p>
        </p:txBody>
      </p:sp>
    </p:spTree>
    <p:extLst>
      <p:ext uri="{BB962C8B-B14F-4D97-AF65-F5344CB8AC3E}">
        <p14:creationId xmlns:p14="http://schemas.microsoft.com/office/powerpoint/2010/main" val="205158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b="0" i="0" dirty="0">
                <a:solidFill>
                  <a:srgbClr val="222222"/>
                </a:solidFill>
                <a:latin typeface="Arial"/>
                <a:ea typeface="Arial"/>
                <a:cs typeface="Arial"/>
                <a:sym typeface="Arial"/>
              </a:rPr>
              <a:t>Alley et al:</a:t>
            </a:r>
            <a:endParaRPr lang="en-GB" dirty="0"/>
          </a:p>
          <a:p>
            <a:pPr marL="0" lvl="0" indent="0" algn="l" rtl="0">
              <a:spcBef>
                <a:spcPts val="0"/>
              </a:spcBef>
              <a:spcAft>
                <a:spcPts val="0"/>
              </a:spcAft>
              <a:buNone/>
            </a:pPr>
            <a:r>
              <a:rPr lang="en-GB" b="0" i="0" dirty="0">
                <a:solidFill>
                  <a:srgbClr val="222222"/>
                </a:solidFill>
                <a:latin typeface="Arial"/>
                <a:ea typeface="Arial"/>
                <a:cs typeface="Arial"/>
                <a:sym typeface="Arial"/>
              </a:rPr>
              <a:t>Here, we use a recurrent neural network (RNN) to learn statistical representations of proteins from ~24 million UniRef50 (ref. </a:t>
            </a:r>
            <a:r>
              <a:rPr lang="en-GB" b="0" i="0" u="sng" baseline="30000" dirty="0">
                <a:solidFill>
                  <a:schemeClr val="hlink"/>
                </a:solidFill>
                <a:latin typeface="Arial"/>
                <a:ea typeface="Arial"/>
                <a:cs typeface="Arial"/>
                <a:sym typeface="Arial"/>
                <a:hlinkClick r:id="rId3"/>
              </a:rPr>
              <a:t>22</a:t>
            </a:r>
            <a:r>
              <a:rPr lang="en-GB" b="0" i="0" dirty="0">
                <a:solidFill>
                  <a:srgbClr val="222222"/>
                </a:solidFill>
                <a:latin typeface="Arial"/>
                <a:ea typeface="Arial"/>
                <a:cs typeface="Arial"/>
                <a:sym typeface="Arial"/>
              </a:rPr>
              <a:t>) sequences (Fig. </a:t>
            </a:r>
            <a:r>
              <a:rPr lang="en-GB" b="0" i="0" u="sng" dirty="0">
                <a:solidFill>
                  <a:schemeClr val="hlink"/>
                </a:solidFill>
                <a:latin typeface="Arial"/>
                <a:ea typeface="Arial"/>
                <a:cs typeface="Arial"/>
                <a:sym typeface="Arial"/>
                <a:hlinkClick r:id="rId4"/>
              </a:rPr>
              <a:t>1a</a:t>
            </a:r>
            <a:r>
              <a:rPr lang="en-GB" b="0" i="0" dirty="0">
                <a:solidFill>
                  <a:srgbClr val="222222"/>
                </a:solidFill>
                <a:latin typeface="Arial"/>
                <a:ea typeface="Arial"/>
                <a:cs typeface="Arial"/>
                <a:sym typeface="Arial"/>
              </a:rPr>
              <a:t>). Without structural or evolutionary data, this unified representation (</a:t>
            </a:r>
            <a:r>
              <a:rPr lang="en-GB" b="0" i="0" dirty="0" err="1">
                <a:solidFill>
                  <a:srgbClr val="222222"/>
                </a:solidFill>
                <a:latin typeface="Arial"/>
                <a:ea typeface="Arial"/>
                <a:cs typeface="Arial"/>
                <a:sym typeface="Arial"/>
              </a:rPr>
              <a:t>UniRep</a:t>
            </a:r>
            <a:r>
              <a:rPr lang="en-GB" b="0" i="0" dirty="0">
                <a:solidFill>
                  <a:srgbClr val="222222"/>
                </a:solidFill>
                <a:latin typeface="Arial"/>
                <a:ea typeface="Arial"/>
                <a:cs typeface="Arial"/>
                <a:sym typeface="Arial"/>
              </a:rPr>
              <a:t>) summarizes arbitrary protein sequences into fixed-length vectors approximating fundamental protein features (Fig. </a:t>
            </a:r>
            <a:r>
              <a:rPr lang="en-GB" b="0" i="0" u="sng" dirty="0">
                <a:solidFill>
                  <a:schemeClr val="hlink"/>
                </a:solidFill>
                <a:latin typeface="Arial"/>
                <a:ea typeface="Arial"/>
                <a:cs typeface="Arial"/>
                <a:sym typeface="Arial"/>
                <a:hlinkClick r:id="rId4"/>
              </a:rPr>
              <a:t>1b</a:t>
            </a:r>
            <a:r>
              <a:rPr lang="en-GB" b="0" i="0" dirty="0">
                <a:solidFill>
                  <a:srgbClr val="222222"/>
                </a:solidFill>
                <a:latin typeface="Arial"/>
                <a:ea typeface="Arial"/>
                <a:cs typeface="Arial"/>
                <a:sym typeface="Arial"/>
              </a:rPr>
              <a:t>). This method </a:t>
            </a:r>
            <a:r>
              <a:rPr lang="en-GB" b="0" i="0" dirty="0" err="1">
                <a:solidFill>
                  <a:srgbClr val="222222"/>
                </a:solidFill>
                <a:latin typeface="Arial"/>
                <a:ea typeface="Arial"/>
                <a:cs typeface="Arial"/>
                <a:sym typeface="Arial"/>
              </a:rPr>
              <a:t>scalably</a:t>
            </a:r>
            <a:r>
              <a:rPr lang="en-GB" b="0" i="0" dirty="0">
                <a:solidFill>
                  <a:srgbClr val="222222"/>
                </a:solidFill>
                <a:latin typeface="Arial"/>
                <a:ea typeface="Arial"/>
                <a:cs typeface="Arial"/>
                <a:sym typeface="Arial"/>
              </a:rPr>
              <a:t> leverages underused raw sequences to alleviate the data scarcity constraining protein informatics so far, and achieves generalizable, superior performance in critical engineering tasks from stability, to function, to design.</a:t>
            </a:r>
            <a:endParaRPr lang="en-GB" dirty="0"/>
          </a:p>
          <a:p>
            <a:pPr marL="0" lvl="0" indent="0" algn="l" rtl="0">
              <a:spcBef>
                <a:spcPts val="0"/>
              </a:spcBef>
              <a:spcAft>
                <a:spcPts val="0"/>
              </a:spcAft>
              <a:buNone/>
            </a:pPr>
            <a:endParaRPr lang="en-GB" b="0" i="0" dirty="0">
              <a:solidFill>
                <a:srgbClr val="222222"/>
              </a:solidFill>
              <a:latin typeface="Arial"/>
              <a:ea typeface="Arial"/>
              <a:cs typeface="Arial"/>
              <a:sym typeface="Arial"/>
            </a:endParaRPr>
          </a:p>
          <a:p>
            <a:pPr marL="0" lvl="0" indent="0" algn="l" rtl="0">
              <a:spcBef>
                <a:spcPts val="0"/>
              </a:spcBef>
              <a:spcAft>
                <a:spcPts val="0"/>
              </a:spcAft>
              <a:buNone/>
            </a:pPr>
            <a:r>
              <a:rPr lang="en-GB" b="0" i="0" dirty="0">
                <a:solidFill>
                  <a:srgbClr val="222222"/>
                </a:solidFill>
                <a:latin typeface="Arial"/>
                <a:ea typeface="Arial"/>
                <a:cs typeface="Arial"/>
                <a:sym typeface="Arial"/>
              </a:rPr>
              <a:t>Amino acid one-hot encoding converted to amino acid embeddings</a:t>
            </a:r>
            <a:endParaRPr lang="en-GB" dirty="0"/>
          </a:p>
          <a:p>
            <a:pPr marL="0" lvl="0" indent="0" algn="l" rtl="0">
              <a:spcBef>
                <a:spcPts val="0"/>
              </a:spcBef>
              <a:spcAft>
                <a:spcPts val="0"/>
              </a:spcAft>
              <a:buNone/>
            </a:pPr>
            <a:endParaRPr lang="en-GB" b="0" i="0" dirty="0">
              <a:solidFill>
                <a:srgbClr val="222222"/>
              </a:solidFill>
              <a:latin typeface="Arial"/>
              <a:ea typeface="Arial"/>
              <a:cs typeface="Arial"/>
              <a:sym typeface="Arial"/>
            </a:endParaRPr>
          </a:p>
          <a:p>
            <a:pPr marL="0" lvl="0" indent="0" algn="l" rtl="0">
              <a:spcBef>
                <a:spcPts val="0"/>
              </a:spcBef>
              <a:spcAft>
                <a:spcPts val="0"/>
              </a:spcAft>
              <a:buNone/>
            </a:pPr>
            <a:r>
              <a:rPr lang="en-GB" b="0" i="0" dirty="0">
                <a:solidFill>
                  <a:srgbClr val="222222"/>
                </a:solidFill>
                <a:latin typeface="Arial"/>
                <a:ea typeface="Arial"/>
                <a:cs typeface="Arial"/>
                <a:sym typeface="Arial"/>
              </a:rPr>
              <a:t>This architecture learns by going through a sequence of characters in order, trying to predict the next one based on the model’s dynamic internal ‘summary’ of the sequence it has seen so far (its ‘hidden state’). During training, the model gradually revises the way it constructs its hidden state to maximize the accuracy of its predictions, resulting in a progressively better statistical summary, or representation, of the sequence.</a:t>
            </a:r>
            <a:endParaRPr lang="en-GB" dirty="0"/>
          </a:p>
          <a:p>
            <a:pPr marL="0" lvl="0" indent="0" algn="l" rtl="0">
              <a:spcBef>
                <a:spcPts val="0"/>
              </a:spcBef>
              <a:spcAft>
                <a:spcPts val="0"/>
              </a:spcAft>
              <a:buNone/>
            </a:pPr>
            <a:endParaRPr lang="en-GB" b="0" i="0" dirty="0">
              <a:solidFill>
                <a:srgbClr val="222222"/>
              </a:solidFill>
              <a:latin typeface="Arial"/>
              <a:ea typeface="Arial"/>
              <a:cs typeface="Arial"/>
              <a:sym typeface="Arial"/>
            </a:endParaRPr>
          </a:p>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25</a:t>
            </a:fld>
            <a:endParaRPr lang="fr-FR"/>
          </a:p>
        </p:txBody>
      </p:sp>
    </p:spTree>
    <p:extLst>
      <p:ext uri="{BB962C8B-B14F-4D97-AF65-F5344CB8AC3E}">
        <p14:creationId xmlns:p14="http://schemas.microsoft.com/office/powerpoint/2010/main" val="3097811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3" name="Google Shape;12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29</a:t>
            </a:fld>
            <a:endParaRPr lang="fr-FR"/>
          </a:p>
        </p:txBody>
      </p:sp>
    </p:spTree>
    <p:extLst>
      <p:ext uri="{BB962C8B-B14F-4D97-AF65-F5344CB8AC3E}">
        <p14:creationId xmlns:p14="http://schemas.microsoft.com/office/powerpoint/2010/main" val="3706419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7" name="Google Shape;129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Do not mistake likelhood f_k for model confidence</a:t>
            </a:r>
            <a:endParaRPr/>
          </a:p>
        </p:txBody>
      </p:sp>
      <p:sp>
        <p:nvSpPr>
          <p:cNvPr id="1298" name="Google Shape;129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Cooper:</a:t>
            </a: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Abstract. We explore some mathematical features of the loss landscape of overparameterized neural networks. A priori one might imagine that the loss function looks like a typical function from Rn to R - in particular, nonconvex, with discrete global minima. In this paper, we prove that in at least one important way, the loss function of an overparameterized neural network does not look like a typical function. If a neural net has n parameters and is trained on d data points, with n &gt; d, we show that the locus M of global minima of L is usually not discrete, but rather an n − d dimensional submanifold of Rn. In practice, neural nets commonly have orders of magnitude more parameters than data points, so this observation implies that M is typically a very high-dimensional subset of Rn.</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Training neural networks requires minimizing a high-dimensional non-convex loss function – a task that is hard in theory, but sometimes easy in practice. Despite the NP-hardness of training general neural loss functions [2], simple gradient methods often find global minimizers (parameter configurations with zero or near-zero training loss), even when data and labels are randomized before training [42]. However, this good </a:t>
            </a:r>
            <a:r>
              <a:rPr lang="en-GB" sz="1200" dirty="0" err="1">
                <a:solidFill>
                  <a:schemeClr val="dk1"/>
                </a:solidFill>
                <a:latin typeface="Calibri"/>
                <a:ea typeface="Calibri"/>
                <a:cs typeface="Calibri"/>
                <a:sym typeface="Calibri"/>
              </a:rPr>
              <a:t>behavior</a:t>
            </a:r>
            <a:r>
              <a:rPr lang="en-GB" sz="1200" dirty="0">
                <a:solidFill>
                  <a:schemeClr val="dk1"/>
                </a:solidFill>
                <a:latin typeface="Calibri"/>
                <a:ea typeface="Calibri"/>
                <a:cs typeface="Calibri"/>
                <a:sym typeface="Calibri"/>
              </a:rPr>
              <a:t> is not universal; the trainability of neural nets is highly dependent on network architecture design choices, the choice of optimizer, variable initialization, and a variety of other considerations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Recent theoretical and empirical results strongly suggest that local minima are not a serious issue in general. Instead, the landscape is packed with a </a:t>
            </a:r>
            <a:r>
              <a:rPr lang="en-GB" sz="1200" dirty="0" err="1">
                <a:solidFill>
                  <a:schemeClr val="dk1"/>
                </a:solidFill>
                <a:latin typeface="Calibri"/>
                <a:ea typeface="Calibri"/>
                <a:cs typeface="Calibri"/>
                <a:sym typeface="Calibri"/>
              </a:rPr>
              <a:t>combinatorially</a:t>
            </a:r>
            <a:r>
              <a:rPr lang="en-GB" sz="1200" dirty="0">
                <a:solidFill>
                  <a:schemeClr val="dk1"/>
                </a:solidFill>
                <a:latin typeface="Calibri"/>
                <a:ea typeface="Calibri"/>
                <a:cs typeface="Calibri"/>
                <a:sym typeface="Calibri"/>
              </a:rPr>
              <a:t> large number of saddle points where the gradient is zero, and the surface curves up in most dimensions and curves down in the reminder</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Despite their overwhelming capacity to overfit, deep learning architectures tend to generalize </a:t>
            </a:r>
            <a:r>
              <a:rPr lang="en-GB" sz="1200" dirty="0" err="1">
                <a:solidFill>
                  <a:schemeClr val="dk1"/>
                </a:solidFill>
                <a:latin typeface="Calibri"/>
                <a:ea typeface="Calibri"/>
                <a:cs typeface="Calibri"/>
                <a:sym typeface="Calibri"/>
              </a:rPr>
              <a:t>rel</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atively</a:t>
            </a:r>
            <a:r>
              <a:rPr lang="en-GB" sz="1200" dirty="0">
                <a:solidFill>
                  <a:schemeClr val="dk1"/>
                </a:solidFill>
                <a:latin typeface="Calibri"/>
                <a:ea typeface="Calibri"/>
                <a:cs typeface="Calibri"/>
                <a:sym typeface="Calibri"/>
              </a:rPr>
              <a:t> well to unseen data, allowing them to be deployed in practice.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One standing hypothesis that is gaining popularity, e.g. </a:t>
            </a:r>
            <a:r>
              <a:rPr lang="en-GB" sz="1200" dirty="0" err="1">
                <a:solidFill>
                  <a:schemeClr val="dk1"/>
                </a:solidFill>
                <a:latin typeface="Calibri"/>
                <a:ea typeface="Calibri"/>
                <a:cs typeface="Calibri"/>
                <a:sym typeface="Calibri"/>
              </a:rPr>
              <a:t>Hochreiter</a:t>
            </a:r>
            <a:r>
              <a:rPr lang="en-GB" sz="1200" dirty="0">
                <a:solidFill>
                  <a:schemeClr val="dk1"/>
                </a:solidFill>
                <a:latin typeface="Calibri"/>
                <a:ea typeface="Calibri"/>
                <a:cs typeface="Calibri"/>
                <a:sym typeface="Calibri"/>
              </a:rPr>
              <a:t> &amp; </a:t>
            </a:r>
            <a:r>
              <a:rPr lang="en-GB" sz="1200" dirty="0" err="1">
                <a:solidFill>
                  <a:schemeClr val="dk1"/>
                </a:solidFill>
                <a:latin typeface="Calibri"/>
                <a:ea typeface="Calibri"/>
                <a:cs typeface="Calibri"/>
                <a:sym typeface="Calibri"/>
              </a:rPr>
              <a:t>Schmidhuber</a:t>
            </a:r>
            <a:r>
              <a:rPr lang="en-GB" sz="1200" dirty="0">
                <a:solidFill>
                  <a:schemeClr val="dk1"/>
                </a:solidFill>
                <a:latin typeface="Calibri"/>
                <a:ea typeface="Calibri"/>
                <a:cs typeface="Calibri"/>
                <a:sym typeface="Calibri"/>
              </a:rPr>
              <a:t> (1997); </a:t>
            </a:r>
            <a:r>
              <a:rPr lang="en-GB" sz="1200" dirty="0" err="1">
                <a:solidFill>
                  <a:schemeClr val="dk1"/>
                </a:solidFill>
                <a:latin typeface="Calibri"/>
                <a:ea typeface="Calibri"/>
                <a:cs typeface="Calibri"/>
                <a:sym typeface="Calibri"/>
              </a:rPr>
              <a:t>Keskar</a:t>
            </a:r>
            <a:r>
              <a:rPr lang="en-GB" sz="1200" dirty="0">
                <a:solidFill>
                  <a:schemeClr val="dk1"/>
                </a:solidFill>
                <a:latin typeface="Calibri"/>
                <a:ea typeface="Calibri"/>
                <a:cs typeface="Calibri"/>
                <a:sym typeface="Calibri"/>
              </a:rPr>
              <a:t> et al. (2017), is that the flatness of minima of the loss function found by stochastic gradient based methods results in good generalization. This pa- per argues that most notions of flatness are prob- </a:t>
            </a:r>
            <a:r>
              <a:rPr lang="en-GB" sz="1200" dirty="0" err="1">
                <a:solidFill>
                  <a:schemeClr val="dk1"/>
                </a:solidFill>
                <a:latin typeface="Calibri"/>
                <a:ea typeface="Calibri"/>
                <a:cs typeface="Calibri"/>
                <a:sym typeface="Calibri"/>
              </a:rPr>
              <a:t>lematic</a:t>
            </a:r>
            <a:r>
              <a:rPr lang="en-GB" sz="1200" dirty="0">
                <a:solidFill>
                  <a:schemeClr val="dk1"/>
                </a:solidFill>
                <a:latin typeface="Calibri"/>
                <a:ea typeface="Calibri"/>
                <a:cs typeface="Calibri"/>
                <a:sym typeface="Calibri"/>
              </a:rPr>
              <a:t> for deep models and can not be directly applied to explain generalization. Specifically, when focusing on deep networks with rectifier units, we can exploit the particular geometry of pa- </a:t>
            </a:r>
            <a:r>
              <a:rPr lang="en-GB" sz="1200" dirty="0" err="1">
                <a:solidFill>
                  <a:schemeClr val="dk1"/>
                </a:solidFill>
                <a:latin typeface="Calibri"/>
                <a:ea typeface="Calibri"/>
                <a:cs typeface="Calibri"/>
                <a:sym typeface="Calibri"/>
              </a:rPr>
              <a:t>rameter</a:t>
            </a:r>
            <a:r>
              <a:rPr lang="en-GB" sz="1200" dirty="0">
                <a:solidFill>
                  <a:schemeClr val="dk1"/>
                </a:solidFill>
                <a:latin typeface="Calibri"/>
                <a:ea typeface="Calibri"/>
                <a:cs typeface="Calibri"/>
                <a:sym typeface="Calibri"/>
              </a:rPr>
              <a:t> space induced by the inherent symmetries that these architectures exhibit to build equivalent models corresponding to arbitrarily sharper min- </a:t>
            </a:r>
            <a:r>
              <a:rPr lang="en-GB" sz="1200" dirty="0" err="1">
                <a:solidFill>
                  <a:schemeClr val="dk1"/>
                </a:solidFill>
                <a:latin typeface="Calibri"/>
                <a:ea typeface="Calibri"/>
                <a:cs typeface="Calibri"/>
                <a:sym typeface="Calibri"/>
              </a:rPr>
              <a:t>ima</a:t>
            </a:r>
            <a:r>
              <a:rPr lang="en-GB" sz="1200" dirty="0">
                <a:solidFill>
                  <a:schemeClr val="dk1"/>
                </a:solidFill>
                <a:latin typeface="Calibri"/>
                <a:ea typeface="Calibri"/>
                <a:cs typeface="Calibri"/>
                <a:sym typeface="Calibri"/>
              </a:rPr>
              <a:t>. Furthermore, if we allow to reparametrize a function, the geometry of its parameters can change drastically without affecting its generalization properties (Dinh et al.)</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err="1">
                <a:solidFill>
                  <a:schemeClr val="dk1"/>
                </a:solidFill>
                <a:latin typeface="Calibri"/>
                <a:ea typeface="Calibri"/>
                <a:cs typeface="Calibri"/>
                <a:sym typeface="Calibri"/>
              </a:rPr>
              <a:t>Baldassi</a:t>
            </a:r>
            <a:r>
              <a:rPr lang="en-GB" sz="1200" dirty="0">
                <a:solidFill>
                  <a:schemeClr val="dk1"/>
                </a:solidFill>
                <a:latin typeface="Calibri"/>
                <a:ea typeface="Calibri"/>
                <a:cs typeface="Calibri"/>
                <a:sym typeface="Calibri"/>
              </a:rPr>
              <a:t> et al:</a:t>
            </a:r>
            <a:endParaRPr dirty="0"/>
          </a:p>
          <a:p>
            <a:pPr marL="0" marR="0" lvl="0" indent="0" algn="l" rtl="0">
              <a:lnSpc>
                <a:spcPct val="100000"/>
              </a:lnSpc>
              <a:spcBef>
                <a:spcPts val="0"/>
              </a:spcBef>
              <a:spcAft>
                <a:spcPts val="0"/>
              </a:spcAft>
              <a:buClr>
                <a:schemeClr val="dk1"/>
              </a:buClr>
              <a:buSzPts val="1200"/>
              <a:buFont typeface="Calibri"/>
              <a:buNone/>
            </a:pPr>
            <a:r>
              <a:rPr lang="en-GB" sz="1200" b="1" dirty="0">
                <a:solidFill>
                  <a:schemeClr val="dk1"/>
                </a:solidFill>
                <a:latin typeface="Calibri"/>
                <a:ea typeface="Calibri"/>
                <a:cs typeface="Calibri"/>
                <a:sym typeface="Calibri"/>
              </a:rPr>
              <a:t>In this paper we study basic nonconvex 1- and 2-layer neural net- work models that learn random patterns and derive a number of basic geometrical and algorithmic features which suggest some answers. We first show that the error loss function presents few extremely wide flat minima (WFM) which coexist with narrower minima and critical points. We then show that the minimizers of the cross-entropy loss function overlap with the WFM of the error loss. We also show examples of learning devices for which WFM do not exist. From the algorithmic perspective we derive entropy- driven greedy and message-passing algorithms that focus their search on wide flat regions of minimizers. In the case of SGD and cross-entropy loss, we show that a slow reduction of the norm of the weights along the learning process also leads to WFM. </a:t>
            </a:r>
            <a:endParaRPr dirty="0"/>
          </a:p>
          <a:p>
            <a:pPr marL="0" marR="0" lvl="0" indent="0" algn="l" rtl="0">
              <a:lnSpc>
                <a:spcPct val="100000"/>
              </a:lnSpc>
              <a:spcBef>
                <a:spcPts val="0"/>
              </a:spcBef>
              <a:spcAft>
                <a:spcPts val="0"/>
              </a:spcAft>
              <a:buClr>
                <a:schemeClr val="dk1"/>
              </a:buClr>
              <a:buSzPts val="1200"/>
              <a:buFont typeface="Calibri"/>
              <a:buNone/>
            </a:pPr>
            <a:endParaRPr sz="12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err="1">
                <a:solidFill>
                  <a:schemeClr val="dk1"/>
                </a:solidFill>
                <a:latin typeface="Calibri"/>
                <a:ea typeface="Calibri"/>
                <a:cs typeface="Calibri"/>
                <a:sym typeface="Calibri"/>
              </a:rPr>
              <a:t>Choromanska</a:t>
            </a:r>
            <a:r>
              <a:rPr lang="en-GB" sz="1200" dirty="0">
                <a:solidFill>
                  <a:schemeClr val="dk1"/>
                </a:solidFill>
                <a:latin typeface="Calibri"/>
                <a:ea typeface="Calibri"/>
                <a:cs typeface="Calibri"/>
                <a:sym typeface="Calibri"/>
              </a:rPr>
              <a:t> et al:</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We study the connection between the highly non-convex loss function of a simple model of the fully-connected feed-forward neural net- work and the Hamiltonian of the spherical spin-glass model under the assumptions of: </a:t>
            </a:r>
            <a:r>
              <a:rPr lang="en-GB" sz="1200" dirty="0" err="1">
                <a:solidFill>
                  <a:schemeClr val="dk1"/>
                </a:solidFill>
                <a:latin typeface="Calibri"/>
                <a:ea typeface="Calibri"/>
                <a:cs typeface="Calibri"/>
                <a:sym typeface="Calibri"/>
              </a:rPr>
              <a:t>i</a:t>
            </a:r>
            <a:r>
              <a:rPr lang="en-GB" sz="1200" dirty="0">
                <a:solidFill>
                  <a:schemeClr val="dk1"/>
                </a:solidFill>
                <a:latin typeface="Calibri"/>
                <a:ea typeface="Calibri"/>
                <a:cs typeface="Calibri"/>
                <a:sym typeface="Calibri"/>
              </a:rPr>
              <a:t>) variable independence, ii) redundancy in network parametrization, and iii) uniformity. These assumptions enable us to explain the complexity of the fully decoupled neural net- work through the prism of the results from random matrix theory. We show that for large-size decoupled networks the lowest crit- </a:t>
            </a:r>
            <a:r>
              <a:rPr lang="en-GB" sz="1200" dirty="0" err="1">
                <a:solidFill>
                  <a:schemeClr val="dk1"/>
                </a:solidFill>
                <a:latin typeface="Calibri"/>
                <a:ea typeface="Calibri"/>
                <a:cs typeface="Calibri"/>
                <a:sym typeface="Calibri"/>
              </a:rPr>
              <a:t>ical</a:t>
            </a:r>
            <a:r>
              <a:rPr lang="en-GB" sz="1200" dirty="0">
                <a:solidFill>
                  <a:schemeClr val="dk1"/>
                </a:solidFill>
                <a:latin typeface="Calibri"/>
                <a:ea typeface="Calibri"/>
                <a:cs typeface="Calibri"/>
                <a:sym typeface="Calibri"/>
              </a:rPr>
              <a:t> values of the random loss function form a layered structure and they are located in a well-defined band lower-bounded by the global minimum. The number of local min- </a:t>
            </a:r>
            <a:r>
              <a:rPr lang="en-GB" sz="1200" dirty="0" err="1">
                <a:solidFill>
                  <a:schemeClr val="dk1"/>
                </a:solidFill>
                <a:latin typeface="Calibri"/>
                <a:ea typeface="Calibri"/>
                <a:cs typeface="Calibri"/>
                <a:sym typeface="Calibri"/>
              </a:rPr>
              <a:t>ima</a:t>
            </a:r>
            <a:r>
              <a:rPr lang="en-GB" sz="1200" dirty="0">
                <a:solidFill>
                  <a:schemeClr val="dk1"/>
                </a:solidFill>
                <a:latin typeface="Calibri"/>
                <a:ea typeface="Calibri"/>
                <a:cs typeface="Calibri"/>
                <a:sym typeface="Calibri"/>
              </a:rPr>
              <a:t> outside that band diminishes </a:t>
            </a:r>
            <a:r>
              <a:rPr lang="en-GB" sz="1200" dirty="0" err="1">
                <a:solidFill>
                  <a:schemeClr val="dk1"/>
                </a:solidFill>
                <a:latin typeface="Calibri"/>
                <a:ea typeface="Calibri"/>
                <a:cs typeface="Calibri"/>
                <a:sym typeface="Calibri"/>
              </a:rPr>
              <a:t>exponen</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tially</a:t>
            </a:r>
            <a:r>
              <a:rPr lang="en-GB" sz="1200" dirty="0">
                <a:solidFill>
                  <a:schemeClr val="dk1"/>
                </a:solidFill>
                <a:latin typeface="Calibri"/>
                <a:ea typeface="Calibri"/>
                <a:cs typeface="Calibri"/>
                <a:sym typeface="Calibri"/>
              </a:rPr>
              <a:t> with the size of the network. We </a:t>
            </a:r>
            <a:r>
              <a:rPr lang="en-GB" sz="1200" dirty="0" err="1">
                <a:solidFill>
                  <a:schemeClr val="dk1"/>
                </a:solidFill>
                <a:latin typeface="Calibri"/>
                <a:ea typeface="Calibri"/>
                <a:cs typeface="Calibri"/>
                <a:sym typeface="Calibri"/>
              </a:rPr>
              <a:t>empir</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ically</a:t>
            </a:r>
            <a:r>
              <a:rPr lang="en-GB" sz="1200" dirty="0">
                <a:solidFill>
                  <a:schemeClr val="dk1"/>
                </a:solidFill>
                <a:latin typeface="Calibri"/>
                <a:ea typeface="Calibri"/>
                <a:cs typeface="Calibri"/>
                <a:sym typeface="Calibri"/>
              </a:rPr>
              <a:t> verify that the mathematical model ex- </a:t>
            </a:r>
            <a:r>
              <a:rPr lang="en-GB" sz="1200" dirty="0" err="1">
                <a:solidFill>
                  <a:schemeClr val="dk1"/>
                </a:solidFill>
                <a:latin typeface="Calibri"/>
                <a:ea typeface="Calibri"/>
                <a:cs typeface="Calibri"/>
                <a:sym typeface="Calibri"/>
              </a:rPr>
              <a:t>hibits</a:t>
            </a:r>
            <a:r>
              <a:rPr lang="en-GB" sz="1200" dirty="0">
                <a:solidFill>
                  <a:schemeClr val="dk1"/>
                </a:solidFill>
                <a:latin typeface="Calibri"/>
                <a:ea typeface="Calibri"/>
                <a:cs typeface="Calibri"/>
                <a:sym typeface="Calibri"/>
              </a:rPr>
              <a:t> similar </a:t>
            </a:r>
            <a:r>
              <a:rPr lang="en-GB" sz="1200" dirty="0" err="1">
                <a:solidFill>
                  <a:schemeClr val="dk1"/>
                </a:solidFill>
                <a:latin typeface="Calibri"/>
                <a:ea typeface="Calibri"/>
                <a:cs typeface="Calibri"/>
                <a:sym typeface="Calibri"/>
              </a:rPr>
              <a:t>behavior</a:t>
            </a:r>
            <a:r>
              <a:rPr lang="en-GB" sz="1200" dirty="0">
                <a:solidFill>
                  <a:schemeClr val="dk1"/>
                </a:solidFill>
                <a:latin typeface="Calibri"/>
                <a:ea typeface="Calibri"/>
                <a:cs typeface="Calibri"/>
                <a:sym typeface="Calibri"/>
              </a:rPr>
              <a:t> as the computer sim- </a:t>
            </a:r>
            <a:r>
              <a:rPr lang="en-GB" sz="1200" dirty="0" err="1">
                <a:solidFill>
                  <a:schemeClr val="dk1"/>
                </a:solidFill>
                <a:latin typeface="Calibri"/>
                <a:ea typeface="Calibri"/>
                <a:cs typeface="Calibri"/>
                <a:sym typeface="Calibri"/>
              </a:rPr>
              <a:t>ulations</a:t>
            </a:r>
            <a:r>
              <a:rPr lang="en-GB" sz="1200" dirty="0">
                <a:solidFill>
                  <a:schemeClr val="dk1"/>
                </a:solidFill>
                <a:latin typeface="Calibri"/>
                <a:ea typeface="Calibri"/>
                <a:cs typeface="Calibri"/>
                <a:sym typeface="Calibri"/>
              </a:rPr>
              <a:t>, despite the presence of high </a:t>
            </a:r>
            <a:r>
              <a:rPr lang="en-GB" sz="1200" dirty="0" err="1">
                <a:solidFill>
                  <a:schemeClr val="dk1"/>
                </a:solidFill>
                <a:latin typeface="Calibri"/>
                <a:ea typeface="Calibri"/>
                <a:cs typeface="Calibri"/>
                <a:sym typeface="Calibri"/>
              </a:rPr>
              <a:t>depen</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dencies</a:t>
            </a:r>
            <a:r>
              <a:rPr lang="en-GB" sz="1200" dirty="0">
                <a:solidFill>
                  <a:schemeClr val="dk1"/>
                </a:solidFill>
                <a:latin typeface="Calibri"/>
                <a:ea typeface="Calibri"/>
                <a:cs typeface="Calibri"/>
                <a:sym typeface="Calibri"/>
              </a:rPr>
              <a:t> in real networks. We conjecture that both simulated annealing and SGD converge to the band of low critical points, and that all critical points found there are local minima of high quality measured by the test error. This emphasizes a major difference between large- and small-size networks where for the latter poor quality local minima have non- zero probability of being recovered. Finally, we prove that recovering the global minimum becomes harder as the network size increases and that it is in practice irrelevant as global minimum often leads to overfitting.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p:txBody>
      </p:sp>
      <p:sp>
        <p:nvSpPr>
          <p:cNvPr id="1319" name="Google Shape;131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9" name="Google Shape;132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Reverse AutoDiff</a:t>
            </a:r>
            <a:endParaRPr/>
          </a:p>
          <a:p>
            <a:pPr marL="0" lvl="0" indent="0" algn="l" rtl="0">
              <a:spcBef>
                <a:spcPts val="0"/>
              </a:spcBef>
              <a:spcAft>
                <a:spcPts val="0"/>
              </a:spcAft>
              <a:buNone/>
            </a:pPr>
            <a:endParaRPr/>
          </a:p>
          <a:p>
            <a:pPr marL="0" lvl="0" indent="0" algn="l" rtl="0">
              <a:spcBef>
                <a:spcPts val="0"/>
              </a:spcBef>
              <a:spcAft>
                <a:spcPts val="0"/>
              </a:spcAft>
              <a:buNone/>
            </a:pPr>
            <a:r>
              <a:rPr lang="en-GB"/>
              <a:t>L = (g(w_1*x_1 + w_2*x_1 +w_0) –y)^2</a:t>
            </a:r>
            <a:endParaRPr/>
          </a:p>
          <a:p>
            <a:pPr marL="0" lvl="0" indent="0" algn="l" rtl="0">
              <a:spcBef>
                <a:spcPts val="0"/>
              </a:spcBef>
              <a:spcAft>
                <a:spcPts val="0"/>
              </a:spcAft>
              <a:buNone/>
            </a:pPr>
            <a:r>
              <a:rPr lang="en-GB"/>
              <a:t>dy/dw_0 = 2*(g(w_1*x_1 + w_2*x_2 +w_0)-y )*g’(w_1*x_1 + w_2*x_2  +w_0)</a:t>
            </a:r>
            <a:endParaRPr/>
          </a:p>
        </p:txBody>
      </p:sp>
      <p:sp>
        <p:nvSpPr>
          <p:cNvPr id="1345" name="Google Shape;134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7</a:t>
            </a:fld>
            <a:endParaRPr lang="fr-FR"/>
          </a:p>
        </p:txBody>
      </p:sp>
    </p:spTree>
    <p:extLst>
      <p:ext uri="{BB962C8B-B14F-4D97-AF65-F5344CB8AC3E}">
        <p14:creationId xmlns:p14="http://schemas.microsoft.com/office/powerpoint/2010/main" val="3935329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Hinton et al. (2006) proposed an efficient algorithm for training deep belief networks, by greedily training each layer (from low- est to highest) as an RBM using the previous layer’s activations as inputs.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Until 2006, it was not known how to efficiently learn deep hierarchies of features with a densely-connected neural network of many layers. The breakthrough, by Hinton et al. (2006a), came with the realization that unsupervised models such as Restricted Boltzmann Machines (RBMs) can be used to initialize the network in a region of the parameter space that makes it easier to subsequently find a good minimum of the supervised objective.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Note that RBM is also a generative model of the data and one can easily obtain samples from a trained model.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a:t>RBM became obslolete with better algos and increasing computational power</a:t>
            </a:r>
            <a:endParaRPr/>
          </a:p>
          <a:p>
            <a:pPr marL="0" lvl="0" indent="0" algn="l" rtl="0">
              <a:spcBef>
                <a:spcPts val="0"/>
              </a:spcBef>
              <a:spcAft>
                <a:spcPts val="0"/>
              </a:spcAft>
              <a:buNone/>
            </a:pPr>
            <a:endParaRPr/>
          </a:p>
        </p:txBody>
      </p:sp>
      <p:sp>
        <p:nvSpPr>
          <p:cNvPr id="1414" name="Google Shape;1414;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Better code and programming language (python slow, new pytorch)</a:t>
            </a:r>
            <a:endParaRPr/>
          </a:p>
          <a:p>
            <a:pPr marL="0" lvl="0" indent="0" algn="l" rtl="0">
              <a:spcBef>
                <a:spcPts val="0"/>
              </a:spcBef>
              <a:spcAft>
                <a:spcPts val="0"/>
              </a:spcAft>
              <a:buNone/>
            </a:pPr>
            <a:r>
              <a:rPr lang="en-GB"/>
              <a:t>Better chips (TPU’s)</a:t>
            </a:r>
            <a:endParaRPr/>
          </a:p>
        </p:txBody>
      </p:sp>
      <p:sp>
        <p:nvSpPr>
          <p:cNvPr id="1425" name="Google Shape;1425;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3" name="Google Shape;143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B=0.9</a:t>
            </a:r>
            <a:endParaRPr dirty="0"/>
          </a:p>
          <a:p>
            <a:pPr marL="0" lvl="0" indent="0" algn="l" rtl="0">
              <a:spcBef>
                <a:spcPts val="0"/>
              </a:spcBef>
              <a:spcAft>
                <a:spcPts val="0"/>
              </a:spcAft>
              <a:buNone/>
            </a:pPr>
            <a:r>
              <a:rPr lang="en-GB" dirty="0" err="1"/>
              <a:t>AdaGrad</a:t>
            </a:r>
            <a:r>
              <a:rPr lang="en-GB" dirty="0"/>
              <a:t> tries to avoid steepest descent . Often slows </a:t>
            </a:r>
            <a:r>
              <a:rPr lang="en-GB" dirty="0" err="1"/>
              <a:t>doen</a:t>
            </a:r>
            <a:r>
              <a:rPr lang="en-GB" dirty="0"/>
              <a:t> too fast</a:t>
            </a:r>
            <a:endParaRPr dirty="0"/>
          </a:p>
          <a:p>
            <a:pPr marL="0" lvl="0" indent="0" algn="l" rtl="0">
              <a:spcBef>
                <a:spcPts val="0"/>
              </a:spcBef>
              <a:spcAft>
                <a:spcPts val="0"/>
              </a:spcAft>
              <a:buNone/>
            </a:pPr>
            <a:r>
              <a:rPr lang="en-GB" dirty="0"/>
              <a:t>Adam: adaptive momentum estimation</a:t>
            </a:r>
            <a:endParaRPr dirty="0"/>
          </a:p>
          <a:p>
            <a:pPr marL="0" lvl="0" indent="0" algn="l" rtl="0">
              <a:spcBef>
                <a:spcPts val="0"/>
              </a:spcBef>
              <a:spcAft>
                <a:spcPts val="0"/>
              </a:spcAft>
              <a:buNone/>
            </a:pPr>
            <a:r>
              <a:rPr lang="en-GB" dirty="0" err="1"/>
              <a:t>Nadam</a:t>
            </a:r>
            <a:r>
              <a:rPr lang="en-GB" dirty="0"/>
              <a:t>: Adam &amp; Nesterov</a:t>
            </a:r>
            <a:endParaRPr dirty="0"/>
          </a:p>
          <a:p>
            <a:pPr marL="0" lvl="0" indent="0" algn="l" rtl="0">
              <a:spcBef>
                <a:spcPts val="0"/>
              </a:spcBef>
              <a:spcAft>
                <a:spcPts val="0"/>
              </a:spcAft>
              <a:buNone/>
            </a:pPr>
            <a:endParaRPr dirty="0"/>
          </a:p>
        </p:txBody>
      </p:sp>
      <p:sp>
        <p:nvSpPr>
          <p:cNvPr id="1434" name="Google Shape;143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8" name="Google Shape;149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Large batches can be used if the learning rate is kept small at the beginning and then increased before decaying again</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In practice, most practitioners use a procedure called stochastic gradient descent (SGD). This consists of showing the input vector for a few examples, computing the outputs and the errors, computing the average gradient for those examples, and adjusting the weights accordingly. The process is repeated for many small sets of examples from the training set until the average of the objective function stops decreasing.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Li et al. 2018:</a:t>
            </a: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It is widely thought that small-batch SGD produces “flat” minimizers that generalize well, while large batches produce “sharp” minima with poor generalization [3, 24, 18]. This claim is disputed though, with Dinh et al. [7], Kawaguchi et al. [23] arguing that generalization is not directly related to the curvature of loss surfaces, and some authors proposing specialized training methods that achieve good performance with large batch sizes [19, 14, 6].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However, we see that small batches generalize better in all experiments; there is no apparent correlation between sharpness and generalization.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p:txBody>
      </p:sp>
      <p:sp>
        <p:nvSpPr>
          <p:cNvPr id="1499" name="Google Shape;149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5" name="Google Shape;151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 name="Google Shape;158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For neural network it is known that </a:t>
            </a:r>
            <a:r>
              <a:rPr lang="en-GB" sz="1200" dirty="0" err="1">
                <a:solidFill>
                  <a:schemeClr val="dk1"/>
                </a:solidFill>
                <a:latin typeface="Calibri"/>
                <a:ea typeface="Calibri"/>
                <a:cs typeface="Calibri"/>
                <a:sym typeface="Calibri"/>
              </a:rPr>
              <a:t>centering</a:t>
            </a:r>
            <a:r>
              <a:rPr lang="en-GB" sz="1200" dirty="0">
                <a:solidFill>
                  <a:schemeClr val="dk1"/>
                </a:solidFill>
                <a:latin typeface="Calibri"/>
                <a:ea typeface="Calibri"/>
                <a:cs typeface="Calibri"/>
                <a:sym typeface="Calibri"/>
              </a:rPr>
              <a:t> the activations speeds up learning (LeCun et al., 1991)</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In past decades, neural nets used smoother non-linearities, such as tanh(</a:t>
            </a:r>
            <a:r>
              <a:rPr lang="en-GB" sz="1200" i="1" dirty="0">
                <a:solidFill>
                  <a:schemeClr val="dk1"/>
                </a:solidFill>
                <a:latin typeface="Calibri"/>
                <a:ea typeface="Calibri"/>
                <a:cs typeface="Calibri"/>
                <a:sym typeface="Calibri"/>
              </a:rPr>
              <a:t>z</a:t>
            </a:r>
            <a:r>
              <a:rPr lang="en-GB" sz="1200" dirty="0">
                <a:solidFill>
                  <a:schemeClr val="dk1"/>
                </a:solidFill>
                <a:latin typeface="Calibri"/>
                <a:ea typeface="Calibri"/>
                <a:cs typeface="Calibri"/>
                <a:sym typeface="Calibri"/>
              </a:rPr>
              <a:t>) or 1/(1 + exp(−z)), but the </a:t>
            </a:r>
            <a:r>
              <a:rPr lang="en-GB" sz="1200" dirty="0" err="1">
                <a:solidFill>
                  <a:schemeClr val="dk1"/>
                </a:solidFill>
                <a:latin typeface="Calibri"/>
                <a:ea typeface="Calibri"/>
                <a:cs typeface="Calibri"/>
                <a:sym typeface="Calibri"/>
              </a:rPr>
              <a:t>ReLU</a:t>
            </a:r>
            <a:r>
              <a:rPr lang="en-GB" sz="1200" dirty="0">
                <a:solidFill>
                  <a:schemeClr val="dk1"/>
                </a:solidFill>
                <a:latin typeface="Calibri"/>
                <a:ea typeface="Calibri"/>
                <a:cs typeface="Calibri"/>
                <a:sym typeface="Calibri"/>
              </a:rPr>
              <a:t> typically learns much faster in networks with many layers, allowing training of a deep supervised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SELUs allow to construct a mapping g with properties that lead to SNNs. SNNs cannot be derived with (scaled) rectified linear units (</a:t>
            </a:r>
            <a:r>
              <a:rPr lang="en-GB" dirty="0" err="1"/>
              <a:t>ReLUs</a:t>
            </a:r>
            <a:r>
              <a:rPr lang="en-GB" dirty="0"/>
              <a:t>), sigmoid units, tanh units, and leaky </a:t>
            </a:r>
            <a:r>
              <a:rPr lang="en-GB" dirty="0" err="1"/>
              <a:t>ReLUs</a:t>
            </a:r>
            <a:r>
              <a:rPr lang="en-GB" dirty="0"/>
              <a:t>. The activation function is required to have (1) negative and positive values for controlling the mean, (2) saturation regions (derivatives approaching zero) to dampen the variance if it is too large in the lower layer, (3) a slope larger than one to increase the variance if it is too small in the lower layer, (4) a continuous curve. </a:t>
            </a:r>
            <a:endParaRPr dirty="0"/>
          </a:p>
          <a:p>
            <a:pPr marL="0" lvl="0" indent="0" algn="l" rtl="0">
              <a:spcBef>
                <a:spcPts val="0"/>
              </a:spcBef>
              <a:spcAft>
                <a:spcPts val="0"/>
              </a:spcAft>
              <a:buNone/>
            </a:pP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Like recti- </a:t>
            </a:r>
            <a:r>
              <a:rPr lang="en-GB" sz="1200" dirty="0" err="1">
                <a:solidFill>
                  <a:schemeClr val="dk1"/>
                </a:solidFill>
                <a:latin typeface="Calibri"/>
                <a:ea typeface="Calibri"/>
                <a:cs typeface="Calibri"/>
                <a:sym typeface="Calibri"/>
              </a:rPr>
              <a:t>fied</a:t>
            </a:r>
            <a:r>
              <a:rPr lang="en-GB" sz="1200" dirty="0">
                <a:solidFill>
                  <a:schemeClr val="dk1"/>
                </a:solidFill>
                <a:latin typeface="Calibri"/>
                <a:ea typeface="Calibri"/>
                <a:cs typeface="Calibri"/>
                <a:sym typeface="Calibri"/>
              </a:rPr>
              <a:t> linear units (</a:t>
            </a:r>
            <a:r>
              <a:rPr lang="en-GB" sz="1200" dirty="0" err="1">
                <a:solidFill>
                  <a:schemeClr val="dk1"/>
                </a:solidFill>
                <a:latin typeface="Calibri"/>
                <a:ea typeface="Calibri"/>
                <a:cs typeface="Calibri"/>
                <a:sym typeface="Calibri"/>
              </a:rPr>
              <a:t>ReLUs</a:t>
            </a:r>
            <a:r>
              <a:rPr lang="en-GB" sz="1200" dirty="0">
                <a:solidFill>
                  <a:schemeClr val="dk1"/>
                </a:solidFill>
                <a:latin typeface="Calibri"/>
                <a:ea typeface="Calibri"/>
                <a:cs typeface="Calibri"/>
                <a:sym typeface="Calibri"/>
              </a:rPr>
              <a:t>), leaky </a:t>
            </a:r>
            <a:r>
              <a:rPr lang="en-GB" sz="1200" dirty="0" err="1">
                <a:solidFill>
                  <a:schemeClr val="dk1"/>
                </a:solidFill>
                <a:latin typeface="Calibri"/>
                <a:ea typeface="Calibri"/>
                <a:cs typeface="Calibri"/>
                <a:sym typeface="Calibri"/>
              </a:rPr>
              <a:t>ReLUs</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LReLUs</a:t>
            </a:r>
            <a:r>
              <a:rPr lang="en-GB" sz="1200" dirty="0">
                <a:solidFill>
                  <a:schemeClr val="dk1"/>
                </a:solidFill>
                <a:latin typeface="Calibri"/>
                <a:ea typeface="Calibri"/>
                <a:cs typeface="Calibri"/>
                <a:sym typeface="Calibri"/>
              </a:rPr>
              <a:t>) and parametrized </a:t>
            </a:r>
            <a:r>
              <a:rPr lang="en-GB" sz="1200" dirty="0" err="1">
                <a:solidFill>
                  <a:schemeClr val="dk1"/>
                </a:solidFill>
                <a:latin typeface="Calibri"/>
                <a:ea typeface="Calibri"/>
                <a:cs typeface="Calibri"/>
                <a:sym typeface="Calibri"/>
              </a:rPr>
              <a:t>ReLUs</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PRe</a:t>
            </a:r>
            <a:r>
              <a:rPr lang="en-GB" sz="1200" dirty="0">
                <a:solidFill>
                  <a:schemeClr val="dk1"/>
                </a:solidFill>
                <a:latin typeface="Calibri"/>
                <a:ea typeface="Calibri"/>
                <a:cs typeface="Calibri"/>
                <a:sym typeface="Calibri"/>
              </a:rPr>
              <a:t>- LUs), ELUs alleviate the vanishing gradient problem via the identity for positive values. However ELUs have improved learning characteristics compared to the units with other activation functions. In contrast to </a:t>
            </a:r>
            <a:r>
              <a:rPr lang="en-GB" sz="1200" dirty="0" err="1">
                <a:solidFill>
                  <a:schemeClr val="dk1"/>
                </a:solidFill>
                <a:latin typeface="Calibri"/>
                <a:ea typeface="Calibri"/>
                <a:cs typeface="Calibri"/>
                <a:sym typeface="Calibri"/>
              </a:rPr>
              <a:t>ReLUs</a:t>
            </a:r>
            <a:r>
              <a:rPr lang="en-GB" sz="1200" dirty="0">
                <a:solidFill>
                  <a:schemeClr val="dk1"/>
                </a:solidFill>
                <a:latin typeface="Calibri"/>
                <a:ea typeface="Calibri"/>
                <a:cs typeface="Calibri"/>
                <a:sym typeface="Calibri"/>
              </a:rPr>
              <a:t>, ELUs have negative values which allows them to push mean unit activations closer to zero like batch normalization but with lower computational complexity. Mean shifts toward zero speed up learning by bringing the normal gradient closer to the unit natural </a:t>
            </a:r>
            <a:r>
              <a:rPr lang="en-GB" sz="1200" dirty="0" err="1">
                <a:solidFill>
                  <a:schemeClr val="dk1"/>
                </a:solidFill>
                <a:latin typeface="Calibri"/>
                <a:ea typeface="Calibri"/>
                <a:cs typeface="Calibri"/>
                <a:sym typeface="Calibri"/>
              </a:rPr>
              <a:t>gra</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dient</a:t>
            </a:r>
            <a:r>
              <a:rPr lang="en-GB" sz="1200" dirty="0">
                <a:solidFill>
                  <a:schemeClr val="dk1"/>
                </a:solidFill>
                <a:latin typeface="Calibri"/>
                <a:ea typeface="Calibri"/>
                <a:cs typeface="Calibri"/>
                <a:sym typeface="Calibri"/>
              </a:rPr>
              <a:t> because of a reduced bias shift effect. While </a:t>
            </a:r>
            <a:r>
              <a:rPr lang="en-GB" sz="1200" dirty="0" err="1">
                <a:solidFill>
                  <a:schemeClr val="dk1"/>
                </a:solidFill>
                <a:latin typeface="Calibri"/>
                <a:ea typeface="Calibri"/>
                <a:cs typeface="Calibri"/>
                <a:sym typeface="Calibri"/>
              </a:rPr>
              <a:t>LReLUs</a:t>
            </a:r>
            <a:r>
              <a:rPr lang="en-GB" sz="1200" dirty="0">
                <a:solidFill>
                  <a:schemeClr val="dk1"/>
                </a:solidFill>
                <a:latin typeface="Calibri"/>
                <a:ea typeface="Calibri"/>
                <a:cs typeface="Calibri"/>
                <a:sym typeface="Calibri"/>
              </a:rPr>
              <a:t> and </a:t>
            </a:r>
            <a:r>
              <a:rPr lang="en-GB" sz="1200" dirty="0" err="1">
                <a:solidFill>
                  <a:schemeClr val="dk1"/>
                </a:solidFill>
                <a:latin typeface="Calibri"/>
                <a:ea typeface="Calibri"/>
                <a:cs typeface="Calibri"/>
                <a:sym typeface="Calibri"/>
              </a:rPr>
              <a:t>PReLUs</a:t>
            </a:r>
            <a:r>
              <a:rPr lang="en-GB" sz="1200" dirty="0">
                <a:solidFill>
                  <a:schemeClr val="dk1"/>
                </a:solidFill>
                <a:latin typeface="Calibri"/>
                <a:ea typeface="Calibri"/>
                <a:cs typeface="Calibri"/>
                <a:sym typeface="Calibri"/>
              </a:rPr>
              <a:t> have negative values, too, they do not ensure a noise-robust deactivation state.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err="1">
                <a:solidFill>
                  <a:schemeClr val="dk1"/>
                </a:solidFill>
                <a:latin typeface="Calibri"/>
                <a:ea typeface="Calibri"/>
                <a:cs typeface="Calibri"/>
                <a:sym typeface="Calibri"/>
              </a:rPr>
              <a:t>Glorot</a:t>
            </a:r>
            <a:r>
              <a:rPr lang="en-GB" sz="1200" dirty="0">
                <a:solidFill>
                  <a:schemeClr val="dk1"/>
                </a:solidFill>
                <a:latin typeface="Calibri"/>
                <a:ea typeface="Calibri"/>
                <a:cs typeface="Calibri"/>
                <a:sym typeface="Calibri"/>
              </a:rPr>
              <a:t> et al:</a:t>
            </a: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Even though they can take advantage of semi-supervised setups with extra-</a:t>
            </a:r>
            <a:r>
              <a:rPr lang="en-GB" sz="1200" dirty="0" err="1">
                <a:solidFill>
                  <a:schemeClr val="dk1"/>
                </a:solidFill>
                <a:latin typeface="Calibri"/>
                <a:ea typeface="Calibri"/>
                <a:cs typeface="Calibri"/>
                <a:sym typeface="Calibri"/>
              </a:rPr>
              <a:t>unlabeled</a:t>
            </a:r>
            <a:r>
              <a:rPr lang="en-GB" sz="1200" dirty="0">
                <a:solidFill>
                  <a:schemeClr val="dk1"/>
                </a:solidFill>
                <a:latin typeface="Calibri"/>
                <a:ea typeface="Calibri"/>
                <a:cs typeface="Calibri"/>
                <a:sym typeface="Calibri"/>
              </a:rPr>
              <a:t> data, deep rectifier net- works can reach their best performance with- out requiring any unsupervised pre-training on purely supervised tasks with large </a:t>
            </a:r>
            <a:r>
              <a:rPr lang="en-GB" sz="1200" dirty="0" err="1">
                <a:solidFill>
                  <a:schemeClr val="dk1"/>
                </a:solidFill>
                <a:latin typeface="Calibri"/>
                <a:ea typeface="Calibri"/>
                <a:cs typeface="Calibri"/>
                <a:sym typeface="Calibri"/>
              </a:rPr>
              <a:t>labeled</a:t>
            </a:r>
            <a:r>
              <a:rPr lang="en-GB" sz="1200" dirty="0">
                <a:solidFill>
                  <a:schemeClr val="dk1"/>
                </a:solidFill>
                <a:latin typeface="Calibri"/>
                <a:ea typeface="Calibri"/>
                <a:cs typeface="Calibri"/>
                <a:sym typeface="Calibri"/>
              </a:rPr>
              <a:t> datasets. </a:t>
            </a:r>
            <a:endParaRPr dirty="0"/>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GB" sz="1200" dirty="0">
                <a:solidFill>
                  <a:schemeClr val="dk1"/>
                </a:solidFill>
                <a:latin typeface="Calibri"/>
                <a:ea typeface="Calibri"/>
                <a:cs typeface="Calibri"/>
                <a:sym typeface="Calibri"/>
              </a:rPr>
              <a:t>Studies on brain energy expense suggest that neurons encode information in a sparse and distributed way (</a:t>
            </a:r>
            <a:r>
              <a:rPr lang="en-GB" sz="1200" dirty="0" err="1">
                <a:solidFill>
                  <a:schemeClr val="dk1"/>
                </a:solidFill>
                <a:latin typeface="Calibri"/>
                <a:ea typeface="Calibri"/>
                <a:cs typeface="Calibri"/>
                <a:sym typeface="Calibri"/>
              </a:rPr>
              <a:t>Attwell</a:t>
            </a:r>
            <a:r>
              <a:rPr lang="en-GB" sz="1200" dirty="0">
                <a:solidFill>
                  <a:schemeClr val="dk1"/>
                </a:solidFill>
                <a:latin typeface="Calibri"/>
                <a:ea typeface="Calibri"/>
                <a:cs typeface="Calibri"/>
                <a:sym typeface="Calibri"/>
              </a:rPr>
              <a:t> and Laughlin, 2001), estimating the percentage of neurons active at the same time to be between 1 and 4% (Lennie, 2003). This corresponds to a trade-off between richness of representation and small action potential energy expenditure.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However, experimental results (see Sec- </a:t>
            </a:r>
            <a:r>
              <a:rPr lang="en-GB" sz="1200" dirty="0" err="1">
                <a:solidFill>
                  <a:schemeClr val="dk1"/>
                </a:solidFill>
                <a:latin typeface="Calibri"/>
                <a:ea typeface="Calibri"/>
                <a:cs typeface="Calibri"/>
                <a:sym typeface="Calibri"/>
              </a:rPr>
              <a:t>tion</a:t>
            </a:r>
            <a:r>
              <a:rPr lang="en-GB" sz="1200" dirty="0">
                <a:solidFill>
                  <a:schemeClr val="dk1"/>
                </a:solidFill>
                <a:latin typeface="Calibri"/>
                <a:ea typeface="Calibri"/>
                <a:cs typeface="Calibri"/>
                <a:sym typeface="Calibri"/>
              </a:rPr>
              <a:t> 4.1) tend to contradict that hypothesis, suggesting that hard zeros can actually help supervised training.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Another prob- </a:t>
            </a:r>
            <a:r>
              <a:rPr lang="en-GB" sz="1200" dirty="0" err="1">
                <a:solidFill>
                  <a:schemeClr val="dk1"/>
                </a:solidFill>
                <a:latin typeface="Calibri"/>
                <a:ea typeface="Calibri"/>
                <a:cs typeface="Calibri"/>
                <a:sym typeface="Calibri"/>
              </a:rPr>
              <a:t>lem</a:t>
            </a:r>
            <a:r>
              <a:rPr lang="en-GB" sz="1200" dirty="0">
                <a:solidFill>
                  <a:schemeClr val="dk1"/>
                </a:solidFill>
                <a:latin typeface="Calibri"/>
                <a:ea typeface="Calibri"/>
                <a:cs typeface="Calibri"/>
                <a:sym typeface="Calibri"/>
              </a:rPr>
              <a:t> could arise due to the unbounded </a:t>
            </a:r>
            <a:r>
              <a:rPr lang="en-GB" sz="1200" dirty="0" err="1">
                <a:solidFill>
                  <a:schemeClr val="dk1"/>
                </a:solidFill>
                <a:latin typeface="Calibri"/>
                <a:ea typeface="Calibri"/>
                <a:cs typeface="Calibri"/>
                <a:sym typeface="Calibri"/>
              </a:rPr>
              <a:t>behavior</a:t>
            </a:r>
            <a:r>
              <a:rPr lang="en-GB" sz="1200" dirty="0">
                <a:solidFill>
                  <a:schemeClr val="dk1"/>
                </a:solidFill>
                <a:latin typeface="Calibri"/>
                <a:ea typeface="Calibri"/>
                <a:cs typeface="Calibri"/>
                <a:sym typeface="Calibri"/>
              </a:rPr>
              <a:t> of the activations; one may thus want to use a </a:t>
            </a:r>
            <a:r>
              <a:rPr lang="en-GB" sz="1200" dirty="0" err="1">
                <a:solidFill>
                  <a:schemeClr val="dk1"/>
                </a:solidFill>
                <a:latin typeface="Calibri"/>
                <a:ea typeface="Calibri"/>
                <a:cs typeface="Calibri"/>
                <a:sym typeface="Calibri"/>
              </a:rPr>
              <a:t>regularizer</a:t>
            </a:r>
            <a:r>
              <a:rPr lang="en-GB" sz="1200" dirty="0">
                <a:solidFill>
                  <a:schemeClr val="dk1"/>
                </a:solidFill>
                <a:latin typeface="Calibri"/>
                <a:ea typeface="Calibri"/>
                <a:cs typeface="Calibri"/>
                <a:sym typeface="Calibri"/>
              </a:rPr>
              <a:t> to prevent potential numerical problems.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Finally, rectifier networks are sub </a:t>
            </a:r>
            <a:r>
              <a:rPr lang="en-GB" sz="1200" dirty="0" err="1">
                <a:solidFill>
                  <a:schemeClr val="dk1"/>
                </a:solidFill>
                <a:latin typeface="Calibri"/>
                <a:ea typeface="Calibri"/>
                <a:cs typeface="Calibri"/>
                <a:sym typeface="Calibri"/>
              </a:rPr>
              <a:t>ject</a:t>
            </a:r>
            <a:r>
              <a:rPr lang="en-GB" sz="1200" dirty="0">
                <a:solidFill>
                  <a:schemeClr val="dk1"/>
                </a:solidFill>
                <a:latin typeface="Calibri"/>
                <a:ea typeface="Calibri"/>
                <a:cs typeface="Calibri"/>
                <a:sym typeface="Calibri"/>
              </a:rPr>
              <a:t> to ill- conditioning of the parametrization. =&gt; L1 regularization could help.</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b="0" i="0" dirty="0">
                <a:solidFill>
                  <a:schemeClr val="dk1"/>
                </a:solidFill>
                <a:latin typeface="Calibri"/>
                <a:ea typeface="Calibri"/>
                <a:cs typeface="Calibri"/>
                <a:sym typeface="Calibri"/>
              </a:rPr>
              <a:t>the sigmoid function is still necessary for several architectures, such as long short-term memory (LSTM) [</a:t>
            </a:r>
            <a:r>
              <a:rPr lang="en-GB" sz="1200" b="0" i="0" u="sng" dirty="0">
                <a:solidFill>
                  <a:schemeClr val="hlink"/>
                </a:solidFill>
                <a:latin typeface="Calibri"/>
                <a:ea typeface="Calibri"/>
                <a:cs typeface="Calibri"/>
                <a:sym typeface="Calibri"/>
                <a:hlinkClick r:id="rId3"/>
              </a:rPr>
              <a:t>6</a:t>
            </a:r>
            <a:r>
              <a:rPr lang="en-GB" sz="1200" b="0" i="0" dirty="0">
                <a:solidFill>
                  <a:schemeClr val="dk1"/>
                </a:solidFill>
                <a:latin typeface="Calibri"/>
                <a:ea typeface="Calibri"/>
                <a:cs typeface="Calibri"/>
                <a:sym typeface="Calibri"/>
              </a:rPr>
              <a:t>], gated recurrent unit (GRU) [</a:t>
            </a:r>
            <a:r>
              <a:rPr lang="en-GB" sz="1200" b="0" i="0" u="sng" dirty="0">
                <a:solidFill>
                  <a:schemeClr val="hlink"/>
                </a:solidFill>
                <a:latin typeface="Calibri"/>
                <a:ea typeface="Calibri"/>
                <a:cs typeface="Calibri"/>
                <a:sym typeface="Calibri"/>
                <a:hlinkClick r:id="rId4"/>
              </a:rPr>
              <a:t>7</a:t>
            </a:r>
            <a:r>
              <a:rPr lang="en-GB" sz="1200" b="0" i="0" dirty="0">
                <a:solidFill>
                  <a:schemeClr val="dk1"/>
                </a:solidFill>
                <a:latin typeface="Calibri"/>
                <a:ea typeface="Calibri"/>
                <a:cs typeface="Calibri"/>
                <a:sym typeface="Calibri"/>
              </a:rPr>
              <a:t>] and autoencoders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Xu et al: </a:t>
            </a:r>
            <a:r>
              <a:rPr lang="en-GB" dirty="0"/>
              <a:t>Our findings strongly suggest that the most popular activation function </a:t>
            </a:r>
            <a:r>
              <a:rPr lang="en-GB" dirty="0" err="1"/>
              <a:t>ReLU</a:t>
            </a:r>
            <a:r>
              <a:rPr lang="en-GB" dirty="0"/>
              <a:t> is not the end of story: Three types of (modified) leaky </a:t>
            </a:r>
            <a:r>
              <a:rPr lang="en-GB" dirty="0" err="1"/>
              <a:t>ReLU</a:t>
            </a:r>
            <a:r>
              <a:rPr lang="en-GB" dirty="0"/>
              <a:t> all consistently outperform the original </a:t>
            </a:r>
            <a:r>
              <a:rPr lang="en-GB" dirty="0" err="1"/>
              <a:t>ReLU</a:t>
            </a:r>
            <a:r>
              <a:rPr lang="en-GB" dirty="0"/>
              <a:t>.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When </a:t>
            </a:r>
            <a:r>
              <a:rPr lang="en-GB" sz="1200" dirty="0" err="1">
                <a:solidFill>
                  <a:schemeClr val="dk1"/>
                </a:solidFill>
                <a:latin typeface="Calibri"/>
                <a:ea typeface="Calibri"/>
                <a:cs typeface="Calibri"/>
                <a:sym typeface="Calibri"/>
              </a:rPr>
              <a:t>ReLU</a:t>
            </a:r>
            <a:r>
              <a:rPr lang="en-GB" sz="1200" dirty="0">
                <a:solidFill>
                  <a:schemeClr val="dk1"/>
                </a:solidFill>
                <a:latin typeface="Calibri"/>
                <a:ea typeface="Calibri"/>
                <a:cs typeface="Calibri"/>
                <a:sym typeface="Calibri"/>
              </a:rPr>
              <a:t> non-linearities are used, the network remains unchanged if we (for example) multiply the weights in one layer of a network by 10, and divide the next layer by 10. This invariance is even more prominent when batch normalization is used. In this case, the size (i.e., norm) of a filter is irrelevant because the output of each layer is re-scaled during batch normalization. For this reason, a network’s </a:t>
            </a:r>
            <a:r>
              <a:rPr lang="en-GB" sz="1200" dirty="0" err="1">
                <a:solidFill>
                  <a:schemeClr val="dk1"/>
                </a:solidFill>
                <a:latin typeface="Calibri"/>
                <a:ea typeface="Calibri"/>
                <a:cs typeface="Calibri"/>
                <a:sym typeface="Calibri"/>
              </a:rPr>
              <a:t>behavior</a:t>
            </a:r>
            <a:r>
              <a:rPr lang="en-GB" sz="1200" dirty="0">
                <a:solidFill>
                  <a:schemeClr val="dk1"/>
                </a:solidFill>
                <a:latin typeface="Calibri"/>
                <a:ea typeface="Calibri"/>
                <a:cs typeface="Calibri"/>
                <a:sym typeface="Calibri"/>
              </a:rPr>
              <a:t> remains unchanged if we re-scale the weights. Note, this scale invariance applies only to rectified networks.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p:txBody>
      </p:sp>
      <p:sp>
        <p:nvSpPr>
          <p:cNvPr id="1585" name="Google Shape;1585;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boston_dataset = load_boston()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df = pd.DataFrame(boston_dataset.data, columns=boston_dataset.feature_names)</a:t>
            </a:r>
            <a:endParaRPr/>
          </a:p>
          <a:p>
            <a:pPr marL="0" lvl="0" indent="0" algn="l" rtl="0">
              <a:spcBef>
                <a:spcPts val="0"/>
              </a:spcBef>
              <a:spcAft>
                <a:spcPts val="0"/>
              </a:spcAft>
              <a:buNone/>
            </a:pPr>
            <a:r>
              <a:rPr lang="en-GB"/>
              <a:t>df['MEDV'] = boston_dataset.target</a:t>
            </a:r>
            <a:endParaRPr/>
          </a:p>
          <a:p>
            <a:pPr marL="0" lvl="0" indent="0" algn="l" rtl="0">
              <a:spcBef>
                <a:spcPts val="0"/>
              </a:spcBef>
              <a:spcAft>
                <a:spcPts val="0"/>
              </a:spcAft>
              <a:buNone/>
            </a:pPr>
            <a:r>
              <a:rPr lang="en-GB"/>
              <a:t>data = keras.datasets.boston_housing</a:t>
            </a:r>
            <a:endParaRPr/>
          </a:p>
          <a:p>
            <a:pPr marL="0" lvl="0" indent="0" algn="l" rtl="0">
              <a:spcBef>
                <a:spcPts val="0"/>
              </a:spcBef>
              <a:spcAft>
                <a:spcPts val="0"/>
              </a:spcAft>
              <a:buNone/>
            </a:pPr>
            <a:endParaRPr/>
          </a:p>
          <a:p>
            <a:pPr marL="0" lvl="0" indent="0" algn="l" rtl="0">
              <a:spcBef>
                <a:spcPts val="0"/>
              </a:spcBef>
              <a:spcAft>
                <a:spcPts val="0"/>
              </a:spcAft>
              <a:buNone/>
            </a:pPr>
            <a:r>
              <a:rPr lang="en-GB"/>
              <a:t>X_train, X_test, y_train, y_test = \</a:t>
            </a:r>
            <a:endParaRPr/>
          </a:p>
          <a:p>
            <a:pPr marL="0" lvl="0" indent="0" algn="l" rtl="0">
              <a:spcBef>
                <a:spcPts val="0"/>
              </a:spcBef>
              <a:spcAft>
                <a:spcPts val="0"/>
              </a:spcAft>
              <a:buNone/>
            </a:pPr>
            <a:r>
              <a:rPr lang="en-GB"/>
              <a:t>    train_test_split(boston_dataset.data, boston_dataset.target, train_size=0.80)</a:t>
            </a:r>
            <a:endParaRPr/>
          </a:p>
          <a:p>
            <a:pPr marL="0" lvl="0" indent="0" algn="l" rtl="0">
              <a:spcBef>
                <a:spcPts val="0"/>
              </a:spcBef>
              <a:spcAft>
                <a:spcPts val="0"/>
              </a:spcAft>
              <a:buNone/>
            </a:pPr>
            <a:endParaRPr/>
          </a:p>
          <a:p>
            <a:pPr marL="0" lvl="0" indent="0" algn="l" rtl="0">
              <a:spcBef>
                <a:spcPts val="0"/>
              </a:spcBef>
              <a:spcAft>
                <a:spcPts val="0"/>
              </a:spcAft>
              <a:buNone/>
            </a:pPr>
            <a:r>
              <a:rPr lang="en-GB"/>
              <a:t>model = keras.models.Sequential()</a:t>
            </a:r>
            <a:endParaRPr/>
          </a:p>
          <a:p>
            <a:pPr marL="0" lvl="0" indent="0" algn="l" rtl="0">
              <a:spcBef>
                <a:spcPts val="0"/>
              </a:spcBef>
              <a:spcAft>
                <a:spcPts val="0"/>
              </a:spcAft>
              <a:buNone/>
            </a:pPr>
            <a:r>
              <a:rPr lang="en-GB"/>
              <a:t>model.add(keras.layers.Dense(128, input_shape=(13, ), activation='relu', name='dense_1'))</a:t>
            </a:r>
            <a:endParaRPr/>
          </a:p>
          <a:p>
            <a:pPr marL="0" lvl="0" indent="0" algn="l" rtl="0">
              <a:spcBef>
                <a:spcPts val="0"/>
              </a:spcBef>
              <a:spcAft>
                <a:spcPts val="0"/>
              </a:spcAft>
              <a:buNone/>
            </a:pPr>
            <a:r>
              <a:rPr lang="en-GB"/>
              <a:t>model.add(keras.layers.Dense(64, activation='relu', name='dense_2'))</a:t>
            </a:r>
            <a:endParaRPr/>
          </a:p>
          <a:p>
            <a:pPr marL="0" lvl="0" indent="0" algn="l" rtl="0">
              <a:spcBef>
                <a:spcPts val="0"/>
              </a:spcBef>
              <a:spcAft>
                <a:spcPts val="0"/>
              </a:spcAft>
              <a:buNone/>
            </a:pPr>
            <a:r>
              <a:rPr lang="en-GB"/>
              <a:t>model.add(keras.layers.Dense(1, activation='linear', name='dense_output'))</a:t>
            </a:r>
            <a:endParaRPr/>
          </a:p>
          <a:p>
            <a:pPr marL="0" lvl="0" indent="0" algn="l" rtl="0">
              <a:spcBef>
                <a:spcPts val="0"/>
              </a:spcBef>
              <a:spcAft>
                <a:spcPts val="0"/>
              </a:spcAft>
              <a:buNone/>
            </a:pPr>
            <a:endParaRPr/>
          </a:p>
          <a:p>
            <a:pPr marL="0" lvl="0" indent="0" algn="l" rtl="0">
              <a:spcBef>
                <a:spcPts val="0"/>
              </a:spcBef>
              <a:spcAft>
                <a:spcPts val="0"/>
              </a:spcAft>
              <a:buNone/>
            </a:pPr>
            <a:r>
              <a:rPr lang="en-GB"/>
              <a:t>learning_rate = 0.00001</a:t>
            </a:r>
            <a:endParaRPr/>
          </a:p>
          <a:p>
            <a:pPr marL="0" lvl="0" indent="0" algn="l" rtl="0">
              <a:spcBef>
                <a:spcPts val="0"/>
              </a:spcBef>
              <a:spcAft>
                <a:spcPts val="0"/>
              </a:spcAft>
              <a:buNone/>
            </a:pPr>
            <a:r>
              <a:rPr lang="en-GB"/>
              <a:t>optimizer = keras.optimizers.Adam(lr=learning_rate, beta_1=0.9, beta_2=0.999)</a:t>
            </a:r>
            <a:endParaRPr/>
          </a:p>
          <a:p>
            <a:pPr marL="0" lvl="0" indent="0" algn="l" rtl="0">
              <a:spcBef>
                <a:spcPts val="0"/>
              </a:spcBef>
              <a:spcAft>
                <a:spcPts val="0"/>
              </a:spcAft>
              <a:buNone/>
            </a:pPr>
            <a:r>
              <a:rPr lang="en-GB"/>
              <a:t># optimizer = keras.optimizers.SGD(lr=0.0001, momentum=0.9, nesterov=True)</a:t>
            </a:r>
            <a:endParaRPr/>
          </a:p>
          <a:p>
            <a:pPr marL="0" lvl="0" indent="0" algn="l" rtl="0">
              <a:spcBef>
                <a:spcPts val="0"/>
              </a:spcBef>
              <a:spcAft>
                <a:spcPts val="0"/>
              </a:spcAft>
              <a:buNone/>
            </a:pPr>
            <a:r>
              <a:rPr lang="en-GB"/>
              <a:t>model.compile(optimizer=optimizer, loss='mse')</a:t>
            </a:r>
            <a:endParaRPr/>
          </a:p>
          <a:p>
            <a:pPr marL="0" lvl="0" indent="0" algn="l" rtl="0">
              <a:spcBef>
                <a:spcPts val="0"/>
              </a:spcBef>
              <a:spcAft>
                <a:spcPts val="0"/>
              </a:spcAft>
              <a:buNone/>
            </a:pPr>
            <a:r>
              <a:rPr lang="en-GB"/>
              <a:t>model.summary()</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epochs=200, validation_data=(X_test, y_test),</a:t>
            </a:r>
            <a:endParaRPr/>
          </a:p>
          <a:p>
            <a:pPr marL="0" lvl="0" indent="0" algn="l" rtl="0">
              <a:spcBef>
                <a:spcPts val="0"/>
              </a:spcBef>
              <a:spcAft>
                <a:spcPts val="0"/>
              </a:spcAft>
              <a:buNone/>
            </a:pPr>
            <a:r>
              <a:rPr lang="en-GB"/>
              <a:t>#                    callbacks=[keras.callbacks.EarlyStopping(patience=10)])</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epochs=100, validation_data=(X_test, y_test))</a:t>
            </a:r>
            <a:endParaRPr/>
          </a:p>
          <a:p>
            <a:pPr marL="0" lvl="0" indent="0" algn="l" rtl="0">
              <a:spcBef>
                <a:spcPts val="0"/>
              </a:spcBef>
              <a:spcAft>
                <a:spcPts val="0"/>
              </a:spcAft>
              <a:buNone/>
            </a:pPr>
            <a:endParaRPr/>
          </a:p>
        </p:txBody>
      </p:sp>
      <p:sp>
        <p:nvSpPr>
          <p:cNvPr id="1601" name="Google Shape;160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3" name="Google Shape;1613;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boston_dataset = load_boston()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df = pd.DataFrame(boston_dataset.data, columns=boston_dataset.feature_names)</a:t>
            </a:r>
            <a:endParaRPr/>
          </a:p>
          <a:p>
            <a:pPr marL="0" lvl="0" indent="0" algn="l" rtl="0">
              <a:spcBef>
                <a:spcPts val="0"/>
              </a:spcBef>
              <a:spcAft>
                <a:spcPts val="0"/>
              </a:spcAft>
              <a:buNone/>
            </a:pPr>
            <a:r>
              <a:rPr lang="en-GB"/>
              <a:t>df['MEDV'] = boston_dataset.target</a:t>
            </a:r>
            <a:endParaRPr/>
          </a:p>
          <a:p>
            <a:pPr marL="0" lvl="0" indent="0" algn="l" rtl="0">
              <a:spcBef>
                <a:spcPts val="0"/>
              </a:spcBef>
              <a:spcAft>
                <a:spcPts val="0"/>
              </a:spcAft>
              <a:buNone/>
            </a:pPr>
            <a:r>
              <a:rPr lang="en-GB"/>
              <a:t>data = keras.datasets.boston_housing</a:t>
            </a:r>
            <a:endParaRPr/>
          </a:p>
          <a:p>
            <a:pPr marL="0" lvl="0" indent="0" algn="l" rtl="0">
              <a:spcBef>
                <a:spcPts val="0"/>
              </a:spcBef>
              <a:spcAft>
                <a:spcPts val="0"/>
              </a:spcAft>
              <a:buNone/>
            </a:pPr>
            <a:endParaRPr/>
          </a:p>
          <a:p>
            <a:pPr marL="0" lvl="0" indent="0" algn="l" rtl="0">
              <a:spcBef>
                <a:spcPts val="0"/>
              </a:spcBef>
              <a:spcAft>
                <a:spcPts val="0"/>
              </a:spcAft>
              <a:buNone/>
            </a:pPr>
            <a:r>
              <a:rPr lang="en-GB"/>
              <a:t>X_train, X_test, y_train, y_test = \</a:t>
            </a:r>
            <a:endParaRPr/>
          </a:p>
          <a:p>
            <a:pPr marL="0" lvl="0" indent="0" algn="l" rtl="0">
              <a:spcBef>
                <a:spcPts val="0"/>
              </a:spcBef>
              <a:spcAft>
                <a:spcPts val="0"/>
              </a:spcAft>
              <a:buNone/>
            </a:pPr>
            <a:r>
              <a:rPr lang="en-GB"/>
              <a:t>    train_test_split(boston_dataset.data, boston_dataset.target, train_size=0.80)</a:t>
            </a:r>
            <a:endParaRPr/>
          </a:p>
          <a:p>
            <a:pPr marL="0" lvl="0" indent="0" algn="l" rtl="0">
              <a:spcBef>
                <a:spcPts val="0"/>
              </a:spcBef>
              <a:spcAft>
                <a:spcPts val="0"/>
              </a:spcAft>
              <a:buNone/>
            </a:pPr>
            <a:endParaRPr/>
          </a:p>
          <a:p>
            <a:pPr marL="0" lvl="0" indent="0" algn="l" rtl="0">
              <a:spcBef>
                <a:spcPts val="0"/>
              </a:spcBef>
              <a:spcAft>
                <a:spcPts val="0"/>
              </a:spcAft>
              <a:buNone/>
            </a:pPr>
            <a:r>
              <a:rPr lang="en-GB"/>
              <a:t>model = keras.models.Sequential()</a:t>
            </a:r>
            <a:endParaRPr/>
          </a:p>
          <a:p>
            <a:pPr marL="0" lvl="0" indent="0" algn="l" rtl="0">
              <a:spcBef>
                <a:spcPts val="0"/>
              </a:spcBef>
              <a:spcAft>
                <a:spcPts val="0"/>
              </a:spcAft>
              <a:buNone/>
            </a:pPr>
            <a:r>
              <a:rPr lang="en-GB"/>
              <a:t>model.add(keras.layers.Dense(128, input_shape=(13, ), activation='relu', name='dense_1'))</a:t>
            </a:r>
            <a:endParaRPr/>
          </a:p>
          <a:p>
            <a:pPr marL="0" lvl="0" indent="0" algn="l" rtl="0">
              <a:spcBef>
                <a:spcPts val="0"/>
              </a:spcBef>
              <a:spcAft>
                <a:spcPts val="0"/>
              </a:spcAft>
              <a:buNone/>
            </a:pPr>
            <a:r>
              <a:rPr lang="en-GB"/>
              <a:t>model.add(keras.layers.Dense(64, activation='relu', name='dense_2'))</a:t>
            </a:r>
            <a:endParaRPr/>
          </a:p>
          <a:p>
            <a:pPr marL="0" lvl="0" indent="0" algn="l" rtl="0">
              <a:spcBef>
                <a:spcPts val="0"/>
              </a:spcBef>
              <a:spcAft>
                <a:spcPts val="0"/>
              </a:spcAft>
              <a:buNone/>
            </a:pPr>
            <a:r>
              <a:rPr lang="en-GB"/>
              <a:t>model.add(keras.layers.Dense(1, activation='linear', name='dense_output'))</a:t>
            </a:r>
            <a:endParaRPr/>
          </a:p>
          <a:p>
            <a:pPr marL="0" lvl="0" indent="0" algn="l" rtl="0">
              <a:spcBef>
                <a:spcPts val="0"/>
              </a:spcBef>
              <a:spcAft>
                <a:spcPts val="0"/>
              </a:spcAft>
              <a:buNone/>
            </a:pPr>
            <a:endParaRPr/>
          </a:p>
          <a:p>
            <a:pPr marL="0" lvl="0" indent="0" algn="l" rtl="0">
              <a:spcBef>
                <a:spcPts val="0"/>
              </a:spcBef>
              <a:spcAft>
                <a:spcPts val="0"/>
              </a:spcAft>
              <a:buNone/>
            </a:pPr>
            <a:r>
              <a:rPr lang="en-GB"/>
              <a:t>learning_rate = 0.1</a:t>
            </a:r>
            <a:endParaRPr/>
          </a:p>
          <a:p>
            <a:pPr marL="0" lvl="0" indent="0" algn="l" rtl="0">
              <a:spcBef>
                <a:spcPts val="0"/>
              </a:spcBef>
              <a:spcAft>
                <a:spcPts val="0"/>
              </a:spcAft>
              <a:buNone/>
            </a:pPr>
            <a:r>
              <a:rPr lang="en-GB"/>
              <a:t>optimizer = keras.optimizers.Adam(lr=learning_rate, beta_1=0.9, beta_2=0.999)</a:t>
            </a:r>
            <a:endParaRPr/>
          </a:p>
          <a:p>
            <a:pPr marL="0" lvl="0" indent="0" algn="l" rtl="0">
              <a:spcBef>
                <a:spcPts val="0"/>
              </a:spcBef>
              <a:spcAft>
                <a:spcPts val="0"/>
              </a:spcAft>
              <a:buNone/>
            </a:pPr>
            <a:r>
              <a:rPr lang="en-GB"/>
              <a:t># optimizer = keras.optimizers.SGD(lr=0.0001, momentum=0.9, nesterov=True)</a:t>
            </a:r>
            <a:endParaRPr/>
          </a:p>
          <a:p>
            <a:pPr marL="0" lvl="0" indent="0" algn="l" rtl="0">
              <a:spcBef>
                <a:spcPts val="0"/>
              </a:spcBef>
              <a:spcAft>
                <a:spcPts val="0"/>
              </a:spcAft>
              <a:buNone/>
            </a:pPr>
            <a:r>
              <a:rPr lang="en-GB"/>
              <a:t>model.compile(optimizer=optimizer, loss='mse')</a:t>
            </a:r>
            <a:endParaRPr/>
          </a:p>
          <a:p>
            <a:pPr marL="0" lvl="0" indent="0" algn="l" rtl="0">
              <a:spcBef>
                <a:spcPts val="0"/>
              </a:spcBef>
              <a:spcAft>
                <a:spcPts val="0"/>
              </a:spcAft>
              <a:buNone/>
            </a:pPr>
            <a:r>
              <a:rPr lang="en-GB"/>
              <a:t>model.summary()</a:t>
            </a:r>
            <a:endParaRPr/>
          </a:p>
          <a:p>
            <a:pPr marL="0" lvl="0" indent="0" algn="l" rtl="0">
              <a:spcBef>
                <a:spcPts val="0"/>
              </a:spcBef>
              <a:spcAft>
                <a:spcPts val="0"/>
              </a:spcAft>
              <a:buNone/>
            </a:pPr>
            <a:endParaRPr/>
          </a:p>
          <a:p>
            <a:pPr marL="0" lvl="0" indent="0" algn="l" rtl="0">
              <a:spcBef>
                <a:spcPts val="0"/>
              </a:spcBef>
              <a:spcAft>
                <a:spcPts val="0"/>
              </a:spcAft>
              <a:buNone/>
            </a:pPr>
            <a:r>
              <a:rPr lang="en-GB"/>
              <a:t>def learning_rate_schedule(epoche):</a:t>
            </a:r>
            <a:endParaRPr/>
          </a:p>
          <a:p>
            <a:pPr marL="0" lvl="0" indent="0" algn="l" rtl="0">
              <a:spcBef>
                <a:spcPts val="0"/>
              </a:spcBef>
              <a:spcAft>
                <a:spcPts val="0"/>
              </a:spcAft>
              <a:buNone/>
            </a:pPr>
            <a:r>
              <a:rPr lang="en-GB"/>
              <a:t>    if epoche &lt;= 40:</a:t>
            </a:r>
            <a:endParaRPr/>
          </a:p>
          <a:p>
            <a:pPr marL="0" lvl="0" indent="0" algn="l" rtl="0">
              <a:spcBef>
                <a:spcPts val="0"/>
              </a:spcBef>
              <a:spcAft>
                <a:spcPts val="0"/>
              </a:spcAft>
              <a:buNone/>
            </a:pPr>
            <a:r>
              <a:rPr lang="en-GB"/>
              <a:t>        return 0.01</a:t>
            </a:r>
            <a:endParaRPr/>
          </a:p>
          <a:p>
            <a:pPr marL="0" lvl="0" indent="0" algn="l" rtl="0">
              <a:spcBef>
                <a:spcPts val="0"/>
              </a:spcBef>
              <a:spcAft>
                <a:spcPts val="0"/>
              </a:spcAft>
              <a:buNone/>
            </a:pPr>
            <a:r>
              <a:rPr lang="en-GB"/>
              <a:t>    else:</a:t>
            </a:r>
            <a:endParaRPr/>
          </a:p>
          <a:p>
            <a:pPr marL="0" lvl="0" indent="0" algn="l" rtl="0">
              <a:spcBef>
                <a:spcPts val="0"/>
              </a:spcBef>
              <a:spcAft>
                <a:spcPts val="0"/>
              </a:spcAft>
              <a:buNone/>
            </a:pPr>
            <a:r>
              <a:rPr lang="en-GB"/>
              <a:t>        return 0.001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def learning_rate_schedule2(epoche, lr):</a:t>
            </a:r>
            <a:endParaRPr/>
          </a:p>
          <a:p>
            <a:pPr marL="0" lvl="0" indent="0" algn="l" rtl="0">
              <a:spcBef>
                <a:spcPts val="0"/>
              </a:spcBef>
              <a:spcAft>
                <a:spcPts val="0"/>
              </a:spcAft>
              <a:buNone/>
            </a:pPr>
            <a:r>
              <a:rPr lang="en-GB"/>
              <a:t>    return lr * 0.1 ** 0.05</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lr_scheduler = keras.callbacks.LearningRateScheduler(learning_rate_schedule)</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epochs=200, validation_data=(X_test, y_test),</a:t>
            </a:r>
            <a:endParaRPr/>
          </a:p>
          <a:p>
            <a:pPr marL="0" lvl="0" indent="0" algn="l" rtl="0">
              <a:spcBef>
                <a:spcPts val="0"/>
              </a:spcBef>
              <a:spcAft>
                <a:spcPts val="0"/>
              </a:spcAft>
              <a:buNone/>
            </a:pPr>
            <a:r>
              <a:rPr lang="en-GB"/>
              <a:t>                    callbacks=[lr_scheduler])</a:t>
            </a:r>
            <a:endParaRPr/>
          </a:p>
          <a:p>
            <a:pPr marL="0" lvl="0" indent="0" algn="l" rtl="0">
              <a:spcBef>
                <a:spcPts val="0"/>
              </a:spcBef>
              <a:spcAft>
                <a:spcPts val="0"/>
              </a:spcAft>
              <a:buNone/>
            </a:pPr>
            <a:endParaRPr/>
          </a:p>
        </p:txBody>
      </p:sp>
      <p:sp>
        <p:nvSpPr>
          <p:cNvPr id="1614" name="Google Shape;1614;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6" name="Google Shape;162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1" i="0">
                <a:solidFill>
                  <a:schemeClr val="dk1"/>
                </a:solidFill>
                <a:latin typeface="Calibri"/>
                <a:ea typeface="Calibri"/>
                <a:cs typeface="Calibri"/>
                <a:sym typeface="Calibri"/>
              </a:rPr>
              <a:t>Bartlet : the size of the weights is more important than the size of the network</a:t>
            </a:r>
            <a:endParaRPr/>
          </a:p>
          <a:p>
            <a:pPr marL="0" lvl="0" indent="0" algn="l" rtl="0">
              <a:spcBef>
                <a:spcPts val="0"/>
              </a:spcBef>
              <a:spcAft>
                <a:spcPts val="0"/>
              </a:spcAft>
              <a:buNone/>
            </a:pPr>
            <a:endParaRPr/>
          </a:p>
        </p:txBody>
      </p:sp>
      <p:sp>
        <p:nvSpPr>
          <p:cNvPr id="1627" name="Google Shape;1627;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5" name="Google Shape;163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Interestingly, the effect of skip connections seems to be most important for deep networks. </a:t>
            </a:r>
            <a:endParaRPr dirty="0"/>
          </a:p>
          <a:p>
            <a:pPr marL="0" lvl="0" indent="0" algn="l" rtl="0">
              <a:spcBef>
                <a:spcPts val="0"/>
              </a:spcBef>
              <a:spcAft>
                <a:spcPts val="0"/>
              </a:spcAft>
              <a:buNone/>
            </a:pPr>
            <a:endParaRPr dirty="0"/>
          </a:p>
        </p:txBody>
      </p:sp>
      <p:sp>
        <p:nvSpPr>
          <p:cNvPr id="1636" name="Google Shape;163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err="1"/>
              <a:t>Keras</a:t>
            </a:r>
            <a:r>
              <a:rPr lang="en-GB" dirty="0"/>
              <a:t> (</a:t>
            </a:r>
            <a:r>
              <a:rPr lang="en-GB" sz="1200" b="0" i="0" dirty="0">
                <a:solidFill>
                  <a:schemeClr val="dk1"/>
                </a:solidFill>
                <a:latin typeface="Calibri"/>
                <a:ea typeface="Calibri"/>
                <a:cs typeface="Calibri"/>
                <a:sym typeface="Calibri"/>
              </a:rPr>
              <a:t>François Chollet)</a:t>
            </a:r>
            <a:endParaRPr lang="en-GB" dirty="0"/>
          </a:p>
          <a:p>
            <a:pPr marL="0" lvl="0" indent="0" algn="l" rtl="0">
              <a:spcBef>
                <a:spcPts val="0"/>
              </a:spcBef>
              <a:spcAft>
                <a:spcPts val="0"/>
              </a:spcAft>
              <a:buNone/>
            </a:pPr>
            <a:r>
              <a:rPr lang="en-GB" sz="1200" b="0" i="0" dirty="0" err="1">
                <a:solidFill>
                  <a:schemeClr val="dk1"/>
                </a:solidFill>
                <a:latin typeface="Calibri"/>
                <a:ea typeface="Calibri"/>
                <a:cs typeface="Calibri"/>
                <a:sym typeface="Calibri"/>
              </a:rPr>
              <a:t>PyTorch</a:t>
            </a:r>
            <a:r>
              <a:rPr lang="en-GB" sz="1200" b="0" i="0" dirty="0">
                <a:solidFill>
                  <a:schemeClr val="dk1"/>
                </a:solidFill>
                <a:latin typeface="Calibri"/>
                <a:ea typeface="Calibri"/>
                <a:cs typeface="Calibri"/>
                <a:sym typeface="Calibri"/>
              </a:rPr>
              <a:t> Facebook</a:t>
            </a:r>
            <a:endParaRPr lang="en-GB" dirty="0"/>
          </a:p>
          <a:p>
            <a:pPr marL="0" lvl="0" indent="0" algn="l" rtl="0">
              <a:spcBef>
                <a:spcPts val="0"/>
              </a:spcBef>
              <a:spcAft>
                <a:spcPts val="0"/>
              </a:spcAft>
              <a:buNone/>
            </a:pPr>
            <a:r>
              <a:rPr lang="en-GB" sz="1200" b="0" i="0" dirty="0" err="1">
                <a:solidFill>
                  <a:schemeClr val="dk1"/>
                </a:solidFill>
                <a:latin typeface="Calibri"/>
                <a:ea typeface="Calibri"/>
                <a:cs typeface="Calibri"/>
                <a:sym typeface="Calibri"/>
              </a:rPr>
              <a:t>Tensorflow</a:t>
            </a:r>
            <a:r>
              <a:rPr lang="en-GB" sz="1200" b="0" i="0" dirty="0">
                <a:solidFill>
                  <a:schemeClr val="dk1"/>
                </a:solidFill>
                <a:latin typeface="Calibri"/>
                <a:ea typeface="Calibri"/>
                <a:cs typeface="Calibri"/>
                <a:sym typeface="Calibri"/>
              </a:rPr>
              <a:t> (</a:t>
            </a:r>
            <a:r>
              <a:rPr lang="en-GB" sz="1200" b="0" i="0" u="sng" strike="noStrike" dirty="0">
                <a:solidFill>
                  <a:schemeClr val="hlink"/>
                </a:solidFill>
                <a:latin typeface="Calibri"/>
                <a:ea typeface="Calibri"/>
                <a:cs typeface="Calibri"/>
                <a:sym typeface="Calibri"/>
                <a:hlinkClick r:id="rId3"/>
              </a:rPr>
              <a:t>Google Brain</a:t>
            </a:r>
            <a:r>
              <a:rPr lang="en-GB" sz="1200" b="0" i="0" u="none" strike="noStrike" dirty="0">
                <a:solidFill>
                  <a:schemeClr val="dk1"/>
                </a:solidFill>
                <a:latin typeface="Calibri"/>
                <a:ea typeface="Calibri"/>
                <a:cs typeface="Calibri"/>
                <a:sym typeface="Calibri"/>
              </a:rPr>
              <a:t>)</a:t>
            </a:r>
            <a:endParaRPr lang="en-GB" dirty="0"/>
          </a:p>
          <a:p>
            <a:pPr marL="0" lvl="0" indent="0" algn="l" rtl="0">
              <a:spcBef>
                <a:spcPts val="0"/>
              </a:spcBef>
              <a:spcAft>
                <a:spcPts val="0"/>
              </a:spcAft>
              <a:buNone/>
            </a:pPr>
            <a:r>
              <a:rPr lang="en-GB" sz="1200" b="0" i="0" u="none" strike="noStrike" dirty="0">
                <a:solidFill>
                  <a:schemeClr val="dk1"/>
                </a:solidFill>
                <a:latin typeface="Calibri"/>
                <a:ea typeface="Calibri"/>
                <a:cs typeface="Calibri"/>
                <a:sym typeface="Calibri"/>
              </a:rPr>
              <a:t>Theano (</a:t>
            </a:r>
            <a:r>
              <a:rPr lang="en-GB" sz="1200" b="0" i="0" u="none" strike="noStrike" dirty="0" err="1">
                <a:solidFill>
                  <a:schemeClr val="dk1"/>
                </a:solidFill>
                <a:latin typeface="Calibri"/>
                <a:ea typeface="Calibri"/>
                <a:cs typeface="Calibri"/>
                <a:sym typeface="Calibri"/>
              </a:rPr>
              <a:t>Univ</a:t>
            </a:r>
            <a:r>
              <a:rPr lang="en-GB" sz="1200" b="0" i="0" u="none" strike="noStrike" dirty="0">
                <a:solidFill>
                  <a:schemeClr val="dk1"/>
                </a:solidFill>
                <a:latin typeface="Calibri"/>
                <a:ea typeface="Calibri"/>
                <a:cs typeface="Calibri"/>
                <a:sym typeface="Calibri"/>
              </a:rPr>
              <a:t> Montreal)</a:t>
            </a:r>
            <a:endParaRPr lang="en-GB" dirty="0"/>
          </a:p>
          <a:p>
            <a:pPr marL="0" lvl="0" indent="0" algn="l" rtl="0">
              <a:spcBef>
                <a:spcPts val="0"/>
              </a:spcBef>
              <a:spcAft>
                <a:spcPts val="0"/>
              </a:spcAft>
              <a:buNone/>
            </a:pPr>
            <a:r>
              <a:rPr lang="en-GB" sz="1200" b="0" i="0" u="none" strike="noStrike" dirty="0">
                <a:solidFill>
                  <a:schemeClr val="dk1"/>
                </a:solidFill>
                <a:latin typeface="Calibri"/>
                <a:ea typeface="Calibri"/>
                <a:cs typeface="Calibri"/>
                <a:sym typeface="Calibri"/>
              </a:rPr>
              <a:t>CTNK (Microsoft)</a:t>
            </a:r>
            <a:endParaRPr lang="en-GB" dirty="0"/>
          </a:p>
          <a:p>
            <a:pPr marL="0" lvl="0" indent="0" algn="l" rtl="0">
              <a:spcBef>
                <a:spcPts val="0"/>
              </a:spcBef>
              <a:spcAft>
                <a:spcPts val="0"/>
              </a:spcAft>
              <a:buNone/>
            </a:pPr>
            <a:r>
              <a:rPr lang="en-GB" sz="1200" b="0" i="0" u="none" strike="noStrike" dirty="0" err="1">
                <a:solidFill>
                  <a:schemeClr val="dk1"/>
                </a:solidFill>
                <a:latin typeface="Calibri"/>
                <a:ea typeface="Calibri"/>
                <a:cs typeface="Calibri"/>
                <a:sym typeface="Calibri"/>
              </a:rPr>
              <a:t>MxNet</a:t>
            </a:r>
            <a:r>
              <a:rPr lang="en-GB" sz="1200" b="0" i="0" u="none" strike="noStrike" dirty="0">
                <a:solidFill>
                  <a:schemeClr val="dk1"/>
                </a:solidFill>
                <a:latin typeface="Calibri"/>
                <a:ea typeface="Calibri"/>
                <a:cs typeface="Calibri"/>
                <a:sym typeface="Calibri"/>
              </a:rPr>
              <a:t> (Apache)</a:t>
            </a:r>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11</a:t>
            </a:fld>
            <a:endParaRPr lang="fr-FR"/>
          </a:p>
        </p:txBody>
      </p:sp>
    </p:spTree>
    <p:extLst>
      <p:ext uri="{BB962C8B-B14F-4D97-AF65-F5344CB8AC3E}">
        <p14:creationId xmlns:p14="http://schemas.microsoft.com/office/powerpoint/2010/main" val="13144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7" name="Google Shape;164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marL="0" lvl="0" indent="0" algn="l" rtl="0">
              <a:spcBef>
                <a:spcPts val="0"/>
              </a:spcBef>
              <a:spcAft>
                <a:spcPts val="0"/>
              </a:spcAft>
              <a:buNone/>
            </a:pPr>
            <a:endParaRPr/>
          </a:p>
        </p:txBody>
      </p:sp>
      <p:sp>
        <p:nvSpPr>
          <p:cNvPr id="1648" name="Google Shape;164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7" name="Google Shape;166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0">
                <a:solidFill>
                  <a:schemeClr val="dk1"/>
                </a:solidFill>
                <a:latin typeface="Calibri"/>
                <a:ea typeface="Calibri"/>
                <a:cs typeface="Calibri"/>
                <a:sym typeface="Calibri"/>
              </a:rPr>
              <a:t>his prevents complex co-adaptations in which a feature detector is only helpful in the context of several other specific feature detectors. </a:t>
            </a:r>
            <a:endParaRPr/>
          </a:p>
          <a:p>
            <a:pPr marL="0" lvl="0" indent="0" algn="l" rtl="0">
              <a:spcBef>
                <a:spcPts val="0"/>
              </a:spcBef>
              <a:spcAft>
                <a:spcPts val="0"/>
              </a:spcAft>
              <a:buNone/>
            </a:pPr>
            <a:endParaRPr/>
          </a:p>
        </p:txBody>
      </p:sp>
      <p:sp>
        <p:nvSpPr>
          <p:cNvPr id="1668" name="Google Shape;166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7" name="Google Shape;167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marL="0" lvl="0" indent="0" algn="l" rtl="0">
              <a:spcBef>
                <a:spcPts val="0"/>
              </a:spcBef>
              <a:spcAft>
                <a:spcPts val="0"/>
              </a:spcAft>
              <a:buNone/>
            </a:pPr>
            <a:endParaRPr/>
          </a:p>
        </p:txBody>
      </p:sp>
      <p:sp>
        <p:nvSpPr>
          <p:cNvPr id="1678" name="Google Shape;167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6" name="Google Shape;168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Inception 1,649,402 parameters</a:t>
            </a:r>
            <a:endParaRPr/>
          </a:p>
          <a:p>
            <a:pPr marL="0" lvl="0" indent="0" algn="l" rtl="0">
              <a:spcBef>
                <a:spcPts val="0"/>
              </a:spcBef>
              <a:spcAft>
                <a:spcPts val="0"/>
              </a:spcAft>
              <a:buNone/>
            </a:pPr>
            <a:r>
              <a:rPr lang="en-GB"/>
              <a:t>Cifar10: 60’000 images 10 classes</a:t>
            </a:r>
            <a:endParaRPr/>
          </a:p>
          <a:p>
            <a:pPr marL="0" lvl="0" indent="0" algn="l" rtl="0">
              <a:spcBef>
                <a:spcPts val="0"/>
              </a:spcBef>
              <a:spcAft>
                <a:spcPts val="0"/>
              </a:spcAft>
              <a:buNone/>
            </a:pPr>
            <a:r>
              <a:rPr lang="en-GB"/>
              <a:t>aug is data augmentation; wd is weight decay; BN is batch normalization.</a:t>
            </a:r>
            <a:endParaRPr/>
          </a:p>
        </p:txBody>
      </p:sp>
      <p:sp>
        <p:nvSpPr>
          <p:cNvPr id="1687" name="Google Shape;1687;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49</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98" name="Google Shape;169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4" name="Google Shape;171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 capabilities of large language models (LLMs) have sparked debate over whether such systems just learn an enormous collection of superficial statistics or a coherent model of the data generating process</a:t>
            </a:r>
            <a:endParaRPr/>
          </a:p>
        </p:txBody>
      </p:sp>
      <p:sp>
        <p:nvSpPr>
          <p:cNvPr id="1715" name="Google Shape;1715;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52</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0" i="0">
                <a:solidFill>
                  <a:schemeClr val="dk1"/>
                </a:solidFill>
                <a:latin typeface="Calibri"/>
                <a:ea typeface="Calibri"/>
                <a:cs typeface="Calibri"/>
                <a:sym typeface="Calibri"/>
              </a:rPr>
              <a:t>adding parameters to models was reaching a point of diminishing returns. Experience with models like </a:t>
            </a:r>
            <a:r>
              <a:rPr lang="en-GB"/>
              <a:t>bert</a:t>
            </a:r>
            <a:r>
              <a:rPr lang="en-GB" sz="1200" b="0" i="0">
                <a:solidFill>
                  <a:schemeClr val="dk1"/>
                </a:solidFill>
                <a:latin typeface="Calibri"/>
                <a:ea typeface="Calibri"/>
                <a:cs typeface="Calibri"/>
                <a:sym typeface="Calibri"/>
              </a:rPr>
              <a:t> showed that the reverse was true.</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 model with zero training error is overfit to the training data and will typically generalize poorly” Hastie et al</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empirical evidence that, when AdaBoost and random forests are used with maximally large (interpolating) decision trees, the flexibility of the fitting methods yields interpo- lating predictors that are more robust to noise in the training data than the predictors produced by rigid, noninterpolating meth- ods (e.g., AdaBoost or random forests with shallow trees)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Zhang et al:</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Specifically, our experiments establish that state-of-the-art convolutional networks for image classification trained with stochastic gradient methods easily fit a random labeling of the training data.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724" name="Google Shape;172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53</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4" name="Google Shape;174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Geirhos et al:</a:t>
            </a:r>
            <a:endParaRPr/>
          </a:p>
          <a:p>
            <a:pPr marL="0" lvl="0" indent="0" algn="l" rtl="0">
              <a:spcBef>
                <a:spcPts val="0"/>
              </a:spcBef>
              <a:spcAft>
                <a:spcPts val="0"/>
              </a:spcAft>
              <a:buNone/>
            </a:pPr>
            <a:r>
              <a:rPr lang="en-GB"/>
              <a:t>We compare the robustness of humans and current convolutional deep neural networks (DNNs) on object recognition under twelve different types of image degradations. First, using three well known DNNs (ResNet-152, VGG-19, GoogLeNet) we find the human visual system to be more robust to nearly all of the tested image manipulations, and we observe progressively diverging classification error-patterns between humans and DNNs when the signal gets weaker. Secondly, we show that DNNs trained directly on distorted images consistently surpass human performance on the exact distortion types they were trained on, yet they display extremely poor generalisation abilities when tested on other distortion types. For example, training on salt-and-pepper noise does not imply robustness on uniform white noise and vice versa. Thus, changes in the noise distribution between training and testing constitutes a crucial challenge to deep learning vision systems that can be systematically addressed in a lifelong machine learning approach. Our new dataset consisting of 83K carefully measured human psychophysical trials provide a useful reference for lifelong robustness against image degradations set by the human visual system.</a:t>
            </a:r>
            <a:endParaRPr/>
          </a:p>
          <a:p>
            <a:pPr marL="0" lvl="0" indent="0" algn="l" rtl="0">
              <a:spcBef>
                <a:spcPts val="0"/>
              </a:spcBef>
              <a:spcAft>
                <a:spcPts val="0"/>
              </a:spcAft>
              <a:buNone/>
            </a:pPr>
            <a:endParaRPr/>
          </a:p>
          <a:p>
            <a:pPr marL="0" lvl="0" indent="0" algn="l" rtl="0">
              <a:spcBef>
                <a:spcPts val="0"/>
              </a:spcBef>
              <a:spcAft>
                <a:spcPts val="0"/>
              </a:spcAft>
              <a:buNone/>
            </a:pPr>
            <a:r>
              <a:rPr lang="en-GB"/>
              <a:t>One of the most remarkable properties of the human visual system is its ability to generalise robustly. Humans generalise across a wide variety of changes in the input distribution, such as across different illumination conditions and weather types. For instance, human object recognition is largely unimpaired even if there are rain drops or snow flakes in front of an object. While humans are certainly exposed to a large number of such changes during their preceding lifetime (i.e., at “training time”, as we would say for DNNs), there seems to be something very generic about the way the human visual system is able to generalise that is not limited to the same distribution one was exposed to previously.</a:t>
            </a:r>
            <a:endParaRPr/>
          </a:p>
          <a:p>
            <a:pPr marL="0" lvl="0" indent="0" algn="l" rtl="0">
              <a:spcBef>
                <a:spcPts val="0"/>
              </a:spcBef>
              <a:spcAft>
                <a:spcPts val="0"/>
              </a:spcAft>
              <a:buNone/>
            </a:pPr>
            <a:endParaRPr/>
          </a:p>
          <a:p>
            <a:pPr marL="0" lvl="0" indent="0" algn="l" rtl="0">
              <a:spcBef>
                <a:spcPts val="0"/>
              </a:spcBef>
              <a:spcAft>
                <a:spcPts val="0"/>
              </a:spcAft>
              <a:buNone/>
            </a:pPr>
            <a:r>
              <a:rPr lang="en-GB"/>
              <a:t>How well can a visual learning system cope with a new image degradation after it has learned to cope with a certain set of image distortions before?</a:t>
            </a:r>
            <a:endParaRPr/>
          </a:p>
          <a:p>
            <a:pPr marL="0" lvl="0" indent="0" algn="l" rtl="0">
              <a:spcBef>
                <a:spcPts val="0"/>
              </a:spcBef>
              <a:spcAft>
                <a:spcPts val="0"/>
              </a:spcAft>
              <a:buNone/>
            </a:pPr>
            <a:endParaRPr/>
          </a:p>
          <a:p>
            <a:pPr marL="0" lvl="0" indent="0" algn="l" rtl="0">
              <a:spcBef>
                <a:spcPts val="0"/>
              </a:spcBef>
              <a:spcAft>
                <a:spcPts val="0"/>
              </a:spcAft>
              <a:buNone/>
            </a:pPr>
            <a:r>
              <a:rPr lang="en-GB"/>
              <a:t>we assess how top-performing DNNs that are trained on ImageNet: GoogLeNet [38], VGG19 [39] and ResNet-152. We compare against human observers when tested on twelve different distortions such as additive noise or phase noise. In a second set of experiments, we train networks directly on distorted images to see how well they can in general cope with noisy input, and how much training on distortions as a form of data augmentation helps in dealing with other distortions.</a:t>
            </a:r>
            <a:endParaRPr/>
          </a:p>
          <a:p>
            <a:pPr marL="0" lvl="0" indent="0" algn="l" rtl="0">
              <a:spcBef>
                <a:spcPts val="0"/>
              </a:spcBef>
              <a:spcAft>
                <a:spcPts val="0"/>
              </a:spcAft>
              <a:buNone/>
            </a:pPr>
            <a:endParaRPr/>
          </a:p>
          <a:p>
            <a:pPr marL="0" lvl="0" indent="0" algn="l" rtl="0">
              <a:spcBef>
                <a:spcPts val="0"/>
              </a:spcBef>
              <a:spcAft>
                <a:spcPts val="0"/>
              </a:spcAft>
              <a:buNone/>
            </a:pPr>
            <a:r>
              <a:rPr lang="en-GB"/>
              <a:t>We thus developed a mapping from 16 entry-level categories such as dog, car or chair to their corresponding ImageNet categories using the WordNet hierarchy [51]. This reduced the size of the unperturbed training set to approximately one fifth. For pre-trained DNNs, the sum of all softmax values mapping to a certain entry-level category was computed. The entry-level category with the highest sum was then taken as the network’s decision. </a:t>
            </a:r>
            <a:br>
              <a:rPr lang="en-GB"/>
            </a:br>
            <a:r>
              <a:rPr lang="en-GB"/>
              <a:t>All networks trained in these experiments had a ResNet-like architecture that differed from a standard ResNet-50 only in the number of output neurons that we reduced from 1000 to 16 to match the 16 entry-level classes of the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A second challenge is the fact that standard DNNs only use feedforward computations at inference time, while recurrent connections are ubiquitous in the human brain [52, 53].4 In order to prevent this discrepancy from playing a major confounding role in our experimental comparison, presentation time for human observers was limited to 200 ms.</a:t>
            </a:r>
            <a:endParaRPr/>
          </a:p>
          <a:p>
            <a:pPr marL="0" lvl="0" indent="0" algn="l" rtl="0">
              <a:spcBef>
                <a:spcPts val="0"/>
              </a:spcBef>
              <a:spcAft>
                <a:spcPts val="0"/>
              </a:spcAft>
              <a:buNone/>
            </a:pPr>
            <a:endParaRPr/>
          </a:p>
          <a:p>
            <a:pPr marL="0" lvl="0" indent="0" algn="l" rtl="0">
              <a:spcBef>
                <a:spcPts val="0"/>
              </a:spcBef>
              <a:spcAft>
                <a:spcPts val="0"/>
              </a:spcAft>
              <a:buNone/>
            </a:pPr>
            <a:r>
              <a:rPr lang="en-GB"/>
              <a:t>For instance, ResNet-152 almost solely predicts class bottle for images with strong uniform noise (irrespective of the ground truth category),5 and classes dog or bird for images distorted by phase noise.</a:t>
            </a:r>
            <a:endParaRPr/>
          </a:p>
        </p:txBody>
      </p:sp>
      <p:sp>
        <p:nvSpPr>
          <p:cNvPr id="1745" name="Google Shape;1745;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54</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6" name="Google Shape;175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One-pixel attacks created with the proposed algorithm that success- fully fooled three types of DNNs trained on CIFAR-10 dataset: The All convolutional network (AllConv), Network in network (NiN) and VGG. The original class labels are in black color while the target class labels and the corresponding confidence are given below. </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GB" sz="1200" b="0" i="0">
                <a:solidFill>
                  <a:schemeClr val="dk1"/>
                </a:solidFill>
                <a:latin typeface="Calibri"/>
                <a:ea typeface="Calibri"/>
                <a:cs typeface="Calibri"/>
                <a:sym typeface="Calibri"/>
              </a:rPr>
              <a:t>“I initially thought that adversarial examples were just an annoyance,” says Geoffrey Hinton, a computer scientist at the University of Toronto and one of the pioneers of deep learning. “But I now think they're probably quite profound. They tell us that we're doing something wrong.”</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b="0">
                <a:solidFill>
                  <a:schemeClr val="dk1"/>
                </a:solidFill>
                <a:latin typeface="Calibri"/>
                <a:ea typeface="Calibri"/>
                <a:cs typeface="Calibri"/>
                <a:sym typeface="Calibri"/>
              </a:rPr>
              <a:t>The results show that 67.97</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of the natural images in Kaggle CIFAR-10 test dataset and 16.04</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of the ImageNet (ILSVRC 2012) test images can be perturbed to at least one target class by modifying just one pixel with 74.03</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and 22.91</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confidence on average. </a:t>
            </a:r>
            <a:endParaRPr/>
          </a:p>
          <a:p>
            <a:pPr marL="0" lvl="0" indent="0" algn="l" rtl="0">
              <a:spcBef>
                <a:spcPts val="0"/>
              </a:spcBef>
              <a:spcAft>
                <a:spcPts val="0"/>
              </a:spcAft>
              <a:buNone/>
            </a:pPr>
            <a:endParaRPr/>
          </a:p>
          <a:p>
            <a:pPr marL="0" lvl="0" indent="0" algn="l" rtl="0">
              <a:spcBef>
                <a:spcPts val="0"/>
              </a:spcBef>
              <a:spcAft>
                <a:spcPts val="0"/>
              </a:spcAft>
              <a:buNone/>
            </a:pPr>
            <a:r>
              <a:rPr lang="en-GB" sz="1200" b="0" i="0">
                <a:solidFill>
                  <a:schemeClr val="dk1"/>
                </a:solidFill>
                <a:latin typeface="Calibri"/>
                <a:ea typeface="Calibri"/>
                <a:cs typeface="Calibri"/>
                <a:sym typeface="Calibri"/>
              </a:rPr>
              <a:t>“For a child to learn to recognize a cow,” says Hinton, “it's not like their mother needs to say ‘cow’ 10,000 times”—a number that’s often required for deep-learning systems. Humans generally learn new concepts from just one or two examples.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Adversarial examples generated for AlexNet [9].(Left) is a correctly predicted sample, (center) dif- ference between correct image, and image predicted incorrectly magnified by 10x (values shifted by 128 and clamped), (right) adversarial example. All images in the right column are predicted to be an </a:t>
            </a:r>
            <a:r>
              <a:rPr lang="en-GB" sz="1200" i="1">
                <a:solidFill>
                  <a:schemeClr val="dk1"/>
                </a:solidFill>
                <a:latin typeface="Calibri"/>
                <a:ea typeface="Calibri"/>
                <a:cs typeface="Calibri"/>
                <a:sym typeface="Calibri"/>
              </a:rPr>
              <a:t>“ostrich, Struthio camelus”</a:t>
            </a:r>
            <a:r>
              <a:rPr lang="en-GB" sz="1200">
                <a:solidFill>
                  <a:schemeClr val="dk1"/>
                </a:solidFill>
                <a:latin typeface="Calibri"/>
                <a:ea typeface="Calibri"/>
                <a:cs typeface="Calibri"/>
                <a:sym typeface="Calibri"/>
              </a:rPr>
              <a:t>. Average distortion based on 64 examples is 0.006508. Plase refer to http://goo.gl/huaGPb for full resolution images. The examples are strictly randomly chosen. There is not any postselection involved. </a:t>
            </a:r>
            <a:endParaRPr/>
          </a:p>
          <a:p>
            <a:pPr marL="0" lvl="0" indent="0" algn="l" rtl="0">
              <a:spcBef>
                <a:spcPts val="0"/>
              </a:spcBef>
              <a:spcAft>
                <a:spcPts val="0"/>
              </a:spcAft>
              <a:buNone/>
            </a:pPr>
            <a:endParaRPr/>
          </a:p>
        </p:txBody>
      </p:sp>
      <p:sp>
        <p:nvSpPr>
          <p:cNvPr id="1757" name="Google Shape;1757;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55</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0" name="Google Shape;177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At the basic level, a neuron does two things:</a:t>
            </a:r>
          </a:p>
          <a:p>
            <a:pPr marL="228600" lvl="0" indent="-228600" algn="l" rtl="0">
              <a:spcBef>
                <a:spcPts val="0"/>
              </a:spcBef>
              <a:spcAft>
                <a:spcPts val="0"/>
              </a:spcAft>
              <a:buClr>
                <a:schemeClr val="dk1"/>
              </a:buClr>
              <a:buSzPts val="1200"/>
              <a:buFont typeface="Calibri"/>
              <a:buAutoNum type="arabicPeriod"/>
            </a:pPr>
            <a:r>
              <a:rPr lang="en-GB" dirty="0"/>
              <a:t>Receive input from other neurons and combine them together</a:t>
            </a:r>
          </a:p>
          <a:p>
            <a:pPr marL="228600" lvl="0" indent="-228600" algn="l" rtl="0">
              <a:spcBef>
                <a:spcPts val="0"/>
              </a:spcBef>
              <a:spcAft>
                <a:spcPts val="0"/>
              </a:spcAft>
              <a:buClr>
                <a:schemeClr val="dk1"/>
              </a:buClr>
              <a:buSzPts val="1200"/>
              <a:buFont typeface="Calibri"/>
              <a:buAutoNum type="arabicPeriod"/>
            </a:pPr>
            <a:r>
              <a:rPr lang="en-GB" dirty="0"/>
              <a:t>Perform some kind of transformation to give the neuron’s output</a:t>
            </a:r>
          </a:p>
          <a:p>
            <a:pPr marL="0" lvl="0" indent="0" algn="l" rtl="0">
              <a:spcBef>
                <a:spcPts val="0"/>
              </a:spcBef>
              <a:spcAft>
                <a:spcPts val="0"/>
              </a:spcAft>
              <a:buNone/>
            </a:pPr>
            <a:r>
              <a:rPr lang="en-GB" dirty="0"/>
              <a:t>In (1), we often take some </a:t>
            </a:r>
            <a:r>
              <a:rPr lang="en-GB" i="1" dirty="0"/>
              <a:t>linear combination</a:t>
            </a:r>
            <a:r>
              <a:rPr lang="en-GB" dirty="0"/>
              <a:t> of the inputs. In layman terms, if we had three inputs to the neuron (let’s call them x1, x2, and x3), then we would combine them like this:</a:t>
            </a:r>
          </a:p>
          <a:p>
            <a:pPr marL="0" lvl="0" indent="0" algn="l" rtl="0">
              <a:spcBef>
                <a:spcPts val="0"/>
              </a:spcBef>
              <a:spcAft>
                <a:spcPts val="0"/>
              </a:spcAft>
              <a:buNone/>
            </a:pPr>
            <a:r>
              <a:rPr lang="en-GB" dirty="0"/>
              <a:t>This is a linear combination of inputs to our neurons where the individual blanks are parameters to be </a:t>
            </a:r>
            <a:r>
              <a:rPr lang="en-GB" i="1" dirty="0"/>
              <a:t>optimized </a:t>
            </a:r>
            <a:r>
              <a:rPr lang="en-GB" dirty="0"/>
              <a:t>for later (i.e. learn from the data what numbers best fill in those blanks). In mathematical terms, the blanks that are attached to the inputs (x1, x2 and x3) are called </a:t>
            </a:r>
            <a:r>
              <a:rPr lang="en-GB" i="1" dirty="0"/>
              <a:t>weights </a:t>
            </a:r>
            <a:r>
              <a:rPr lang="en-GB" dirty="0"/>
              <a:t>and the blank that is not attached to any input is called the </a:t>
            </a:r>
            <a:r>
              <a:rPr lang="en-GB" i="1" dirty="0"/>
              <a:t>bias</a:t>
            </a:r>
            <a:r>
              <a:rPr lang="en-GB" dirty="0"/>
              <a:t>.</a:t>
            </a:r>
          </a:p>
          <a:p>
            <a:pPr marL="0" lvl="0" indent="0" algn="l" rtl="0">
              <a:spcBef>
                <a:spcPts val="0"/>
              </a:spcBef>
              <a:spcAft>
                <a:spcPts val="0"/>
              </a:spcAft>
              <a:buNone/>
            </a:pPr>
            <a:r>
              <a:rPr lang="en-GB" dirty="0"/>
              <a:t>With the linear combination, we apply some function (called the </a:t>
            </a:r>
            <a:r>
              <a:rPr lang="en-GB" i="1" dirty="0"/>
              <a:t>activation function</a:t>
            </a:r>
            <a:r>
              <a:rPr lang="en-GB" dirty="0"/>
              <a:t>) to achieve our eventual output. Common examples of these functions are:</a:t>
            </a:r>
          </a:p>
          <a:p>
            <a:pPr marL="228600" lvl="0" indent="-228600" algn="l" rtl="0">
              <a:spcBef>
                <a:spcPts val="0"/>
              </a:spcBef>
              <a:spcAft>
                <a:spcPts val="0"/>
              </a:spcAft>
              <a:buClr>
                <a:schemeClr val="dk1"/>
              </a:buClr>
              <a:buSzPts val="1200"/>
              <a:buFont typeface="Calibri"/>
              <a:buAutoNum type="arabicPeriod"/>
            </a:pPr>
            <a:r>
              <a:rPr lang="en-GB" dirty="0"/>
              <a:t>Sigmoid Function (A function which ‘squeezes’ all the initial output to be between 0 and 1)</a:t>
            </a:r>
          </a:p>
          <a:p>
            <a:pPr marL="228600" lvl="0" indent="-228600" algn="l" rtl="0">
              <a:spcBef>
                <a:spcPts val="0"/>
              </a:spcBef>
              <a:spcAft>
                <a:spcPts val="0"/>
              </a:spcAft>
              <a:buClr>
                <a:schemeClr val="dk1"/>
              </a:buClr>
              <a:buSzPts val="1200"/>
              <a:buFont typeface="Calibri"/>
              <a:buAutoNum type="arabicPeriod"/>
            </a:pPr>
            <a:r>
              <a:rPr lang="en-GB" dirty="0"/>
              <a:t>tanh Function (A function which ‘squeezes’ all the initial output to be between -1 and 1)</a:t>
            </a:r>
          </a:p>
          <a:p>
            <a:pPr marL="228600" lvl="0" indent="-228600" algn="l" rtl="0">
              <a:spcBef>
                <a:spcPts val="0"/>
              </a:spcBef>
              <a:spcAft>
                <a:spcPts val="0"/>
              </a:spcAft>
              <a:buClr>
                <a:schemeClr val="dk1"/>
              </a:buClr>
              <a:buSzPts val="1200"/>
              <a:buFont typeface="Calibri"/>
              <a:buAutoNum type="arabicPeriod"/>
            </a:pPr>
            <a:r>
              <a:rPr lang="en-GB" dirty="0" err="1"/>
              <a:t>ReLU</a:t>
            </a:r>
            <a:r>
              <a:rPr lang="en-GB" dirty="0"/>
              <a:t> Function (If the initial output is negative, then output 0. If not, do nothing to the initial output)</a:t>
            </a:r>
          </a:p>
          <a:p>
            <a:pPr marL="0" lvl="0" indent="0" algn="l" rtl="0">
              <a:spcBef>
                <a:spcPts val="0"/>
              </a:spcBef>
              <a:spcAft>
                <a:spcPts val="0"/>
              </a:spcAft>
              <a:buClr>
                <a:schemeClr val="dk1"/>
              </a:buClr>
              <a:buSzPts val="1200"/>
              <a:buFont typeface="Arial"/>
              <a:buNone/>
            </a:pPr>
            <a:endParaRPr lang="en-GB" dirty="0"/>
          </a:p>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15</a:t>
            </a:fld>
            <a:endParaRPr lang="fr-FR"/>
          </a:p>
        </p:txBody>
      </p:sp>
    </p:spTree>
    <p:extLst>
      <p:ext uri="{BB962C8B-B14F-4D97-AF65-F5344CB8AC3E}">
        <p14:creationId xmlns:p14="http://schemas.microsoft.com/office/powerpoint/2010/main" val="3584544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3" name="Google Shape;178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Calibri"/>
              <a:buNone/>
            </a:pPr>
            <a:r>
              <a:rPr lang="en-GB">
                <a:solidFill>
                  <a:srgbClr val="0070C0"/>
                </a:solidFill>
              </a:rPr>
              <a:t>Bayesian NN use learned distributions of weights p(W|X,Y). For each prediction, a set of weights are sampled leading to a different output for each sample. Calculating p(W|X,Y) is intractable. We can approximate p(W|X,Y) by using different samples of weights Wt, for example by dropout during testing or sampling different subsets of training data. Variance in output is epistemic uncertainty. These approaches are computationally very costly, since models have to be run (dropout) n times or trained (data sampling) N times.</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3"/>
              </a:rPr>
              <a:t>Gal &amp; Ghahramani</a:t>
            </a:r>
            <a:r>
              <a:rPr lang="en-GB">
                <a:solidFill>
                  <a:srgbClr val="0070C0"/>
                </a:solidFill>
              </a:rPr>
              <a:t> : dropout</a:t>
            </a:r>
            <a:endParaRPr/>
          </a:p>
          <a:p>
            <a:pPr marL="0" lvl="0" indent="0" algn="l" rtl="0">
              <a:spcBef>
                <a:spcPts val="0"/>
              </a:spcBef>
              <a:spcAft>
                <a:spcPts val="0"/>
              </a:spcAft>
              <a:buNone/>
            </a:pPr>
            <a:r>
              <a:rPr lang="en-GB" u="sng">
                <a:solidFill>
                  <a:schemeClr val="hlink"/>
                </a:solidFill>
                <a:hlinkClick r:id="rId4"/>
              </a:rPr>
              <a:t>Lakshminarayanan et al</a:t>
            </a:r>
            <a:r>
              <a:rPr lang="en-GB">
                <a:solidFill>
                  <a:srgbClr val="0070C0"/>
                </a:solidFill>
              </a:rPr>
              <a:t>: adversarial examples</a:t>
            </a:r>
            <a:endParaRPr/>
          </a:p>
        </p:txBody>
      </p:sp>
      <p:sp>
        <p:nvSpPr>
          <p:cNvPr id="1784" name="Google Shape;178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57</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2" name="Google Shape;179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0070C0"/>
                </a:solidFill>
              </a:rPr>
              <a:t>Aleatoric uncertainty is error or noise in input data. Can be learned by NN or ML estimates.</a:t>
            </a:r>
            <a:endParaRPr/>
          </a:p>
          <a:p>
            <a:pPr marL="0" lvl="0" indent="0" algn="l" rtl="0">
              <a:spcBef>
                <a:spcPts val="0"/>
              </a:spcBef>
              <a:spcAft>
                <a:spcPts val="0"/>
              </a:spcAft>
              <a:buNone/>
            </a:pPr>
            <a:r>
              <a:rPr lang="en-GB">
                <a:solidFill>
                  <a:srgbClr val="0070C0"/>
                </a:solidFill>
              </a:rPr>
              <a:t>Epistemic uncertainty is error in model prediction. Model uncertainty. Can be reduced by adding more data.</a:t>
            </a:r>
            <a:endParaRPr/>
          </a:p>
          <a:p>
            <a:pPr marL="0" lvl="0" indent="0" algn="l" rtl="0">
              <a:spcBef>
                <a:spcPts val="0"/>
              </a:spcBef>
              <a:spcAft>
                <a:spcPts val="0"/>
              </a:spcAft>
              <a:buNone/>
            </a:pPr>
            <a:endParaRPr/>
          </a:p>
        </p:txBody>
      </p:sp>
      <p:sp>
        <p:nvSpPr>
          <p:cNvPr id="1793" name="Google Shape;1793;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58</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4" name="Google Shape;1804;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0070C0"/>
                </a:solidFill>
              </a:rPr>
              <a:t>Aleatoric uncertainty is error or noise in input data. Can be learned by NN or ML estimates.</a:t>
            </a:r>
            <a:endParaRPr/>
          </a:p>
          <a:p>
            <a:pPr marL="0" lvl="0" indent="0" algn="l" rtl="0">
              <a:spcBef>
                <a:spcPts val="0"/>
              </a:spcBef>
              <a:spcAft>
                <a:spcPts val="0"/>
              </a:spcAft>
              <a:buNone/>
            </a:pPr>
            <a:r>
              <a:rPr lang="en-GB">
                <a:solidFill>
                  <a:srgbClr val="0070C0"/>
                </a:solidFill>
              </a:rPr>
              <a:t>Epistemic uncertainty is error in model prediction. Model uncertainty. Can be reduced by adding more data.</a:t>
            </a:r>
            <a:endParaRPr/>
          </a:p>
          <a:p>
            <a:pPr marL="0" lvl="0" indent="0" algn="l" rtl="0">
              <a:spcBef>
                <a:spcPts val="0"/>
              </a:spcBef>
              <a:spcAft>
                <a:spcPts val="0"/>
              </a:spcAft>
              <a:buNone/>
            </a:pPr>
            <a:endParaRPr/>
          </a:p>
        </p:txBody>
      </p:sp>
      <p:sp>
        <p:nvSpPr>
          <p:cNvPr id="1805" name="Google Shape;1805;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59</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1" name="Google Shape;182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9" name="Google Shape;182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 lack of automated tools for measuring care quality has limited the implementation of a national program to assess and improve guideline-directed care in heart failure with reduced ejection fraction (HFrEF). A key challenge for constructing such a tool has been an accurate, accessible approach for identifying patients with HFrEF at hospital discharge, an opportunity to evaluate and improve the quality of care.</a:t>
            </a:r>
            <a:endParaRPr/>
          </a:p>
          <a:p>
            <a:pPr marL="0" lvl="0" indent="0" algn="l" rtl="0">
              <a:spcBef>
                <a:spcPts val="0"/>
              </a:spcBef>
              <a:spcAft>
                <a:spcPts val="0"/>
              </a:spcAft>
              <a:buNone/>
            </a:pPr>
            <a:endParaRPr/>
          </a:p>
          <a:p>
            <a:pPr marL="0" lvl="0" indent="0" algn="l" rtl="0">
              <a:spcBef>
                <a:spcPts val="0"/>
              </a:spcBef>
              <a:spcAft>
                <a:spcPts val="0"/>
              </a:spcAft>
              <a:buNone/>
            </a:pPr>
            <a:r>
              <a:rPr lang="en-GB"/>
              <a:t>Only 1 in 5 eligible individuals receive all the first-line treatments for HFrEF in the United States (3,4).</a:t>
            </a:r>
            <a:endParaRPr/>
          </a:p>
          <a:p>
            <a:pPr marL="0" lvl="0" indent="0" algn="l" rtl="0">
              <a:spcBef>
                <a:spcPts val="0"/>
              </a:spcBef>
              <a:spcAft>
                <a:spcPts val="0"/>
              </a:spcAft>
              <a:buNone/>
            </a:pPr>
            <a:endParaRPr/>
          </a:p>
          <a:p>
            <a:pPr marL="0" lvl="0" indent="0" algn="l" rtl="0">
              <a:spcBef>
                <a:spcPts val="0"/>
              </a:spcBef>
              <a:spcAft>
                <a:spcPts val="0"/>
              </a:spcAft>
              <a:buNone/>
            </a:pPr>
            <a:r>
              <a:rPr lang="en-GB"/>
              <a:t>Methods: We developed a novel deep learning-based language model for identifying patients with HFrEF from discharge summaries using a semi-supervised learning framework. For this purpose, hospitalizations with heart failure at Yale New Haven Hospital (YNHH) between 2015 to 2019 were labeled as HFrEF if the left ventricular ejection fraction was under 40% on antecedent echocardiography. The model was internally validated with model-based net reclassification improvement (NRI) assessed against chart-based diagnosis codes. We externally validated the model on discharge summaries from hospitalizations with heart failure at Northwestern Medicine.</a:t>
            </a:r>
            <a:endParaRPr/>
          </a:p>
          <a:p>
            <a:pPr marL="0" lvl="0" indent="0" algn="l" rtl="0">
              <a:spcBef>
                <a:spcPts val="0"/>
              </a:spcBef>
              <a:spcAft>
                <a:spcPts val="0"/>
              </a:spcAft>
              <a:buNone/>
            </a:pPr>
            <a:endParaRPr/>
          </a:p>
          <a:p>
            <a:pPr marL="0" lvl="0" indent="0" algn="l" rtl="0">
              <a:spcBef>
                <a:spcPts val="0"/>
              </a:spcBef>
              <a:spcAft>
                <a:spcPts val="0"/>
              </a:spcAft>
              <a:buNone/>
            </a:pPr>
            <a:r>
              <a:rPr lang="en-GB" b="1" i="0">
                <a:solidFill>
                  <a:srgbClr val="212121"/>
                </a:solidFill>
                <a:latin typeface="Arial"/>
                <a:ea typeface="Arial"/>
                <a:cs typeface="Arial"/>
                <a:sym typeface="Arial"/>
              </a:rPr>
              <a:t>Importance: </a:t>
            </a:r>
            <a:r>
              <a:rPr lang="en-GB" b="0" i="0">
                <a:solidFill>
                  <a:srgbClr val="212121"/>
                </a:solidFill>
                <a:latin typeface="Arial"/>
                <a:ea typeface="Arial"/>
                <a:cs typeface="Arial"/>
                <a:sym typeface="Arial"/>
              </a:rPr>
              <a:t>Worldwide, the burden of heart failure has increased to an estimated 23 million people, and approximately 50% of cases are HF with reduced ejection fraction (HFrEF).</a:t>
            </a:r>
            <a:endParaRPr/>
          </a:p>
          <a:p>
            <a:pPr marL="0" lvl="0" indent="0" algn="l" rtl="0">
              <a:spcBef>
                <a:spcPts val="0"/>
              </a:spcBef>
              <a:spcAft>
                <a:spcPts val="0"/>
              </a:spcAft>
              <a:buNone/>
            </a:pPr>
            <a:r>
              <a:rPr lang="en-GB" b="1" i="0">
                <a:solidFill>
                  <a:srgbClr val="212121"/>
                </a:solidFill>
                <a:latin typeface="Arial"/>
                <a:ea typeface="Arial"/>
                <a:cs typeface="Arial"/>
                <a:sym typeface="Arial"/>
              </a:rPr>
              <a:t>Observations: </a:t>
            </a:r>
            <a:r>
              <a:rPr lang="en-GB" b="0" i="0">
                <a:solidFill>
                  <a:srgbClr val="212121"/>
                </a:solidFill>
                <a:latin typeface="Arial"/>
                <a:ea typeface="Arial"/>
                <a:cs typeface="Arial"/>
                <a:sym typeface="Arial"/>
              </a:rPr>
              <a:t>Heart failure is a clinical syndrome characterized by dyspnea or exertional limitation due to impairment of ventricular filling or ejection of blood or both. HFrEF occurs when the left ventricular ejection fraction (LVEF) is 40% or less and is accompanied by progressive left ventricular dilatation and adverse cardiac remodeling. Assessment for heart failure begins with obtaining a medical history and physical examination. </a:t>
            </a:r>
            <a:endParaRPr/>
          </a:p>
          <a:p>
            <a:pPr marL="0" lvl="0" indent="0" algn="l" rtl="0">
              <a:spcBef>
                <a:spcPts val="0"/>
              </a:spcBef>
              <a:spcAft>
                <a:spcPts val="0"/>
              </a:spcAft>
              <a:buNone/>
            </a:pPr>
            <a:endParaRPr b="0" i="0">
              <a:solidFill>
                <a:srgbClr val="212121"/>
              </a:solidFill>
              <a:latin typeface="Arial"/>
              <a:ea typeface="Arial"/>
              <a:cs typeface="Arial"/>
              <a:sym typeface="Arial"/>
            </a:endParaRPr>
          </a:p>
          <a:p>
            <a:pPr marL="0" lvl="0" indent="0" algn="l" rtl="0">
              <a:spcBef>
                <a:spcPts val="0"/>
              </a:spcBef>
              <a:spcAft>
                <a:spcPts val="0"/>
              </a:spcAft>
              <a:buNone/>
            </a:pPr>
            <a:r>
              <a:rPr lang="en-GB" b="0" i="0">
                <a:solidFill>
                  <a:srgbClr val="212121"/>
                </a:solidFill>
                <a:latin typeface="Arial"/>
                <a:ea typeface="Arial"/>
                <a:cs typeface="Arial"/>
                <a:sym typeface="Arial"/>
              </a:rPr>
              <a:t>Longformer: Transformer-based models are unable to process long sequences due to their self-attention operation, which scales quadratically with the sequence length. To address this limitation, we introduce the Longformer with an attention mechanism that scales linearly with sequence length, making it easy to process documents of thousands of tokens or longer. Longformer’s attention mechanism is a drop-in replacement for the standard self-attention and combines a local windowed attention with a task motivated global attention.</a:t>
            </a:r>
            <a:endParaRPr/>
          </a:p>
          <a:p>
            <a:pPr marL="0" lvl="0" indent="0" algn="l" rtl="0">
              <a:spcBef>
                <a:spcPts val="0"/>
              </a:spcBef>
              <a:spcAft>
                <a:spcPts val="0"/>
              </a:spcAft>
              <a:buNone/>
            </a:pPr>
            <a:endParaRPr/>
          </a:p>
        </p:txBody>
      </p:sp>
      <p:sp>
        <p:nvSpPr>
          <p:cNvPr id="1830" name="Google Shape;1830;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62</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4" name="Google Shape;184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22222"/>
                </a:solidFill>
                <a:latin typeface="Arial"/>
                <a:ea typeface="Arial"/>
                <a:cs typeface="Arial"/>
                <a:sym typeface="Arial"/>
              </a:rPr>
              <a:t>Hie et al 2023:</a:t>
            </a:r>
            <a:endParaRPr/>
          </a:p>
          <a:p>
            <a:pPr marL="0" lvl="0" indent="0" algn="l" rtl="0">
              <a:spcBef>
                <a:spcPts val="0"/>
              </a:spcBef>
              <a:spcAft>
                <a:spcPts val="0"/>
              </a:spcAft>
              <a:buNone/>
            </a:pPr>
            <a:r>
              <a:rPr lang="en-GB"/>
              <a:t>We quantify the sequence similarity as the Euclidean distance in language model-embedding space (Box 1), which can encode complex functional relationships.</a:t>
            </a:r>
            <a:endParaRPr/>
          </a:p>
          <a:p>
            <a:pPr marL="0" lvl="0" indent="0" algn="l" rtl="0">
              <a:spcBef>
                <a:spcPts val="0"/>
              </a:spcBef>
              <a:spcAft>
                <a:spcPts val="0"/>
              </a:spcAft>
              <a:buNone/>
            </a:pPr>
            <a:endParaRPr/>
          </a:p>
          <a:p>
            <a:pPr marL="0" lvl="0" indent="0" algn="l" rtl="0">
              <a:spcBef>
                <a:spcPts val="0"/>
              </a:spcBef>
              <a:spcAft>
                <a:spcPts val="0"/>
              </a:spcAft>
              <a:buNone/>
            </a:pPr>
            <a:r>
              <a:rPr lang="en-GB"/>
              <a:t>Masked language models ESM-1 trained to predict amino acids given all neighboring amino acids. ESM : learning from 250 million sequences</a:t>
            </a:r>
            <a:endParaRPr/>
          </a:p>
          <a:p>
            <a:pPr marL="0" lvl="0" indent="0" algn="l" rtl="0">
              <a:spcBef>
                <a:spcPts val="0"/>
              </a:spcBef>
              <a:spcAft>
                <a:spcPts val="0"/>
              </a:spcAft>
              <a:buNone/>
            </a:pPr>
            <a:endParaRPr b="0" i="0">
              <a:solidFill>
                <a:srgbClr val="222222"/>
              </a:solidFill>
              <a:latin typeface="Arial"/>
              <a:ea typeface="Arial"/>
              <a:cs typeface="Arial"/>
              <a:sym typeface="Arial"/>
            </a:endParaRPr>
          </a:p>
          <a:p>
            <a:pPr marL="0" lvl="0" indent="0" algn="l" rtl="0">
              <a:spcBef>
                <a:spcPts val="0"/>
              </a:spcBef>
              <a:spcAft>
                <a:spcPts val="0"/>
              </a:spcAft>
              <a:buNone/>
            </a:pPr>
            <a:r>
              <a:rPr lang="en-GB"/>
              <a:t>A single protein language model can predict mutational effects across diverse proteins </a:t>
            </a:r>
            <a:endParaRPr/>
          </a:p>
          <a:p>
            <a:pPr marL="0" lvl="0" indent="0" algn="l" rtl="0">
              <a:spcBef>
                <a:spcPts val="0"/>
              </a:spcBef>
              <a:spcAft>
                <a:spcPts val="0"/>
              </a:spcAft>
              <a:buNone/>
            </a:pPr>
            <a:r>
              <a:rPr lang="en-GB"/>
              <a:t>Local predictions across a global sequence landscape can predict evolutionary order </a:t>
            </a:r>
            <a:endParaRPr/>
          </a:p>
          <a:p>
            <a:pPr marL="0" lvl="0" indent="0" algn="l" rtl="0">
              <a:spcBef>
                <a:spcPts val="0"/>
              </a:spcBef>
              <a:spcAft>
                <a:spcPts val="0"/>
              </a:spcAft>
              <a:buNone/>
            </a:pPr>
            <a:r>
              <a:rPr lang="en-GB"/>
              <a:t>Model generalizes from evolutionary landscapes spanning years to geologic eons </a:t>
            </a:r>
            <a:endParaRPr/>
          </a:p>
          <a:p>
            <a:pPr marL="0" lvl="0" indent="0" algn="l" rtl="0">
              <a:spcBef>
                <a:spcPts val="0"/>
              </a:spcBef>
              <a:spcAft>
                <a:spcPts val="0"/>
              </a:spcAft>
              <a:buNone/>
            </a:pPr>
            <a:r>
              <a:rPr lang="en-GB"/>
              <a:t>Protein language models learn general rules that aid evolutionary predictability</a:t>
            </a:r>
            <a:endParaRPr/>
          </a:p>
          <a:p>
            <a:pPr marL="0" lvl="0" indent="0" algn="l" rtl="0">
              <a:spcBef>
                <a:spcPts val="0"/>
              </a:spcBef>
              <a:spcAft>
                <a:spcPts val="0"/>
              </a:spcAft>
              <a:buNone/>
            </a:pPr>
            <a:endParaRPr b="0" i="0">
              <a:solidFill>
                <a:schemeClr val="dk1"/>
              </a:solidFill>
              <a:latin typeface="Calibri"/>
              <a:ea typeface="Calibri"/>
              <a:cs typeface="Calibri"/>
              <a:sym typeface="Calibri"/>
            </a:endParaRPr>
          </a:p>
          <a:p>
            <a:pPr marL="0" lvl="0" indent="0" algn="l" rtl="0">
              <a:spcBef>
                <a:spcPts val="0"/>
              </a:spcBef>
              <a:spcAft>
                <a:spcPts val="0"/>
              </a:spcAft>
              <a:buNone/>
            </a:pPr>
            <a:r>
              <a:rPr lang="en-GB" b="0" i="0">
                <a:solidFill>
                  <a:srgbClr val="222222"/>
                </a:solidFill>
                <a:latin typeface="Arial"/>
                <a:ea typeface="Arial"/>
                <a:cs typeface="Arial"/>
                <a:sym typeface="Arial"/>
              </a:rPr>
              <a:t>for example, some mutations maintain or improve stability or evolvability6,7, whereas others are structurally destabilizing7 or induce incompetent, misfolded states8.</a:t>
            </a:r>
            <a:endParaRPr/>
          </a:p>
          <a:p>
            <a:pPr marL="0" lvl="0" indent="0" algn="l" rtl="0">
              <a:spcBef>
                <a:spcPts val="0"/>
              </a:spcBef>
              <a:spcAft>
                <a:spcPts val="0"/>
              </a:spcAft>
              <a:buNone/>
            </a:pPr>
            <a:endParaRPr/>
          </a:p>
          <a:p>
            <a:pPr marL="0" lvl="0" indent="0" algn="l" rtl="0">
              <a:spcBef>
                <a:spcPts val="0"/>
              </a:spcBef>
              <a:spcAft>
                <a:spcPts val="0"/>
              </a:spcAft>
              <a:buNone/>
            </a:pPr>
            <a:r>
              <a:rPr lang="en-GB"/>
              <a:t>Here we report that general protein language models can efficiently evolve human antibodies by suggesting mutations that are evolutionarily plausible, despite providing the model with no information about the target antigen, binding specificity or protein structure. We performed language-model-guided affinity maturation of seven antibodies, screening 20 or fewer variants of each antibody across only two rounds of laboratory evolution, and improved the binding affinities of four clinically relevant, highly mature antibodies up to sevenfold and three unmatured antibodies up to 160-fold, with many designs also demonstrating favorable thermostability and viral neutralization activity against Ebola and severe acute respiratory syndrome coronavirus 2 (SARS-CoV-2) pseudoviruses</a:t>
            </a:r>
            <a:endParaRPr/>
          </a:p>
          <a:p>
            <a:pPr marL="0" lvl="0" indent="0" algn="l" rtl="0">
              <a:spcBef>
                <a:spcPts val="0"/>
              </a:spcBef>
              <a:spcAft>
                <a:spcPts val="0"/>
              </a:spcAft>
              <a:buNone/>
            </a:pPr>
            <a:endParaRPr/>
          </a:p>
          <a:p>
            <a:pPr marL="0" lvl="0" indent="0" algn="l" rtl="0">
              <a:spcBef>
                <a:spcPts val="0"/>
              </a:spcBef>
              <a:spcAft>
                <a:spcPts val="0"/>
              </a:spcAft>
              <a:buNone/>
            </a:pPr>
            <a:r>
              <a:rPr lang="en-GB"/>
              <a:t>Mutations that are predicted to have higher probability than the wild-type residues are selected for experimental testing. The authors perform two rounds of testing in the lab: a first one selecting only the top ten single-residue mutations, ranked by the model’s output, and a second one using combinations of mutations manually curated by the experimenters. Testing on seven clinical antibodies — some of which had already been subject to substantial optimization — revealed candidates with improved thermostability, viral neutralization activity and immunogenicity. Remarkably, in all cases they found an increase in potency in neutralization assays, even though the target antigen was not considered at any point of the computational process.</a:t>
            </a:r>
            <a:endParaRPr/>
          </a:p>
          <a:p>
            <a:pPr marL="0" lvl="0" indent="0" algn="l" rtl="0">
              <a:spcBef>
                <a:spcPts val="0"/>
              </a:spcBef>
              <a:spcAft>
                <a:spcPts val="0"/>
              </a:spcAft>
              <a:buNone/>
            </a:pPr>
            <a:r>
              <a:rPr lang="en-GB"/>
              <a:t>The uncanny success of this method in generating optimized antibodies may be due to the ability of pLMs to make choices that human heuristics avoid. For example, antibodies combine highly variable complementary determining regions (CDRs), which typically determine antigen binding, with relatively constant framework regions. Optimization campaigns typically restrict directed evolution to the CDRs to limit complexity. In fact, even the genetic recombination mechanisms that underlie affinity maturation in nature rarely extend beyond the CDRs. In stark contrast, over half of the mutations suggested in Hie et al. involve framework regions.</a:t>
            </a:r>
            <a:endParaRPr/>
          </a:p>
        </p:txBody>
      </p:sp>
      <p:sp>
        <p:nvSpPr>
          <p:cNvPr id="1845" name="Google Shape;1845;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63</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8" name="Google Shape;185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9" name="Google Shape;185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64</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1" name="Google Shape;1881;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Arial"/>
                <a:ea typeface="Arial"/>
                <a:cs typeface="Arial"/>
                <a:sym typeface="Arial"/>
              </a:rPr>
              <a:t>Before 2020: Resnet to map RMF of MSA to binary contact map (8A). Mainly denoising.</a:t>
            </a:r>
            <a:endParaRPr/>
          </a:p>
          <a:p>
            <a:pPr marL="0" lvl="0" indent="0" algn="l" rtl="0">
              <a:spcBef>
                <a:spcPts val="0"/>
              </a:spcBef>
              <a:spcAft>
                <a:spcPts val="0"/>
              </a:spcAft>
              <a:buNone/>
            </a:pPr>
            <a:r>
              <a:rPr lang="en-GB" b="0" i="0">
                <a:solidFill>
                  <a:srgbClr val="1F1F1F"/>
                </a:solidFill>
                <a:latin typeface="Arial"/>
                <a:ea typeface="Arial"/>
                <a:cs typeface="Arial"/>
                <a:sym typeface="Arial"/>
              </a:rPr>
              <a:t>Contact maps were then used as constraints for Rosetta folding.</a:t>
            </a:r>
            <a:endParaRPr/>
          </a:p>
          <a:p>
            <a:pPr marL="0" lvl="0" indent="0" algn="l" rtl="0">
              <a:spcBef>
                <a:spcPts val="0"/>
              </a:spcBef>
              <a:spcAft>
                <a:spcPts val="0"/>
              </a:spcAft>
              <a:buNone/>
            </a:pPr>
            <a:endParaRPr b="0" i="0">
              <a:solidFill>
                <a:srgbClr val="1F1F1F"/>
              </a:solidFill>
              <a:latin typeface="Arial"/>
              <a:ea typeface="Arial"/>
              <a:cs typeface="Arial"/>
              <a:sym typeface="Arial"/>
            </a:endParaRPr>
          </a:p>
          <a:p>
            <a:pPr marL="0" lvl="0" indent="0" algn="l" rtl="0">
              <a:spcBef>
                <a:spcPts val="0"/>
              </a:spcBef>
              <a:spcAft>
                <a:spcPts val="0"/>
              </a:spcAft>
              <a:buNone/>
            </a:pPr>
            <a:r>
              <a:rPr lang="en-GB" b="0" i="0">
                <a:solidFill>
                  <a:srgbClr val="1F1F1F"/>
                </a:solidFill>
                <a:latin typeface="Arial"/>
                <a:ea typeface="Arial"/>
                <a:cs typeface="Arial"/>
                <a:sym typeface="Arial"/>
              </a:rPr>
              <a:t>RaptorX, trRosetta and AF1 used distribution of pairwise distances and converted them to potentials, which were minimized using GD.</a:t>
            </a:r>
            <a:endParaRPr/>
          </a:p>
          <a:p>
            <a:pPr marL="0" lvl="0" indent="0" algn="l" rtl="0">
              <a:spcBef>
                <a:spcPts val="0"/>
              </a:spcBef>
              <a:spcAft>
                <a:spcPts val="0"/>
              </a:spcAft>
              <a:buNone/>
            </a:pPr>
            <a:endParaRPr b="0" i="0">
              <a:solidFill>
                <a:srgbClr val="1F1F1F"/>
              </a:solidFill>
              <a:latin typeface="Arial"/>
              <a:ea typeface="Arial"/>
              <a:cs typeface="Arial"/>
              <a:sym typeface="Arial"/>
            </a:endParaRPr>
          </a:p>
          <a:p>
            <a:pPr marL="0" lvl="0" indent="0" algn="l" rtl="0">
              <a:spcBef>
                <a:spcPts val="0"/>
              </a:spcBef>
              <a:spcAft>
                <a:spcPts val="0"/>
              </a:spcAft>
              <a:buNone/>
            </a:pPr>
            <a:r>
              <a:rPr lang="en-GB" b="0" i="0">
                <a:solidFill>
                  <a:srgbClr val="1F1F1F"/>
                </a:solidFill>
                <a:latin typeface="Arial"/>
                <a:ea typeface="Arial"/>
                <a:cs typeface="Arial"/>
                <a:sym typeface="Arial"/>
              </a:rPr>
              <a:t>The median accuracy of the top two performing methods at CASP (Critical Assessment of protein Structure Prediction) is shown over the last four years. In CASP14 (late 2020), the AlphaFold2 system from DeepMind achieved ∼2 Å accuracy over all heavy atoms for single domain </a:t>
            </a:r>
            <a:r>
              <a:rPr lang="en-GB" b="0" i="0" u="sng">
                <a:solidFill>
                  <a:schemeClr val="hlink"/>
                </a:solidFill>
                <a:latin typeface="Arial"/>
                <a:ea typeface="Arial"/>
                <a:cs typeface="Arial"/>
                <a:sym typeface="Arial"/>
                <a:hlinkClick r:id="rId3"/>
              </a:rPr>
              <a:t>apo proteins</a:t>
            </a:r>
            <a:r>
              <a:rPr lang="en-GB" b="0" i="0">
                <a:solidFill>
                  <a:srgbClr val="1F1F1F"/>
                </a:solidFill>
                <a:latin typeface="Arial"/>
                <a:ea typeface="Arial"/>
                <a:cs typeface="Arial"/>
                <a:sym typeface="Arial"/>
              </a:rPr>
              <a:t>.</a:t>
            </a:r>
            <a:endParaRPr/>
          </a:p>
          <a:p>
            <a:pPr marL="0" lvl="0" indent="0" algn="l" rtl="0">
              <a:spcBef>
                <a:spcPts val="0"/>
              </a:spcBef>
              <a:spcAft>
                <a:spcPts val="0"/>
              </a:spcAft>
              <a:buNone/>
            </a:pPr>
            <a:endParaRPr b="0" i="0">
              <a:solidFill>
                <a:srgbClr val="1F1F1F"/>
              </a:solidFill>
              <a:latin typeface="Arial"/>
              <a:ea typeface="Arial"/>
              <a:cs typeface="Arial"/>
              <a:sym typeface="Arial"/>
            </a:endParaRPr>
          </a:p>
          <a:p>
            <a:pPr marL="0" lvl="0" indent="0" algn="l" rtl="0">
              <a:spcBef>
                <a:spcPts val="0"/>
              </a:spcBef>
              <a:spcAft>
                <a:spcPts val="0"/>
              </a:spcAft>
              <a:buNone/>
            </a:pPr>
            <a:r>
              <a:rPr lang="en-GB"/>
              <a:t>Alphafold 1 off the shelf CNN inspired from image processing with protein knowledge built around it</a:t>
            </a:r>
            <a:endParaRPr/>
          </a:p>
          <a:p>
            <a:pPr marL="0" lvl="0" indent="0" algn="l" rtl="0">
              <a:spcBef>
                <a:spcPts val="0"/>
              </a:spcBef>
              <a:spcAft>
                <a:spcPts val="0"/>
              </a:spcAft>
              <a:buNone/>
            </a:pPr>
            <a:r>
              <a:rPr lang="en-GB"/>
              <a:t>GDT: Global distance test</a:t>
            </a:r>
            <a:endParaRPr/>
          </a:p>
          <a:p>
            <a:pPr marL="0" lvl="0" indent="0" algn="l" rtl="0">
              <a:spcBef>
                <a:spcPts val="0"/>
              </a:spcBef>
              <a:spcAft>
                <a:spcPts val="0"/>
              </a:spcAft>
              <a:buNone/>
            </a:pPr>
            <a:endParaRPr/>
          </a:p>
          <a:p>
            <a:pPr marL="0" lvl="0" indent="0" algn="l" rtl="0">
              <a:spcBef>
                <a:spcPts val="0"/>
              </a:spcBef>
              <a:spcAft>
                <a:spcPts val="0"/>
              </a:spcAft>
              <a:buNone/>
            </a:pPr>
            <a:r>
              <a:rPr lang="en-GB"/>
              <a:t>Improvements in computational techniques: multiple sequence alignment and structure</a:t>
            </a:r>
            <a:endParaRPr/>
          </a:p>
          <a:p>
            <a:pPr marL="0" lvl="0" indent="0" algn="l" rtl="0">
              <a:spcBef>
                <a:spcPts val="0"/>
              </a:spcBef>
              <a:spcAft>
                <a:spcPts val="0"/>
              </a:spcAft>
              <a:buNone/>
            </a:pPr>
            <a:r>
              <a:rPr lang="en-GB"/>
              <a:t>Expenasion of protein structure databases: PDB</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82" name="Google Shape;1882;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65</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6" name="Google Shape;1896;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29 authors compared to 3 for AlexNet</a:t>
            </a:r>
            <a:endParaRPr/>
          </a:p>
          <a:p>
            <a:pPr marL="0" lvl="0" indent="0" algn="l" rtl="0">
              <a:spcBef>
                <a:spcPts val="0"/>
              </a:spcBef>
              <a:spcAft>
                <a:spcPts val="0"/>
              </a:spcAft>
              <a:buNone/>
            </a:pPr>
            <a:r>
              <a:rPr lang="en-GB"/>
              <a:t>Raw MSA</a:t>
            </a:r>
            <a:endParaRPr/>
          </a:p>
          <a:p>
            <a:pPr marL="0" lvl="0" indent="0" algn="l" rtl="0">
              <a:spcBef>
                <a:spcPts val="0"/>
              </a:spcBef>
              <a:spcAft>
                <a:spcPts val="0"/>
              </a:spcAft>
              <a:buNone/>
            </a:pPr>
            <a:r>
              <a:rPr lang="en-GB"/>
              <a:t>End-to-end differentiable DNN, trained by backprop</a:t>
            </a:r>
            <a:endParaRPr/>
          </a:p>
          <a:p>
            <a:pPr marL="0" lvl="0" indent="0" algn="l" rtl="0">
              <a:spcBef>
                <a:spcPts val="0"/>
              </a:spcBef>
              <a:spcAft>
                <a:spcPts val="0"/>
              </a:spcAft>
              <a:buNone/>
            </a:pPr>
            <a:endParaRPr/>
          </a:p>
          <a:p>
            <a:pPr marL="0" lvl="0" indent="0" algn="l" rtl="0">
              <a:spcBef>
                <a:spcPts val="0"/>
              </a:spcBef>
              <a:spcAft>
                <a:spcPts val="0"/>
              </a:spcAft>
              <a:buNone/>
            </a:pPr>
            <a:r>
              <a:rPr lang="en-GB"/>
              <a:t>Instead of assuming that local interactions are the most important, Transformers place a priori equal weight on all possible interactions, then learn the relevant ones during training. This generality has enabled Transformers to dramatically improve the capabilities of natural language processing systems.</a:t>
            </a:r>
            <a:endParaRPr/>
          </a:p>
        </p:txBody>
      </p:sp>
      <p:sp>
        <p:nvSpPr>
          <p:cNvPr id="1897" name="Google Shape;1897;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66</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8" name="Google Shape;190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SMR = Swiss Model Repo</a:t>
            </a:r>
            <a:endParaRPr/>
          </a:p>
          <a:p>
            <a:pPr marL="0" lvl="0" indent="0" algn="l" rtl="0">
              <a:spcBef>
                <a:spcPts val="0"/>
              </a:spcBef>
              <a:spcAft>
                <a:spcPts val="0"/>
              </a:spcAft>
              <a:buNone/>
            </a:pPr>
            <a:r>
              <a:rPr lang="en-GB"/>
              <a:t>RMSD = root mean squared deviation</a:t>
            </a:r>
            <a:endParaRPr/>
          </a:p>
          <a:p>
            <a:pPr marL="0" lvl="0" indent="0" algn="l" rtl="0">
              <a:spcBef>
                <a:spcPts val="0"/>
              </a:spcBef>
              <a:spcAft>
                <a:spcPts val="0"/>
              </a:spcAft>
              <a:buNone/>
            </a:pPr>
            <a:endParaRPr/>
          </a:p>
          <a:p>
            <a:pPr marL="0" lvl="0" indent="0" algn="l" rtl="0">
              <a:spcBef>
                <a:spcPts val="0"/>
              </a:spcBef>
              <a:spcAft>
                <a:spcPts val="0"/>
              </a:spcAft>
              <a:buNone/>
            </a:pPr>
            <a:r>
              <a:rPr lang="en-GB"/>
              <a:t>AF2 provides metrics of local uncertainty (predicted local distance difference test score, pLDDT) that have been shown to reflect confidence in the structural assignment—potentially linked to protein disorder—and uncertainty for pair-wise residue distances.</a:t>
            </a:r>
            <a:endParaRPr/>
          </a:p>
          <a:p>
            <a:pPr marL="0" lvl="0" indent="0" algn="l" rtl="0">
              <a:spcBef>
                <a:spcPts val="0"/>
              </a:spcBef>
              <a:spcAft>
                <a:spcPts val="0"/>
              </a:spcAft>
              <a:buNone/>
            </a:pPr>
            <a:endParaRPr/>
          </a:p>
          <a:p>
            <a:pPr marL="0" lvl="0" indent="0" algn="l" rtl="0">
              <a:spcBef>
                <a:spcPts val="0"/>
              </a:spcBef>
              <a:spcAft>
                <a:spcPts val="0"/>
              </a:spcAft>
              <a:buNone/>
            </a:pPr>
            <a:r>
              <a:rPr lang="en-GB"/>
              <a:t>Human residues:</a:t>
            </a:r>
            <a:endParaRPr/>
          </a:p>
          <a:p>
            <a:pPr marL="0" lvl="0" indent="0" algn="l" rtl="0">
              <a:spcBef>
                <a:spcPts val="0"/>
              </a:spcBef>
              <a:spcAft>
                <a:spcPts val="0"/>
              </a:spcAft>
              <a:buNone/>
            </a:pPr>
            <a:r>
              <a:rPr lang="en-GB"/>
              <a:t>36% high confidence</a:t>
            </a:r>
            <a:endParaRPr/>
          </a:p>
          <a:p>
            <a:pPr marL="0" lvl="0" indent="0" algn="l" rtl="0">
              <a:spcBef>
                <a:spcPts val="0"/>
              </a:spcBef>
              <a:spcAft>
                <a:spcPts val="0"/>
              </a:spcAft>
              <a:buNone/>
            </a:pPr>
            <a:r>
              <a:rPr lang="en-GB"/>
              <a:t>58% confident</a:t>
            </a:r>
            <a:endParaRPr/>
          </a:p>
          <a:p>
            <a:pPr marL="0" lvl="0" indent="0" algn="l" rtl="0">
              <a:spcBef>
                <a:spcPts val="0"/>
              </a:spcBef>
              <a:spcAft>
                <a:spcPts val="0"/>
              </a:spcAft>
              <a:buNone/>
            </a:pPr>
            <a:r>
              <a:rPr lang="en-GB"/>
              <a:t>17% exp structure</a:t>
            </a:r>
            <a:endParaRPr/>
          </a:p>
          <a:p>
            <a:pPr marL="0" lvl="0" indent="0" algn="l" rtl="0">
              <a:spcBef>
                <a:spcPts val="0"/>
              </a:spcBef>
              <a:spcAft>
                <a:spcPts val="0"/>
              </a:spcAft>
              <a:buNone/>
            </a:pPr>
            <a:endParaRPr/>
          </a:p>
          <a:p>
            <a:pPr marL="0" lvl="0" indent="0" algn="l" rtl="0">
              <a:spcBef>
                <a:spcPts val="0"/>
              </a:spcBef>
              <a:spcAft>
                <a:spcPts val="0"/>
              </a:spcAft>
              <a:buNone/>
            </a:pPr>
            <a:r>
              <a:rPr lang="en-GB"/>
              <a:t>https://ir.recursion.com/news-releases/news-release-details/recursion-bridges-protein-and-chemical-space-massive-protein</a:t>
            </a:r>
            <a:endParaRPr/>
          </a:p>
          <a:p>
            <a:pPr marL="0" lvl="0" indent="0" algn="l" rtl="0">
              <a:spcBef>
                <a:spcPts val="0"/>
              </a:spcBef>
              <a:spcAft>
                <a:spcPts val="0"/>
              </a:spcAft>
              <a:buNone/>
            </a:pPr>
            <a:endParaRPr/>
          </a:p>
          <a:p>
            <a:pPr marL="0" lvl="0" indent="0" algn="l" rtl="0">
              <a:spcBef>
                <a:spcPts val="0"/>
              </a:spcBef>
              <a:spcAft>
                <a:spcPts val="0"/>
              </a:spcAft>
              <a:buNone/>
            </a:pPr>
            <a:r>
              <a:rPr lang="en-GB" b="0" i="0">
                <a:solidFill>
                  <a:srgbClr val="222222"/>
                </a:solidFill>
                <a:latin typeface="Arial"/>
                <a:ea typeface="Arial"/>
                <a:cs typeface="Arial"/>
                <a:sym typeface="Arial"/>
              </a:rPr>
              <a:t>Last month, the biotechnology firm Recursion, based in Salt Lake City, Utah, </a:t>
            </a:r>
            <a:r>
              <a:rPr lang="en-GB" b="0" i="0" u="sng">
                <a:solidFill>
                  <a:schemeClr val="hlink"/>
                </a:solidFill>
                <a:latin typeface="Arial"/>
                <a:ea typeface="Arial"/>
                <a:cs typeface="Arial"/>
                <a:sym typeface="Arial"/>
                <a:hlinkClick r:id="rId3"/>
              </a:rPr>
              <a:t>announced that it had calculated</a:t>
            </a:r>
            <a:r>
              <a:rPr lang="en-GB" b="0" i="0">
                <a:solidFill>
                  <a:srgbClr val="222222"/>
                </a:solidFill>
                <a:latin typeface="Arial"/>
                <a:ea typeface="Arial"/>
                <a:cs typeface="Arial"/>
                <a:sym typeface="Arial"/>
              </a:rPr>
              <a:t> how 36 billion potential drug compounds could bind to more than 15,000 human proteins whose structures were predicted by AlphaFold. To pull off the massive computation, Recursion used its own AI tool, MatchMaker, that ‘matched’ binding pockets on the predicted structures with suitably shaped small molecules, or ligands, from a database called Enamine Real Space.</a:t>
            </a:r>
            <a:endParaRPr/>
          </a:p>
          <a:p>
            <a:pPr marL="0" lvl="0" indent="0" algn="l" rtl="0">
              <a:spcBef>
                <a:spcPts val="0"/>
              </a:spcBef>
              <a:spcAft>
                <a:spcPts val="0"/>
              </a:spcAft>
              <a:buNone/>
            </a:pPr>
            <a:endParaRPr b="0" i="0">
              <a:solidFill>
                <a:srgbClr val="222222"/>
              </a:solidFill>
              <a:latin typeface="Arial"/>
              <a:ea typeface="Arial"/>
              <a:cs typeface="Arial"/>
              <a:sym typeface="Arial"/>
            </a:endParaRPr>
          </a:p>
          <a:p>
            <a:pPr marL="0" lvl="0" indent="0" algn="l" rtl="0">
              <a:spcBef>
                <a:spcPts val="0"/>
              </a:spcBef>
              <a:spcAft>
                <a:spcPts val="0"/>
              </a:spcAft>
              <a:buNone/>
            </a:pPr>
            <a:r>
              <a:rPr lang="en-GB" b="0" i="0">
                <a:solidFill>
                  <a:srgbClr val="222222"/>
                </a:solidFill>
                <a:latin typeface="Arial"/>
                <a:ea typeface="Arial"/>
                <a:cs typeface="Arial"/>
                <a:sym typeface="Arial"/>
              </a:rPr>
              <a:t>For 70+ percent confident docking position, one needs a RMSD &lt; 0.8A. AF2 is always RMSD &gt; 0.8A.</a:t>
            </a:r>
            <a:endParaRPr/>
          </a:p>
          <a:p>
            <a:pPr marL="0" lvl="0" indent="0" algn="l" rtl="0">
              <a:spcBef>
                <a:spcPts val="0"/>
              </a:spcBef>
              <a:spcAft>
                <a:spcPts val="0"/>
              </a:spcAft>
              <a:buNone/>
            </a:pPr>
            <a:endParaRPr b="0" i="0">
              <a:solidFill>
                <a:srgbClr val="222222"/>
              </a:solidFill>
              <a:latin typeface="Arial"/>
              <a:ea typeface="Arial"/>
              <a:cs typeface="Arial"/>
              <a:sym typeface="Arial"/>
            </a:endParaRPr>
          </a:p>
          <a:p>
            <a:pPr marL="0" lvl="0" indent="0" algn="l" rtl="0">
              <a:spcBef>
                <a:spcPts val="0"/>
              </a:spcBef>
              <a:spcAft>
                <a:spcPts val="0"/>
              </a:spcAft>
              <a:buNone/>
            </a:pPr>
            <a:r>
              <a:rPr lang="en-GB" b="0" i="0">
                <a:solidFill>
                  <a:srgbClr val="222222"/>
                </a:solidFill>
                <a:latin typeface="Arial"/>
                <a:ea typeface="Arial"/>
                <a:cs typeface="Arial"/>
                <a:sym typeface="Arial"/>
              </a:rPr>
              <a:t>Improvements after Alphafold: </a:t>
            </a:r>
            <a:endParaRPr/>
          </a:p>
          <a:p>
            <a:pPr marL="0" lvl="0" indent="0" algn="l" rtl="0">
              <a:spcBef>
                <a:spcPts val="0"/>
              </a:spcBef>
              <a:spcAft>
                <a:spcPts val="0"/>
              </a:spcAft>
              <a:buNone/>
            </a:pPr>
            <a:r>
              <a:rPr lang="en-GB" b="0" i="0">
                <a:solidFill>
                  <a:srgbClr val="222222"/>
                </a:solidFill>
                <a:latin typeface="Arial"/>
                <a:ea typeface="Arial"/>
                <a:cs typeface="Arial"/>
                <a:sym typeface="Arial"/>
              </a:rPr>
              <a:t>- prediction of denovo sequences (no MSA)</a:t>
            </a:r>
            <a:endParaRPr/>
          </a:p>
          <a:p>
            <a:pPr marL="0" lvl="0" indent="0" algn="l" rtl="0">
              <a:spcBef>
                <a:spcPts val="0"/>
              </a:spcBef>
              <a:spcAft>
                <a:spcPts val="0"/>
              </a:spcAft>
              <a:buNone/>
            </a:pPr>
            <a:r>
              <a:rPr lang="en-GB" b="0" i="0">
                <a:solidFill>
                  <a:srgbClr val="222222"/>
                </a:solidFill>
                <a:latin typeface="Arial"/>
                <a:ea typeface="Arial"/>
                <a:cs typeface="Arial"/>
                <a:sym typeface="Arial"/>
              </a:rPr>
              <a:t>- ultra high accuracy (&lt; 0.5A)</a:t>
            </a:r>
            <a:endParaRPr/>
          </a:p>
          <a:p>
            <a:pPr marL="0" lvl="0" indent="0" algn="l" rtl="0">
              <a:spcBef>
                <a:spcPts val="0"/>
              </a:spcBef>
              <a:spcAft>
                <a:spcPts val="0"/>
              </a:spcAft>
              <a:buNone/>
            </a:pPr>
            <a:r>
              <a:rPr lang="en-GB" b="0" i="0">
                <a:solidFill>
                  <a:srgbClr val="222222"/>
                </a:solidFill>
                <a:latin typeface="Arial"/>
                <a:ea typeface="Arial"/>
                <a:cs typeface="Arial"/>
                <a:sym typeface="Arial"/>
              </a:rPr>
              <a:t>- sensitivity to minor sequence changes (PTMs, variants)</a:t>
            </a:r>
            <a:endParaRPr/>
          </a:p>
        </p:txBody>
      </p:sp>
      <p:sp>
        <p:nvSpPr>
          <p:cNvPr id="1909" name="Google Shape;190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17</a:t>
            </a:fld>
            <a:endParaRPr lang="fr-FR"/>
          </a:p>
        </p:txBody>
      </p:sp>
    </p:spTree>
    <p:extLst>
      <p:ext uri="{BB962C8B-B14F-4D97-AF65-F5344CB8AC3E}">
        <p14:creationId xmlns:p14="http://schemas.microsoft.com/office/powerpoint/2010/main" val="4268384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6" name="Google Shape;1926;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At the moment no distuinction between residues from different proteins leading to topolocically linked structures.</a:t>
            </a:r>
            <a:endParaRPr/>
          </a:p>
          <a:p>
            <a:pPr marL="0" lvl="0" indent="0" algn="l" rtl="0">
              <a:spcBef>
                <a:spcPts val="0"/>
              </a:spcBef>
              <a:spcAft>
                <a:spcPts val="0"/>
              </a:spcAft>
              <a:buNone/>
            </a:pPr>
            <a:r>
              <a:rPr lang="en-GB"/>
              <a:t>Improved in v2.2.0 of AlphaFole-Multimer by new loss function</a:t>
            </a:r>
            <a:endParaRPr/>
          </a:p>
        </p:txBody>
      </p:sp>
      <p:sp>
        <p:nvSpPr>
          <p:cNvPr id="1927" name="Google Shape;1927;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68</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6" name="Google Shape;193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GRU = Gated recurrent unit (simplified version of LSTM, faster to train)</a:t>
            </a:r>
            <a:endParaRPr/>
          </a:p>
        </p:txBody>
      </p:sp>
      <p:sp>
        <p:nvSpPr>
          <p:cNvPr id="1937" name="Google Shape;1937;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69</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6" name="Google Shape;203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GRU = Gated recurrent unit (simplified version of LSTM, faster to train)</a:t>
            </a:r>
            <a:endParaRPr/>
          </a:p>
        </p:txBody>
      </p:sp>
      <p:sp>
        <p:nvSpPr>
          <p:cNvPr id="2037" name="Google Shape;2037;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70</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2" name="Google Shape;205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Many challenges arise when applying deep neural networks to tabular data, including lack of locality, data sparsity (missing values), mixed feature types (numeric, ordinal, categorical), and lack of prior knowledge of the dataset structure (unlike with text or images). </a:t>
            </a:r>
            <a:endParaRPr dirty="0"/>
          </a:p>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dirty="0"/>
              <a:t>tree-ensemble algorithms, such as </a:t>
            </a:r>
            <a:r>
              <a:rPr lang="en-GB" dirty="0" err="1"/>
              <a:t>XGBoost</a:t>
            </a:r>
            <a:r>
              <a:rPr lang="en-GB" dirty="0"/>
              <a:t>, are considered the recommended option for real-life tabular data problems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show that in most cases, each deep model performs best on the datasets used in its respective paper but significantly worse on other datasets. Additionally, our study shows that </a:t>
            </a:r>
            <a:r>
              <a:rPr lang="en-GB" dirty="0" err="1"/>
              <a:t>XGBoost</a:t>
            </a:r>
            <a:r>
              <a:rPr lang="en-GB" dirty="0"/>
              <a:t> usually outperforms deep models on these datasets. Furthermore, we demonstrate that the hyperparameter search process was much shorter for </a:t>
            </a:r>
            <a:r>
              <a:rPr lang="en-GB" dirty="0" err="1"/>
              <a:t>XGBoost</a:t>
            </a:r>
            <a:r>
              <a:rPr lang="en-GB" dirty="0"/>
              <a:t>. On the positive side, we examine the performance of an ensemble of deep models combined with </a:t>
            </a:r>
            <a:r>
              <a:rPr lang="en-GB" dirty="0" err="1"/>
              <a:t>XGBoost</a:t>
            </a:r>
            <a:r>
              <a:rPr lang="en-GB" dirty="0"/>
              <a:t> and show that this ensemble gives the best results.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Compared to </a:t>
            </a:r>
            <a:r>
              <a:rPr lang="en-GB" dirty="0" err="1"/>
              <a:t>XGBoost</a:t>
            </a:r>
            <a:r>
              <a:rPr lang="en-GB" dirty="0"/>
              <a:t> and the full ensemble, the single deep model’s performance is much more sensitive to the specific dataset.</a:t>
            </a:r>
            <a:endParaRPr dirty="0"/>
          </a:p>
        </p:txBody>
      </p:sp>
      <p:sp>
        <p:nvSpPr>
          <p:cNvPr id="2053" name="Google Shape;205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18</a:t>
            </a:fld>
            <a:endParaRPr lang="fr-FR"/>
          </a:p>
        </p:txBody>
      </p:sp>
    </p:spTree>
    <p:extLst>
      <p:ext uri="{BB962C8B-B14F-4D97-AF65-F5344CB8AC3E}">
        <p14:creationId xmlns:p14="http://schemas.microsoft.com/office/powerpoint/2010/main" val="3841931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20</a:t>
            </a:fld>
            <a:endParaRPr lang="fr-FR"/>
          </a:p>
        </p:txBody>
      </p:sp>
    </p:spTree>
    <p:extLst>
      <p:ext uri="{BB962C8B-B14F-4D97-AF65-F5344CB8AC3E}">
        <p14:creationId xmlns:p14="http://schemas.microsoft.com/office/powerpoint/2010/main" val="2395920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Deep. Learning = representation learning</a:t>
            </a:r>
          </a:p>
          <a:p>
            <a:pPr marL="0" lvl="0" indent="0" algn="l" rtl="0">
              <a:spcBef>
                <a:spcPts val="0"/>
              </a:spcBef>
              <a:spcAft>
                <a:spcPts val="0"/>
              </a:spcAft>
              <a:buNone/>
            </a:pPr>
            <a:r>
              <a:rPr lang="en-GB" dirty="0"/>
              <a:t>Sparse coding</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LeCun et al:</a:t>
            </a: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Conventional machine-learning techniques were limited in their ability to process natural data in their raw form. For decades, con- structing a pattern-recognition or machine-learning system required careful engineering and considerable domain expertise to design a feature extractor that transformed the raw data.</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Deep-learning methods are representation-learning methods with multiple levels of representation, obtained by composing simple but non-linear modules that each transform the representation at one level (starting with the raw input) into a representation at a higher, slightly more abstract level.</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An image, for example, comes in the form of an array of pixel values, and the learned features in the first layer of representation typically represent the presence or absence of edges at particular orientations and locations in the image. The second layer typically detects motifs by spotting particular arrangements of edges, regardless of small variations in the edge positions. The third layer may assemble motifs into larger combinations that correspond to parts of familiar objects, and subsequent layers would detect objects as combinations of these parts. The key aspect of deep learning is that these layers of features are not designed by human engineers: they are learned from data using a general-purpose learning procedure. </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 </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Each module in the stack transforms its input to increase both the selectivity and the invariance of the representation. With multiple non-linear layers, say a depth of 5 to 20, a system can implement extremely intricate </a:t>
            </a:r>
            <a:r>
              <a:rPr lang="en-GB" sz="1200" dirty="0" err="1">
                <a:solidFill>
                  <a:schemeClr val="dk1"/>
                </a:solidFill>
                <a:latin typeface="Calibri"/>
                <a:ea typeface="Calibri"/>
                <a:cs typeface="Calibri"/>
                <a:sym typeface="Calibri"/>
              </a:rPr>
              <a:t>func</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tions</a:t>
            </a:r>
            <a:r>
              <a:rPr lang="en-GB" sz="1200" dirty="0">
                <a:solidFill>
                  <a:schemeClr val="dk1"/>
                </a:solidFill>
                <a:latin typeface="Calibri"/>
                <a:ea typeface="Calibri"/>
                <a:cs typeface="Calibri"/>
                <a:sym typeface="Calibri"/>
              </a:rPr>
              <a:t> of its inputs that are simultaneously sensitive to minute details — distinguishing Samoyeds from white wolves — and insensitive to large irrelevant variations such as the background, pose, lighting and surrounding objects.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For smaller data sets, unsupervised pre-training helps to prevent overfitting leading to significantly better generalization when the number of labelled exam- </a:t>
            </a:r>
            <a:r>
              <a:rPr lang="en-GB" sz="1200" dirty="0" err="1">
                <a:solidFill>
                  <a:schemeClr val="dk1"/>
                </a:solidFill>
                <a:latin typeface="Calibri"/>
                <a:ea typeface="Calibri"/>
                <a:cs typeface="Calibri"/>
                <a:sym typeface="Calibri"/>
              </a:rPr>
              <a:t>ples</a:t>
            </a:r>
            <a:r>
              <a:rPr lang="en-GB" sz="1200" dirty="0">
                <a:solidFill>
                  <a:schemeClr val="dk1"/>
                </a:solidFill>
                <a:latin typeface="Calibri"/>
                <a:ea typeface="Calibri"/>
                <a:cs typeface="Calibri"/>
                <a:sym typeface="Calibri"/>
              </a:rPr>
              <a:t> is small, or in a transfer setting where we have lots of examples for some ‘source’ tasks but very few for some ‘target’ tasks. Once deep learning had been rehabilitated, it turned out that the pre-training stage was only needed for small data sets.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The hidden layers of a multilayer neural network learn to </a:t>
            </a:r>
            <a:r>
              <a:rPr lang="en-GB" sz="1200" dirty="0" err="1">
                <a:solidFill>
                  <a:schemeClr val="dk1"/>
                </a:solidFill>
                <a:latin typeface="Calibri"/>
                <a:ea typeface="Calibri"/>
                <a:cs typeface="Calibri"/>
                <a:sym typeface="Calibri"/>
              </a:rPr>
              <a:t>repre</a:t>
            </a:r>
            <a:r>
              <a:rPr lang="en-GB" sz="1200" dirty="0">
                <a:solidFill>
                  <a:schemeClr val="dk1"/>
                </a:solidFill>
                <a:latin typeface="Calibri"/>
                <a:ea typeface="Calibri"/>
                <a:cs typeface="Calibri"/>
                <a:sym typeface="Calibri"/>
              </a:rPr>
              <a:t>- sent the network’s inputs in a way that makes it easy to predict the target outputs.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21</a:t>
            </a:fld>
            <a:endParaRPr lang="fr-FR"/>
          </a:p>
        </p:txBody>
      </p:sp>
    </p:spTree>
    <p:extLst>
      <p:ext uri="{BB962C8B-B14F-4D97-AF65-F5344CB8AC3E}">
        <p14:creationId xmlns:p14="http://schemas.microsoft.com/office/powerpoint/2010/main" val="2187909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To examine a given convnet (Le-net or </a:t>
            </a:r>
            <a:r>
              <a:rPr lang="en-GB" sz="1200" dirty="0" err="1">
                <a:solidFill>
                  <a:schemeClr val="dk1"/>
                </a:solidFill>
                <a:latin typeface="Calibri"/>
                <a:ea typeface="Calibri"/>
                <a:cs typeface="Calibri"/>
                <a:sym typeface="Calibri"/>
              </a:rPr>
              <a:t>AlexNet</a:t>
            </a:r>
            <a:r>
              <a:rPr lang="en-GB" sz="1200" dirty="0">
                <a:solidFill>
                  <a:schemeClr val="dk1"/>
                </a:solidFill>
                <a:latin typeface="Calibri"/>
                <a:ea typeface="Calibri"/>
                <a:cs typeface="Calibri"/>
                <a:sym typeface="Calibri"/>
              </a:rPr>
              <a:t>) activation, we set all other activations in the layer to zero and pass the feature maps as input to the attached </a:t>
            </a:r>
            <a:r>
              <a:rPr lang="en-GB" sz="1200" dirty="0" err="1">
                <a:solidFill>
                  <a:schemeClr val="dk1"/>
                </a:solidFill>
                <a:latin typeface="Calibri"/>
                <a:ea typeface="Calibri"/>
                <a:cs typeface="Calibri"/>
                <a:sym typeface="Calibri"/>
              </a:rPr>
              <a:t>deconvnet</a:t>
            </a:r>
            <a:r>
              <a:rPr lang="en-GB" sz="1200" dirty="0">
                <a:solidFill>
                  <a:schemeClr val="dk1"/>
                </a:solidFill>
                <a:latin typeface="Calibri"/>
                <a:ea typeface="Calibri"/>
                <a:cs typeface="Calibri"/>
                <a:sym typeface="Calibri"/>
              </a:rPr>
              <a:t> layer. Then we successively (</a:t>
            </a:r>
            <a:r>
              <a:rPr lang="en-GB" sz="1200" dirty="0" err="1">
                <a:solidFill>
                  <a:schemeClr val="dk1"/>
                </a:solidFill>
                <a:latin typeface="Calibri"/>
                <a:ea typeface="Calibri"/>
                <a:cs typeface="Calibri"/>
                <a:sym typeface="Calibri"/>
              </a:rPr>
              <a:t>i</a:t>
            </a:r>
            <a:r>
              <a:rPr lang="en-GB" sz="1200" dirty="0">
                <a:solidFill>
                  <a:schemeClr val="dk1"/>
                </a:solidFill>
                <a:latin typeface="Calibri"/>
                <a:ea typeface="Calibri"/>
                <a:cs typeface="Calibri"/>
                <a:sym typeface="Calibri"/>
              </a:rPr>
              <a:t>) </a:t>
            </a:r>
            <a:r>
              <a:rPr lang="en-GB" sz="1200" dirty="0" err="1">
                <a:solidFill>
                  <a:schemeClr val="dk1"/>
                </a:solidFill>
                <a:latin typeface="Calibri"/>
                <a:ea typeface="Calibri"/>
                <a:cs typeface="Calibri"/>
                <a:sym typeface="Calibri"/>
              </a:rPr>
              <a:t>unpool</a:t>
            </a:r>
            <a:r>
              <a:rPr lang="en-GB" sz="1200" dirty="0">
                <a:solidFill>
                  <a:schemeClr val="dk1"/>
                </a:solidFill>
                <a:latin typeface="Calibri"/>
                <a:ea typeface="Calibri"/>
                <a:cs typeface="Calibri"/>
                <a:sym typeface="Calibri"/>
              </a:rPr>
              <a:t>, (ii) rectify and (iii) filter to reconstruct the activity in the layer beneath that gave rise to the chosen activation. This is then repeated until input pixel space is reached.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i="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i="1" dirty="0">
                <a:solidFill>
                  <a:schemeClr val="dk1"/>
                </a:solidFill>
                <a:latin typeface="Calibri"/>
                <a:ea typeface="Calibri"/>
                <a:cs typeface="Calibri"/>
                <a:sym typeface="Calibri"/>
              </a:rPr>
              <a:t>When trained on natural images, the layers of our model capture image information in a variety of forms: low-level edges, mid-level edge junctions, high-level object parts and complete objects.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Visualization of features in a fully trained model. For layers 2-5 we show the top 9 activations in a random subset of feature maps across the validation data, projected down to pixel space using our deconvolutional network approach. Our reconstructions are not samples from the model: they are reconstructed patterns from the validation set that cause high activations in a given feature map. For each feature map we also show the corresponding image patches. Note: (</a:t>
            </a:r>
            <a:r>
              <a:rPr lang="en-GB" sz="1200" dirty="0" err="1">
                <a:solidFill>
                  <a:schemeClr val="dk1"/>
                </a:solidFill>
                <a:latin typeface="Calibri"/>
                <a:ea typeface="Calibri"/>
                <a:cs typeface="Calibri"/>
                <a:sym typeface="Calibri"/>
              </a:rPr>
              <a:t>i</a:t>
            </a:r>
            <a:r>
              <a:rPr lang="en-GB" sz="1200" dirty="0">
                <a:solidFill>
                  <a:schemeClr val="dk1"/>
                </a:solidFill>
                <a:latin typeface="Calibri"/>
                <a:ea typeface="Calibri"/>
                <a:cs typeface="Calibri"/>
                <a:sym typeface="Calibri"/>
              </a:rPr>
              <a:t>) the the strong grouping within each feature map, (ii) greater invariance at higher layers and (iii) exaggeration of discriminative parts of the image, e.g. eyes and noses of dogs (layer 4, row 1, cols 1).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Fig. 2 shows feature visualizations from our model once training is complete. For a given feature map, we show </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the top 9 activations, each projected separately down to pixel space, revealing the different structures that excite </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that map and showing its invariance to input deformations. Alongside these visualizations we show the </a:t>
            </a: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corresponding image patches. </a:t>
            </a:r>
            <a:endParaRPr lang="en-GB" dirty="0"/>
          </a:p>
          <a:p>
            <a:pPr marL="0" marR="0" lvl="0" indent="0" algn="l" rtl="0">
              <a:lnSpc>
                <a:spcPct val="100000"/>
              </a:lnSpc>
              <a:spcBef>
                <a:spcPts val="0"/>
              </a:spcBef>
              <a:spcAft>
                <a:spcPts val="0"/>
              </a:spcAft>
              <a:buClr>
                <a:schemeClr val="dk1"/>
              </a:buClr>
              <a:buSzPts val="1200"/>
              <a:buFont typeface="Calibri"/>
              <a:buNone/>
            </a:pPr>
            <a:endParaRPr lang="en-GB"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Visualization of features in a fully trained model. For layers 2-5 we show the top 9 activations in a random subset of feature maps across the validation data, projected down to pixel space using our deconvolutional network approach. Our reconstructions are not samples from the model: they are reconstructed patterns from the validation set that cause high activations in a given feature map. For each feature map we also show the corresponding image patches. Note: (</a:t>
            </a:r>
            <a:r>
              <a:rPr lang="en-GB" sz="1200" dirty="0" err="1">
                <a:solidFill>
                  <a:schemeClr val="dk1"/>
                </a:solidFill>
                <a:latin typeface="Calibri"/>
                <a:ea typeface="Calibri"/>
                <a:cs typeface="Calibri"/>
                <a:sym typeface="Calibri"/>
              </a:rPr>
              <a:t>i</a:t>
            </a:r>
            <a:r>
              <a:rPr lang="en-GB" sz="1200" dirty="0">
                <a:solidFill>
                  <a:schemeClr val="dk1"/>
                </a:solidFill>
                <a:latin typeface="Calibri"/>
                <a:ea typeface="Calibri"/>
                <a:cs typeface="Calibri"/>
                <a:sym typeface="Calibri"/>
              </a:rPr>
              <a:t>) the the strong grouping within each feature map, (ii) greater invariance at higher layers and (iii) exaggeration of discriminative parts of the image, e.g. eyes and noses of dogs (layer 4, row 1, cols 1). Best viewed in electronic form. The compression artifacts are a consequence of the 30Mb submission limit, not the reconstruction algorithm itself. </a:t>
            </a:r>
            <a:endParaRPr lang="en-GB" dirty="0"/>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sz="1200" dirty="0">
                <a:solidFill>
                  <a:schemeClr val="dk1"/>
                </a:solidFill>
                <a:latin typeface="Calibri"/>
                <a:ea typeface="Calibri"/>
                <a:cs typeface="Calibri"/>
                <a:sym typeface="Calibri"/>
              </a:rPr>
              <a:t>The lower layers of the model can be seen to converge within a few epochs. However, the upper layers only develop develop after a considerable number of epochs (40-50), demonstrating the need to let the models train until fully converged. </a:t>
            </a:r>
            <a:endParaRPr lang="en-GB" dirty="0"/>
          </a:p>
          <a:p>
            <a:pPr marL="0" marR="0" lvl="0" indent="0" algn="l" rtl="0">
              <a:lnSpc>
                <a:spcPct val="100000"/>
              </a:lnSpc>
              <a:spcBef>
                <a:spcPts val="0"/>
              </a:spcBef>
              <a:spcAft>
                <a:spcPts val="0"/>
              </a:spcAft>
              <a:buClr>
                <a:schemeClr val="dk1"/>
              </a:buClr>
              <a:buSzPts val="1200"/>
              <a:buFont typeface="Calibri"/>
              <a:buNone/>
            </a:pPr>
            <a:endParaRPr lang="en-GB" dirty="0"/>
          </a:p>
          <a:p>
            <a:pPr marL="0" lvl="0" indent="0" algn="l" rtl="0">
              <a:spcBef>
                <a:spcPts val="0"/>
              </a:spcBef>
              <a:spcAft>
                <a:spcPts val="0"/>
              </a:spcAft>
              <a:buNone/>
            </a:pPr>
            <a:endParaRPr lang="en-GB" dirty="0"/>
          </a:p>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22</a:t>
            </a:fld>
            <a:endParaRPr lang="fr-FR"/>
          </a:p>
        </p:txBody>
      </p:sp>
    </p:spTree>
    <p:extLst>
      <p:ext uri="{BB962C8B-B14F-4D97-AF65-F5344CB8AC3E}">
        <p14:creationId xmlns:p14="http://schemas.microsoft.com/office/powerpoint/2010/main" val="23809984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6516289" y="666647"/>
            <a:ext cx="6323119" cy="5028302"/>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410812" y="3053222"/>
            <a:ext cx="6817301" cy="1309483"/>
          </a:xfrm>
          <a:prstGeom prst="rect">
            <a:avLst/>
          </a:prstGeom>
        </p:spPr>
        <p:txBody>
          <a:bodyPr anchor="t">
            <a:noAutofit/>
          </a:bodyPr>
          <a:lstStyle>
            <a:lvl1pPr algn="l">
              <a:defRPr sz="4400" b="0" i="0">
                <a:latin typeface="+mj-lt"/>
              </a:defRPr>
            </a:lvl1pPr>
          </a:lstStyle>
          <a:p>
            <a:r>
              <a:rPr lang="en-GB" noProof="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3568"/>
            <a:ext cx="6817300" cy="426204"/>
          </a:xfrm>
          <a:prstGeom prst="rect">
            <a:avLst/>
          </a:prstGeom>
        </p:spPr>
        <p:txBody>
          <a:bodyPr anchor="ctr">
            <a:noAutofit/>
          </a:bodyPr>
          <a:lstStyle>
            <a:lvl1pPr marL="0" indent="0" algn="l">
              <a:buNone/>
              <a:defRPr sz="1200" b="0" i="0" cap="all" spc="300" baseline="0">
                <a:solidFill>
                  <a:schemeClr val="tx1"/>
                </a:solidFill>
                <a:latin typeface="+mn-lt"/>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543913" y="520351"/>
            <a:ext cx="2727302"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411163" y="5355033"/>
            <a:ext cx="2724150" cy="261711"/>
          </a:xfrm>
          <a:prstGeom prst="rect">
            <a:avLst/>
          </a:prstGeom>
        </p:spPr>
        <p:txBody>
          <a:bodyPr>
            <a:noAutofit/>
          </a:bodyPr>
          <a:lstStyle>
            <a:lvl1pPr marL="0" indent="0">
              <a:buNone/>
              <a:defRPr sz="1600" b="0"/>
            </a:lvl1pPr>
          </a:lstStyle>
          <a:p>
            <a:pPr lvl="0"/>
            <a:r>
              <a:rPr lang="en-GB" noProof="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5217759" y="1525932"/>
            <a:ext cx="4193535"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410812" y="5066270"/>
            <a:ext cx="2724150" cy="261711"/>
          </a:xfrm>
          <a:prstGeom prst="rect">
            <a:avLst/>
          </a:prstGeom>
        </p:spPr>
        <p:txBody>
          <a:bodyPr>
            <a:noAutofit/>
          </a:bodyPr>
          <a:lstStyle>
            <a:lvl1pPr marL="0" indent="0">
              <a:buNone/>
              <a:defRPr sz="1600" b="1"/>
            </a:lvl1pPr>
          </a:lstStyle>
          <a:p>
            <a:pPr lvl="0"/>
            <a:r>
              <a:rPr lang="en-GB" noProof="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26257557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figures with emblem">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B310AEF-E302-7CA7-22FA-C063913AC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10" name="Rectangle : coins arrondis 1">
            <a:extLst>
              <a:ext uri="{FF2B5EF4-FFF2-40B4-BE49-F238E27FC236}">
                <a16:creationId xmlns:a16="http://schemas.microsoft.com/office/drawing/2014/main" id="{C518B50C-3518-E963-7EB2-CF27A10646B9}"/>
              </a:ext>
            </a:extLst>
          </p:cNvPr>
          <p:cNvSpPr/>
          <p:nvPr userDrawn="1"/>
        </p:nvSpPr>
        <p:spPr>
          <a:xfrm>
            <a:off x="838200" y="1101600"/>
            <a:ext cx="5043534" cy="2417275"/>
          </a:xfrm>
          <a:prstGeom prst="roundRect">
            <a:avLst>
              <a:gd name="adj" fmla="val 54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1" name="Rectangle : coins arrondis 2">
            <a:extLst>
              <a:ext uri="{FF2B5EF4-FFF2-40B4-BE49-F238E27FC236}">
                <a16:creationId xmlns:a16="http://schemas.microsoft.com/office/drawing/2014/main" id="{AF7FFA4B-45D7-B7FA-6B0D-442AB264A084}"/>
              </a:ext>
            </a:extLst>
          </p:cNvPr>
          <p:cNvSpPr/>
          <p:nvPr userDrawn="1"/>
        </p:nvSpPr>
        <p:spPr>
          <a:xfrm>
            <a:off x="6310265" y="1101600"/>
            <a:ext cx="5043535" cy="2417275"/>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Rectangle : coins arrondis 6">
            <a:extLst>
              <a:ext uri="{FF2B5EF4-FFF2-40B4-BE49-F238E27FC236}">
                <a16:creationId xmlns:a16="http://schemas.microsoft.com/office/drawing/2014/main" id="{DF00A995-522B-4021-102B-BCBD0FD9DCE3}"/>
              </a:ext>
            </a:extLst>
          </p:cNvPr>
          <p:cNvSpPr/>
          <p:nvPr userDrawn="1"/>
        </p:nvSpPr>
        <p:spPr>
          <a:xfrm>
            <a:off x="838200" y="3839175"/>
            <a:ext cx="5043534" cy="2417275"/>
          </a:xfrm>
          <a:prstGeom prst="roundRect">
            <a:avLst>
              <a:gd name="adj" fmla="val 54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13" name="Rectangle : coins arrondis 7">
            <a:extLst>
              <a:ext uri="{FF2B5EF4-FFF2-40B4-BE49-F238E27FC236}">
                <a16:creationId xmlns:a16="http://schemas.microsoft.com/office/drawing/2014/main" id="{7816F90A-A539-B087-965E-1578FF34D6E7}"/>
              </a:ext>
            </a:extLst>
          </p:cNvPr>
          <p:cNvSpPr/>
          <p:nvPr userDrawn="1"/>
        </p:nvSpPr>
        <p:spPr>
          <a:xfrm>
            <a:off x="6310265" y="3839175"/>
            <a:ext cx="5043535" cy="2417275"/>
          </a:xfrm>
          <a:prstGeom prst="roundRect">
            <a:avLst>
              <a:gd name="adj" fmla="val 5444"/>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2" name="Title 1">
            <a:extLst>
              <a:ext uri="{FF2B5EF4-FFF2-40B4-BE49-F238E27FC236}">
                <a16:creationId xmlns:a16="http://schemas.microsoft.com/office/drawing/2014/main" id="{8B558C04-A85E-141F-D30C-22896D918931}"/>
              </a:ext>
            </a:extLst>
          </p:cNvPr>
          <p:cNvSpPr>
            <a:spLocks noGrp="1"/>
          </p:cNvSpPr>
          <p:nvPr>
            <p:ph type="title" hasCustomPrompt="1"/>
          </p:nvPr>
        </p:nvSpPr>
        <p:spPr/>
        <p:txBody>
          <a:bodyPr/>
          <a:lstStyle/>
          <a:p>
            <a:r>
              <a:rPr lang="en-GB"/>
              <a:t>Title</a:t>
            </a:r>
            <a:endParaRPr lang="en-US"/>
          </a:p>
        </p:txBody>
      </p:sp>
      <p:sp>
        <p:nvSpPr>
          <p:cNvPr id="4" name="Content Placeholder 3">
            <a:extLst>
              <a:ext uri="{FF2B5EF4-FFF2-40B4-BE49-F238E27FC236}">
                <a16:creationId xmlns:a16="http://schemas.microsoft.com/office/drawing/2014/main" id="{CABF415C-547B-26E1-70E8-BB6C2005A4CA}"/>
              </a:ext>
            </a:extLst>
          </p:cNvPr>
          <p:cNvSpPr>
            <a:spLocks noGrp="1"/>
          </p:cNvSpPr>
          <p:nvPr>
            <p:ph sz="quarter" idx="14"/>
          </p:nvPr>
        </p:nvSpPr>
        <p:spPr>
          <a:xfrm>
            <a:off x="1020786" y="1206131"/>
            <a:ext cx="4678363" cy="2208212"/>
          </a:xfrm>
        </p:spPr>
        <p:txBody>
          <a:bodyPr anchor="ctr"/>
          <a:lstStyle>
            <a:lvl1pPr algn="ctr">
              <a:defRPr>
                <a:solidFill>
                  <a:schemeClr val="bg1"/>
                </a:solidFill>
              </a:defRPr>
            </a:lvl1pPr>
          </a:lstStyle>
          <a:p>
            <a:pPr lvl="0"/>
            <a:r>
              <a:rPr lang="en-US"/>
              <a:t>Click to edit Master text styles</a:t>
            </a:r>
          </a:p>
        </p:txBody>
      </p:sp>
      <p:sp>
        <p:nvSpPr>
          <p:cNvPr id="5" name="Content Placeholder 3">
            <a:extLst>
              <a:ext uri="{FF2B5EF4-FFF2-40B4-BE49-F238E27FC236}">
                <a16:creationId xmlns:a16="http://schemas.microsoft.com/office/drawing/2014/main" id="{ECA972A6-C18B-E653-4933-08A90C461B6B}"/>
              </a:ext>
            </a:extLst>
          </p:cNvPr>
          <p:cNvSpPr>
            <a:spLocks noGrp="1"/>
          </p:cNvSpPr>
          <p:nvPr>
            <p:ph sz="quarter" idx="15"/>
          </p:nvPr>
        </p:nvSpPr>
        <p:spPr>
          <a:xfrm>
            <a:off x="6492851" y="1206131"/>
            <a:ext cx="4678363" cy="2208212"/>
          </a:xfrm>
        </p:spPr>
        <p:txBody>
          <a:bodyPr anchor="ctr"/>
          <a:lstStyle>
            <a:lvl1pPr algn="ctr">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8EEE2428-489D-DF92-9019-A2F54EF7ED22}"/>
              </a:ext>
            </a:extLst>
          </p:cNvPr>
          <p:cNvSpPr>
            <a:spLocks noGrp="1"/>
          </p:cNvSpPr>
          <p:nvPr>
            <p:ph sz="quarter" idx="16"/>
          </p:nvPr>
        </p:nvSpPr>
        <p:spPr>
          <a:xfrm>
            <a:off x="1020786" y="3943706"/>
            <a:ext cx="4678363" cy="2208212"/>
          </a:xfrm>
        </p:spPr>
        <p:txBody>
          <a:bodyPr anchor="ctr"/>
          <a:lstStyle>
            <a:lvl1pPr algn="ctr">
              <a:defRPr>
                <a:solidFill>
                  <a:schemeClr val="bg1"/>
                </a:solidFill>
              </a:defRPr>
            </a:lvl1pPr>
          </a:lstStyle>
          <a:p>
            <a:pPr lvl="0"/>
            <a:r>
              <a:rPr lang="en-US"/>
              <a:t>Click to edit Master text styles</a:t>
            </a:r>
          </a:p>
        </p:txBody>
      </p:sp>
      <p:sp>
        <p:nvSpPr>
          <p:cNvPr id="8" name="Content Placeholder 3">
            <a:extLst>
              <a:ext uri="{FF2B5EF4-FFF2-40B4-BE49-F238E27FC236}">
                <a16:creationId xmlns:a16="http://schemas.microsoft.com/office/drawing/2014/main" id="{5635DDFA-F6B7-A5DC-0F14-CB6A0C903E2B}"/>
              </a:ext>
            </a:extLst>
          </p:cNvPr>
          <p:cNvSpPr>
            <a:spLocks noGrp="1"/>
          </p:cNvSpPr>
          <p:nvPr>
            <p:ph sz="quarter" idx="17"/>
          </p:nvPr>
        </p:nvSpPr>
        <p:spPr>
          <a:xfrm>
            <a:off x="6492851" y="3943706"/>
            <a:ext cx="4678363" cy="2208212"/>
          </a:xfrm>
        </p:spPr>
        <p:txBody>
          <a:bodyPr anchor="ctr"/>
          <a:lstStyle>
            <a:lvl1pPr algn="ctr">
              <a:defRPr/>
            </a:lvl1pPr>
          </a:lstStyle>
          <a:p>
            <a:pPr lvl="0"/>
            <a:r>
              <a:rPr lang="en-US"/>
              <a:t>Click to edit Master text styles</a:t>
            </a:r>
          </a:p>
        </p:txBody>
      </p:sp>
    </p:spTree>
    <p:extLst>
      <p:ext uri="{BB962C8B-B14F-4D97-AF65-F5344CB8AC3E}">
        <p14:creationId xmlns:p14="http://schemas.microsoft.com/office/powerpoint/2010/main" val="229895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B9D6A197-143B-AEFD-829C-A370B9E48C7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cap="all" spc="300" baseline="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283168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nk section title">
    <p:bg>
      <p:bgPr>
        <a:solidFill>
          <a:schemeClr val="accent3"/>
        </a:solidFill>
        <a:effectLst/>
      </p:bgPr>
    </p:bg>
    <p:spTree>
      <p:nvGrpSpPr>
        <p:cNvPr id="1" name=""/>
        <p:cNvGrpSpPr/>
        <p:nvPr/>
      </p:nvGrpSpPr>
      <p:grpSpPr>
        <a:xfrm>
          <a:off x="0" y="0"/>
          <a:ext cx="0" cy="0"/>
          <a:chOff x="0" y="0"/>
          <a:chExt cx="0" cy="0"/>
        </a:xfrm>
      </p:grpSpPr>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p:spPr>
        <p:txBody>
          <a:bodyPr anchor="t">
            <a:noAutofit/>
          </a:bodyPr>
          <a:lstStyle>
            <a:lvl1pPr algn="l">
              <a:lnSpc>
                <a:spcPct val="100000"/>
              </a:lnSpc>
              <a:defRPr sz="3600" b="1" i="0">
                <a:solidFill>
                  <a:schemeClr val="tx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77F1758D-FA39-78AD-05BA-1F0701430BD8}"/>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tx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967957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8AD1FA9F-FAA3-CC60-961C-DDECEC3D8E6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342751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tx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7EB932D8-947A-D8D7-D24E-FCAC4FA07BB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777976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40B52BE3-5107-0A54-7B28-79B3E81F8D4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18530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ed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8" name="Title 7">
            <a:extLst>
              <a:ext uri="{FF2B5EF4-FFF2-40B4-BE49-F238E27FC236}">
                <a16:creationId xmlns:a16="http://schemas.microsoft.com/office/drawing/2014/main" id="{8896185D-C189-43C8-56F0-DC714250B920}"/>
              </a:ext>
            </a:extLst>
          </p:cNvPr>
          <p:cNvSpPr>
            <a:spLocks noGrp="1"/>
          </p:cNvSpPr>
          <p:nvPr>
            <p:ph type="title" hasCustomPrompt="1"/>
          </p:nvPr>
        </p:nvSpPr>
        <p:spPr/>
        <p:txBody>
          <a:bodyPr/>
          <a:lstStyle/>
          <a:p>
            <a:r>
              <a:rPr lang="en-US"/>
              <a:t>Title</a:t>
            </a:r>
            <a:endParaRPr lang="en-GB"/>
          </a:p>
        </p:txBody>
      </p:sp>
      <p:sp>
        <p:nvSpPr>
          <p:cNvPr id="2" name="Content Placeholder 9">
            <a:extLst>
              <a:ext uri="{FF2B5EF4-FFF2-40B4-BE49-F238E27FC236}">
                <a16:creationId xmlns:a16="http://schemas.microsoft.com/office/drawing/2014/main" id="{112190F2-119D-1880-693A-C35BB81F9E50}"/>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42891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nk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Title 2">
            <a:extLst>
              <a:ext uri="{FF2B5EF4-FFF2-40B4-BE49-F238E27FC236}">
                <a16:creationId xmlns:a16="http://schemas.microsoft.com/office/drawing/2014/main" id="{A29F137C-E460-9399-CD33-4A2C4360A875}"/>
              </a:ext>
            </a:extLst>
          </p:cNvPr>
          <p:cNvSpPr>
            <a:spLocks noGrp="1"/>
          </p:cNvSpPr>
          <p:nvPr>
            <p:ph type="title" hasCustomPrompt="1"/>
          </p:nvPr>
        </p:nvSpPr>
        <p:spPr/>
        <p:txBody>
          <a:bodyPr/>
          <a:lstStyle/>
          <a:p>
            <a:r>
              <a:rPr lang="en-US"/>
              <a:t>Title</a:t>
            </a:r>
            <a:endParaRPr lang="en-GB"/>
          </a:p>
        </p:txBody>
      </p:sp>
      <p:sp>
        <p:nvSpPr>
          <p:cNvPr id="5" name="Content Placeholder 9">
            <a:extLst>
              <a:ext uri="{FF2B5EF4-FFF2-40B4-BE49-F238E27FC236}">
                <a16:creationId xmlns:a16="http://schemas.microsoft.com/office/drawing/2014/main" id="{83BA3B39-EAE1-433A-6A33-289E6A2626E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6873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Grey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7" name="Title 6">
            <a:extLst>
              <a:ext uri="{FF2B5EF4-FFF2-40B4-BE49-F238E27FC236}">
                <a16:creationId xmlns:a16="http://schemas.microsoft.com/office/drawing/2014/main" id="{6F0CCA9F-64B1-86D3-B610-B2B226EAAF6F}"/>
              </a:ext>
            </a:extLst>
          </p:cNvPr>
          <p:cNvSpPr>
            <a:spLocks noGrp="1"/>
          </p:cNvSpPr>
          <p:nvPr>
            <p:ph type="title" hasCustomPrompt="1"/>
          </p:nvPr>
        </p:nvSpPr>
        <p:spPr/>
        <p:txBody>
          <a:bodyPr/>
          <a:lstStyle/>
          <a:p>
            <a:r>
              <a:rPr lang="en-US"/>
              <a:t>Title</a:t>
            </a:r>
            <a:endParaRPr lang="en-GB"/>
          </a:p>
        </p:txBody>
      </p:sp>
      <p:pic>
        <p:nvPicPr>
          <p:cNvPr id="8" name="Image 5">
            <a:extLst>
              <a:ext uri="{FF2B5EF4-FFF2-40B4-BE49-F238E27FC236}">
                <a16:creationId xmlns:a16="http://schemas.microsoft.com/office/drawing/2014/main" id="{362E6140-FFAE-26F1-DE48-719AB018F13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Content Placeholder 9">
            <a:extLst>
              <a:ext uri="{FF2B5EF4-FFF2-40B4-BE49-F238E27FC236}">
                <a16:creationId xmlns:a16="http://schemas.microsoft.com/office/drawing/2014/main" id="{8E097653-5197-A0E7-0D0F-5503D8FF9E9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398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een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89364D93-5897-7C43-6A16-6A175307F45C}"/>
              </a:ext>
            </a:extLst>
          </p:cNvPr>
          <p:cNvSpPr>
            <a:spLocks noGrp="1"/>
          </p:cNvSpPr>
          <p:nvPr>
            <p:ph type="title" hasCustomPrompt="1"/>
          </p:nvPr>
        </p:nvSpPr>
        <p:spPr/>
        <p:txBody>
          <a:bodyPr/>
          <a:lstStyle/>
          <a:p>
            <a:r>
              <a:rPr lang="en-US"/>
              <a:t>Title</a:t>
            </a:r>
            <a:endParaRPr lang="en-GB"/>
          </a:p>
        </p:txBody>
      </p:sp>
      <p:pic>
        <p:nvPicPr>
          <p:cNvPr id="5" name="Image 5">
            <a:extLst>
              <a:ext uri="{FF2B5EF4-FFF2-40B4-BE49-F238E27FC236}">
                <a16:creationId xmlns:a16="http://schemas.microsoft.com/office/drawing/2014/main" id="{A510E9E1-90A9-831D-C2F6-C212AB9CE9C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Content Placeholder 9">
            <a:extLst>
              <a:ext uri="{FF2B5EF4-FFF2-40B4-BE49-F238E27FC236}">
                <a16:creationId xmlns:a16="http://schemas.microsoft.com/office/drawing/2014/main" id="{9E9BDC3A-E9DB-753C-35A5-4FAB18E7EB98}"/>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1930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1027"/>
            <a:ext cx="5685187" cy="426204"/>
          </a:xfrm>
          <a:prstGeom prst="rect">
            <a:avLst/>
          </a:prstGeom>
        </p:spPr>
        <p:txBody>
          <a:bodyPr anchor="ctr">
            <a:noAutofit/>
          </a:bodyPr>
          <a:lstStyle>
            <a:lvl1pPr marL="0" indent="0" algn="l">
              <a:buNone/>
              <a:defRPr sz="1200" b="0" i="0" cap="all" spc="300" baseline="0">
                <a:solidFill>
                  <a:schemeClr val="tx1"/>
                </a:solidFill>
                <a:latin typeface="Corbel" panose="020B0503020204020204" pitchFamily="34" charset="0"/>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a:t>SUB-TITLE</a:t>
            </a:r>
          </a:p>
        </p:txBody>
      </p:sp>
      <p:sp>
        <p:nvSpPr>
          <p:cNvPr id="7" name="Espace réservé pour une image  6">
            <a:extLst>
              <a:ext uri="{FF2B5EF4-FFF2-40B4-BE49-F238E27FC236}">
                <a16:creationId xmlns:a16="http://schemas.microsoft.com/office/drawing/2014/main" id="{F880213D-89B1-3800-87F3-0045D35E0A46}"/>
              </a:ext>
            </a:extLst>
          </p:cNvPr>
          <p:cNvSpPr>
            <a:spLocks noGrp="1"/>
          </p:cNvSpPr>
          <p:nvPr>
            <p:ph type="pic" sz="quarter" idx="10"/>
          </p:nvPr>
        </p:nvSpPr>
        <p:spPr>
          <a:xfrm>
            <a:off x="7415213" y="0"/>
            <a:ext cx="4776787" cy="6858000"/>
          </a:xfrm>
          <a:prstGeom prst="rect">
            <a:avLst/>
          </a:prstGeom>
        </p:spPr>
        <p:txBody>
          <a:bodyPr/>
          <a:lstStyle/>
          <a:p>
            <a:r>
              <a:rPr lang="en-US"/>
              <a:t>Click icon to add picture</a:t>
            </a:r>
            <a:endParaRPr lang="fr-F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2"/>
          <a:stretch>
            <a:fillRect/>
          </a:stretch>
        </p:blipFill>
        <p:spPr>
          <a:xfrm>
            <a:off x="543913" y="520351"/>
            <a:ext cx="2727302" cy="1311202"/>
          </a:xfrm>
          <a:prstGeom prst="rect">
            <a:avLst/>
          </a:prstGeom>
        </p:spPr>
      </p:pic>
      <p:sp>
        <p:nvSpPr>
          <p:cNvPr id="4" name="Titre 1">
            <a:extLst>
              <a:ext uri="{FF2B5EF4-FFF2-40B4-BE49-F238E27FC236}">
                <a16:creationId xmlns:a16="http://schemas.microsoft.com/office/drawing/2014/main" id="{6174D3E9-3CB8-1293-F324-12517D2E2DF2}"/>
              </a:ext>
            </a:extLst>
          </p:cNvPr>
          <p:cNvSpPr>
            <a:spLocks noGrp="1"/>
          </p:cNvSpPr>
          <p:nvPr>
            <p:ph type="title" hasCustomPrompt="1"/>
          </p:nvPr>
        </p:nvSpPr>
        <p:spPr>
          <a:xfrm>
            <a:off x="410813" y="3052800"/>
            <a:ext cx="6817301" cy="1309483"/>
          </a:xfrm>
          <a:prstGeom prst="rect">
            <a:avLst/>
          </a:prstGeom>
        </p:spPr>
        <p:txBody>
          <a:bodyPr anchor="t">
            <a:noAutofit/>
          </a:bodyPr>
          <a:lstStyle>
            <a:lvl1pPr algn="l" defTabSz="914400" rtl="0" eaLnBrk="1" latinLnBrk="0" hangingPunct="1">
              <a:lnSpc>
                <a:spcPct val="80000"/>
              </a:lnSpc>
              <a:spcBef>
                <a:spcPct val="0"/>
              </a:spcBef>
              <a:buNone/>
              <a:defRPr lang="en-GB" sz="4400" b="0" i="0" kern="1200" noProof="0" dirty="0">
                <a:solidFill>
                  <a:schemeClr val="tx1"/>
                </a:solidFill>
                <a:latin typeface="+mj-lt"/>
                <a:ea typeface="Verdana" panose="020B0604030504040204" pitchFamily="34" charset="0"/>
                <a:cs typeface="Gill Sans" panose="020B0502020104020203" pitchFamily="34" charset="-79"/>
              </a:defRPr>
            </a:lvl1pPr>
          </a:lstStyle>
          <a:p>
            <a:r>
              <a:rPr lang="en-GB" noProof="0"/>
              <a:t>Title</a:t>
            </a:r>
          </a:p>
        </p:txBody>
      </p:sp>
      <p:sp>
        <p:nvSpPr>
          <p:cNvPr id="6" name="Espace réservé du texte 4">
            <a:extLst>
              <a:ext uri="{FF2B5EF4-FFF2-40B4-BE49-F238E27FC236}">
                <a16:creationId xmlns:a16="http://schemas.microsoft.com/office/drawing/2014/main" id="{14BD102C-AA50-9B30-F804-3089D180E781}"/>
              </a:ext>
            </a:extLst>
          </p:cNvPr>
          <p:cNvSpPr>
            <a:spLocks noGrp="1"/>
          </p:cNvSpPr>
          <p:nvPr>
            <p:ph type="body" sz="quarter" idx="14" hasCustomPrompt="1"/>
          </p:nvPr>
        </p:nvSpPr>
        <p:spPr>
          <a:xfrm>
            <a:off x="411164" y="5351168"/>
            <a:ext cx="2724150" cy="261711"/>
          </a:xfrm>
          <a:prstGeom prst="rect">
            <a:avLst/>
          </a:prstGeom>
        </p:spPr>
        <p:txBody>
          <a:bodyPr>
            <a:noAutofit/>
          </a:bodyPr>
          <a:lstStyle>
            <a:lvl1pPr marL="0" indent="0">
              <a:buNone/>
              <a:defRPr sz="1600" b="0"/>
            </a:lvl1pPr>
          </a:lstStyle>
          <a:p>
            <a:pPr lvl="0"/>
            <a:r>
              <a:rPr lang="en-GB" noProof="0"/>
              <a:t>Date and location</a:t>
            </a:r>
          </a:p>
        </p:txBody>
      </p:sp>
      <p:sp>
        <p:nvSpPr>
          <p:cNvPr id="9" name="Espace réservé du texte 4">
            <a:extLst>
              <a:ext uri="{FF2B5EF4-FFF2-40B4-BE49-F238E27FC236}">
                <a16:creationId xmlns:a16="http://schemas.microsoft.com/office/drawing/2014/main" id="{F42A1719-D5FD-C104-F48D-FEF55559DE50}"/>
              </a:ext>
            </a:extLst>
          </p:cNvPr>
          <p:cNvSpPr>
            <a:spLocks noGrp="1"/>
          </p:cNvSpPr>
          <p:nvPr>
            <p:ph type="body" sz="quarter" idx="15" hasCustomPrompt="1"/>
          </p:nvPr>
        </p:nvSpPr>
        <p:spPr>
          <a:xfrm>
            <a:off x="410813" y="5062405"/>
            <a:ext cx="2724150" cy="261711"/>
          </a:xfrm>
          <a:prstGeom prst="rect">
            <a:avLst/>
          </a:prstGeom>
        </p:spPr>
        <p:txBody>
          <a:bodyPr>
            <a:noAutofit/>
          </a:bodyPr>
          <a:lstStyle>
            <a:lvl1pPr marL="0" indent="0">
              <a:buNone/>
              <a:defRPr sz="1600" b="1"/>
            </a:lvl1pPr>
          </a:lstStyle>
          <a:p>
            <a:pPr lvl="0"/>
            <a:r>
              <a:rPr lang="en-GB" noProof="0"/>
              <a:t>Author, Group name </a:t>
            </a:r>
          </a:p>
        </p:txBody>
      </p:sp>
      <p:pic>
        <p:nvPicPr>
          <p:cNvPr id="11" name="Picture 10" descr="A logo with orange and grey letters&#10;&#10;Description automatically generated">
            <a:extLst>
              <a:ext uri="{FF2B5EF4-FFF2-40B4-BE49-F238E27FC236}">
                <a16:creationId xmlns:a16="http://schemas.microsoft.com/office/drawing/2014/main" id="{6DAA9095-74D9-EEBF-5F10-15053C77C2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1676216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ue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7BEA09CA-36EE-F3C0-0BBA-9FB96C243FB4}"/>
              </a:ext>
            </a:extLst>
          </p:cNvPr>
          <p:cNvSpPr>
            <a:spLocks noGrp="1"/>
          </p:cNvSpPr>
          <p:nvPr>
            <p:ph type="title" hasCustomPrompt="1"/>
          </p:nvPr>
        </p:nvSpPr>
        <p:spPr/>
        <p:txBody>
          <a:bodyPr/>
          <a:lstStyle/>
          <a:p>
            <a:r>
              <a:rPr lang="en-US"/>
              <a:t>Title</a:t>
            </a:r>
            <a:endParaRPr lang="en-GB"/>
          </a:p>
        </p:txBody>
      </p:sp>
      <p:pic>
        <p:nvPicPr>
          <p:cNvPr id="6" name="Image 5">
            <a:extLst>
              <a:ext uri="{FF2B5EF4-FFF2-40B4-BE49-F238E27FC236}">
                <a16:creationId xmlns:a16="http://schemas.microsoft.com/office/drawing/2014/main" id="{C488ACDC-796B-3D38-6C7C-66BA405ADC3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5" name="Content Placeholder 9">
            <a:extLst>
              <a:ext uri="{FF2B5EF4-FFF2-40B4-BE49-F238E27FC236}">
                <a16:creationId xmlns:a16="http://schemas.microsoft.com/office/drawing/2014/main" id="{91B84487-9C16-DBA9-4F45-D4B5DB2A7605}"/>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67438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6" name="Image 5">
            <a:extLst>
              <a:ext uri="{FF2B5EF4-FFF2-40B4-BE49-F238E27FC236}">
                <a16:creationId xmlns:a16="http://schemas.microsoft.com/office/drawing/2014/main" id="{C45D891C-6969-239C-3B65-2BC05D1B9A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2C751B8-43CB-171F-4934-1C39A27CCA67}"/>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4247727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nk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2" name="Image 5">
            <a:extLst>
              <a:ext uri="{FF2B5EF4-FFF2-40B4-BE49-F238E27FC236}">
                <a16:creationId xmlns:a16="http://schemas.microsoft.com/office/drawing/2014/main" id="{D55CDB6B-0D3D-B6B1-5274-D76EBD678D4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Title 5">
            <a:extLst>
              <a:ext uri="{FF2B5EF4-FFF2-40B4-BE49-F238E27FC236}">
                <a16:creationId xmlns:a16="http://schemas.microsoft.com/office/drawing/2014/main" id="{90BF0361-23BE-604D-00BB-68E4E829AD9B}"/>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33051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y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7" name="Image 6">
            <a:extLst>
              <a:ext uri="{FF2B5EF4-FFF2-40B4-BE49-F238E27FC236}">
                <a16:creationId xmlns:a16="http://schemas.microsoft.com/office/drawing/2014/main" id="{9131A041-7A2D-5DF0-312F-374FCDE3D8DB}"/>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3808B731-9BD9-0580-0F24-09E82AA02353}"/>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3596814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6" name="Image 4">
            <a:extLst>
              <a:ext uri="{FF2B5EF4-FFF2-40B4-BE49-F238E27FC236}">
                <a16:creationId xmlns:a16="http://schemas.microsoft.com/office/drawing/2014/main" id="{DB7CC7CD-36EB-30C0-7B63-92EB9A5C8756}"/>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06E255D-7155-3DC1-36A0-05461143B51E}"/>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437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7" name="Image 5">
            <a:extLst>
              <a:ext uri="{FF2B5EF4-FFF2-40B4-BE49-F238E27FC236}">
                <a16:creationId xmlns:a16="http://schemas.microsoft.com/office/drawing/2014/main" id="{A19DB2DF-140E-EF43-5DCB-97E0C3020688}"/>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020188F5-35F8-C73A-64F2-4F36B578CD15}"/>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7874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ed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AA2DAFB6-4120-0157-845E-21988732435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0A31A2BD-9D88-F08D-D109-40987069C72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51001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nk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0" name="Content Placeholder 9">
            <a:extLst>
              <a:ext uri="{FF2B5EF4-FFF2-40B4-BE49-F238E27FC236}">
                <a16:creationId xmlns:a16="http://schemas.microsoft.com/office/drawing/2014/main" id="{6DB28834-2377-2BA6-AA40-B17CFC2B560C}"/>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1" name="Content Placeholder 9">
            <a:extLst>
              <a:ext uri="{FF2B5EF4-FFF2-40B4-BE49-F238E27FC236}">
                <a16:creationId xmlns:a16="http://schemas.microsoft.com/office/drawing/2014/main" id="{2C58EF55-DFB6-1CAE-C474-F8D0E76AF9D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96774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rey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EF408574-C683-1985-6632-7A59AB94C9D2}"/>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9110A95F-7C10-1EBE-E254-51B73F31C29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B046564C-405C-D92E-9921-39F8C498F130}"/>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24F84300-D50C-CC9A-515D-1C7A50D2F460}"/>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2090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Green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9DFDA38C-E54D-EE2E-3D3D-3473EB2C45CE}"/>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F1162257-C28A-4867-07F4-ED60C0E7A95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2D711CD7-613C-60AE-8C72-DA2437410907}"/>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0D732CC7-0FDE-D811-EDB1-AB646764A78E}"/>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274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message red">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37F542CB-EF84-68BA-9A50-B6575183E8B9}"/>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3901132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ue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C20E56CA-9C63-7C92-E3C4-6C836C2F2926}"/>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B61C4734-C773-C156-A090-61CE06CB75F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820FF58A-BBC7-12B7-1C2F-482012CE486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6C42C692-4841-FFF1-E1C0-1752D1F5667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0926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3" name="Image 2">
            <a:extLst>
              <a:ext uri="{FF2B5EF4-FFF2-40B4-BE49-F238E27FC236}">
                <a16:creationId xmlns:a16="http://schemas.microsoft.com/office/drawing/2014/main" id="{1B6083AA-D0FC-9F66-C26A-720F1CB281E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
        <p:nvSpPr>
          <p:cNvPr id="2" name="Title 1">
            <a:extLst>
              <a:ext uri="{FF2B5EF4-FFF2-40B4-BE49-F238E27FC236}">
                <a16:creationId xmlns:a16="http://schemas.microsoft.com/office/drawing/2014/main" id="{29E6EDCA-745B-8829-5AD1-A11B03FE14F1}"/>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207182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nk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5" name="Title 4">
            <a:extLst>
              <a:ext uri="{FF2B5EF4-FFF2-40B4-BE49-F238E27FC236}">
                <a16:creationId xmlns:a16="http://schemas.microsoft.com/office/drawing/2014/main" id="{97CB0CE7-DE33-88EE-3423-A4C2C7690266}"/>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39D1BED-4DD7-EE8D-19B6-DD064B0A9D2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Rectangle : coins arrondis 7">
            <a:extLst>
              <a:ext uri="{FF2B5EF4-FFF2-40B4-BE49-F238E27FC236}">
                <a16:creationId xmlns:a16="http://schemas.microsoft.com/office/drawing/2014/main" id="{C024A53D-C380-52AE-2506-8FECF914876A}"/>
              </a:ext>
            </a:extLst>
          </p:cNvPr>
          <p:cNvSpPr/>
          <p:nvPr userDrawn="1"/>
        </p:nvSpPr>
        <p:spPr>
          <a:xfrm>
            <a:off x="1182370" y="1425643"/>
            <a:ext cx="9827260" cy="4765199"/>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6" name="Espace réservé du texte 11">
            <a:extLst>
              <a:ext uri="{FF2B5EF4-FFF2-40B4-BE49-F238E27FC236}">
                <a16:creationId xmlns:a16="http://schemas.microsoft.com/office/drawing/2014/main" id="{F1FC30D3-09BA-9EBC-E24F-AA6E2EAB3625}"/>
              </a:ext>
            </a:extLst>
          </p:cNvPr>
          <p:cNvSpPr>
            <a:spLocks noGrp="1"/>
          </p:cNvSpPr>
          <p:nvPr>
            <p:ph type="body" sz="quarter" idx="10" hasCustomPrompt="1"/>
          </p:nvPr>
        </p:nvSpPr>
        <p:spPr>
          <a:xfrm>
            <a:off x="2494406" y="2196136"/>
            <a:ext cx="7203188" cy="3224213"/>
          </a:xfrm>
          <a:prstGeom prst="rect">
            <a:avLst/>
          </a:prstGeom>
        </p:spPr>
        <p:txBody>
          <a:bodyPr anchor="ctr">
            <a:normAutofit/>
          </a:bodyPr>
          <a:lstStyle>
            <a:lvl1pPr marL="0" indent="0" algn="ctr">
              <a:buFont typeface="Arial" panose="020B0604020202020204" pitchFamily="34" charset="0"/>
              <a:buNone/>
              <a:defRPr sz="2800" b="0" i="0">
                <a:solidFill>
                  <a:sysClr val="windowText" lastClr="000000"/>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Tree>
    <p:extLst>
      <p:ext uri="{BB962C8B-B14F-4D97-AF65-F5344CB8AC3E}">
        <p14:creationId xmlns:p14="http://schemas.microsoft.com/office/powerpoint/2010/main" val="3900291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ey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6">
            <a:extLst>
              <a:ext uri="{FF2B5EF4-FFF2-40B4-BE49-F238E27FC236}">
                <a16:creationId xmlns:a16="http://schemas.microsoft.com/office/drawing/2014/main" id="{E52BFDE3-65C6-2516-9801-08DE82B1FA6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E85C4DD-5280-6381-0242-CE01F22BA25F}"/>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215795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en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3" name="Image 4">
            <a:extLst>
              <a:ext uri="{FF2B5EF4-FFF2-40B4-BE49-F238E27FC236}">
                <a16:creationId xmlns:a16="http://schemas.microsoft.com/office/drawing/2014/main" id="{7C1E8E5C-3149-CFAB-E714-FEC68CD2CD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AD558C21-10BC-317A-A65D-2A6A57ACBF9F}"/>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1476016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ue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5">
            <a:extLst>
              <a:ext uri="{FF2B5EF4-FFF2-40B4-BE49-F238E27FC236}">
                <a16:creationId xmlns:a16="http://schemas.microsoft.com/office/drawing/2014/main" id="{91C01C6B-AFA9-4E83-E39B-4B28EDC8DB42}"/>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21329B1-5601-90DB-DAC1-279A701A2E3A}"/>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3972882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396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71EAE6-704C-C3B2-B0BC-CFA343DD33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4876800"/>
          </a:xfrm>
          <a:prstGeom prst="rect">
            <a:avLst/>
          </a:prstGeom>
        </p:spPr>
      </p:pic>
      <p:sp>
        <p:nvSpPr>
          <p:cNvPr id="7" name="Rectangle 6">
            <a:extLst>
              <a:ext uri="{FF2B5EF4-FFF2-40B4-BE49-F238E27FC236}">
                <a16:creationId xmlns:a16="http://schemas.microsoft.com/office/drawing/2014/main" id="{D384EE32-F3B8-6076-4095-E8334D9BA78C}"/>
              </a:ext>
            </a:extLst>
          </p:cNvPr>
          <p:cNvSpPr/>
          <p:nvPr userDrawn="1"/>
        </p:nvSpPr>
        <p:spPr>
          <a:xfrm>
            <a:off x="0" y="5284640"/>
            <a:ext cx="12192000" cy="16238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solidFill>
            </a:endParaRPr>
          </a:p>
        </p:txBody>
      </p:sp>
      <p:pic>
        <p:nvPicPr>
          <p:cNvPr id="5" name="Image 4">
            <a:extLst>
              <a:ext uri="{FF2B5EF4-FFF2-40B4-BE49-F238E27FC236}">
                <a16:creationId xmlns:a16="http://schemas.microsoft.com/office/drawing/2014/main" id="{D6062E67-AA0B-A006-FEB6-F218A58AAE9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912"/>
          <a:stretch/>
        </p:blipFill>
        <p:spPr>
          <a:xfrm>
            <a:off x="11137315" y="6034572"/>
            <a:ext cx="927686" cy="711200"/>
          </a:xfrm>
          <a:prstGeom prst="rect">
            <a:avLst/>
          </a:prstGeom>
        </p:spPr>
      </p:pic>
      <p:sp>
        <p:nvSpPr>
          <p:cNvPr id="6" name="Rectangle 5">
            <a:extLst>
              <a:ext uri="{FF2B5EF4-FFF2-40B4-BE49-F238E27FC236}">
                <a16:creationId xmlns:a16="http://schemas.microsoft.com/office/drawing/2014/main" id="{58B5F9D4-7747-ADCB-E6C1-49ADA04EA204}"/>
              </a:ext>
            </a:extLst>
          </p:cNvPr>
          <p:cNvSpPr/>
          <p:nvPr userDrawn="1"/>
        </p:nvSpPr>
        <p:spPr>
          <a:xfrm>
            <a:off x="2690526" y="4878538"/>
            <a:ext cx="430924" cy="35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a:p>
        </p:txBody>
      </p:sp>
      <p:sp>
        <p:nvSpPr>
          <p:cNvPr id="2" name="Titre 1">
            <a:extLst>
              <a:ext uri="{FF2B5EF4-FFF2-40B4-BE49-F238E27FC236}">
                <a16:creationId xmlns:a16="http://schemas.microsoft.com/office/drawing/2014/main" id="{55DDB00A-3875-C6F7-B196-88BE08F200D3}"/>
              </a:ext>
            </a:extLst>
          </p:cNvPr>
          <p:cNvSpPr>
            <a:spLocks noGrp="1"/>
          </p:cNvSpPr>
          <p:nvPr>
            <p:ph type="ctrTitle" hasCustomPrompt="1"/>
          </p:nvPr>
        </p:nvSpPr>
        <p:spPr>
          <a:xfrm>
            <a:off x="1524000" y="5537693"/>
            <a:ext cx="9144000" cy="558871"/>
          </a:xfrm>
        </p:spPr>
        <p:txBody>
          <a:bodyPr anchor="ctr">
            <a:noAutofit/>
          </a:bodyPr>
          <a:lstStyle>
            <a:lvl1pPr algn="ctr">
              <a:defRPr sz="3200" b="1" i="0">
                <a:latin typeface="+mj-lt"/>
                <a:ea typeface="Verdana" panose="020B0604030504040204" pitchFamily="34" charset="0"/>
                <a:cs typeface="Verdana" panose="020B0604030504040204" pitchFamily="34" charset="0"/>
              </a:defRPr>
            </a:lvl1pPr>
          </a:lstStyle>
          <a:p>
            <a:r>
              <a:rPr lang="en-GB" noProof="0"/>
              <a:t>Text</a:t>
            </a:r>
          </a:p>
        </p:txBody>
      </p:sp>
      <p:sp>
        <p:nvSpPr>
          <p:cNvPr id="3" name="Sous-titre 2">
            <a:extLst>
              <a:ext uri="{FF2B5EF4-FFF2-40B4-BE49-F238E27FC236}">
                <a16:creationId xmlns:a16="http://schemas.microsoft.com/office/drawing/2014/main" id="{11115183-FACE-268A-57F0-F265985C2F27}"/>
              </a:ext>
            </a:extLst>
          </p:cNvPr>
          <p:cNvSpPr>
            <a:spLocks noGrp="1"/>
          </p:cNvSpPr>
          <p:nvPr>
            <p:ph type="subTitle" idx="1" hasCustomPrompt="1"/>
          </p:nvPr>
        </p:nvSpPr>
        <p:spPr>
          <a:xfrm>
            <a:off x="1524000" y="6098544"/>
            <a:ext cx="9144000" cy="291818"/>
          </a:xfrm>
          <a:prstGeom prst="rect">
            <a:avLst/>
          </a:prstGeom>
        </p:spPr>
        <p:txBody>
          <a:bodyPr>
            <a:noAutofit/>
          </a:bodyPr>
          <a:lstStyle>
            <a:lvl1pPr marL="0" indent="0" algn="ctr">
              <a:buNone/>
              <a:defRPr sz="1400" b="0" i="0" spc="300">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a:t>
            </a:r>
          </a:p>
        </p:txBody>
      </p:sp>
      <p:pic>
        <p:nvPicPr>
          <p:cNvPr id="13" name="Picture 12" descr="A logo with orange and grey letters&#10;&#10;Description automatically generated">
            <a:extLst>
              <a:ext uri="{FF2B5EF4-FFF2-40B4-BE49-F238E27FC236}">
                <a16:creationId xmlns:a16="http://schemas.microsoft.com/office/drawing/2014/main" id="{7929F3CA-82E7-6DD2-D615-F777D5A06B7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2399" y="6099221"/>
            <a:ext cx="1291994" cy="621151"/>
          </a:xfrm>
          <a:prstGeom prst="rect">
            <a:avLst/>
          </a:prstGeom>
        </p:spPr>
      </p:pic>
    </p:spTree>
    <p:extLst>
      <p:ext uri="{BB962C8B-B14F-4D97-AF65-F5344CB8AC3E}">
        <p14:creationId xmlns:p14="http://schemas.microsoft.com/office/powerpoint/2010/main" val="263358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1408173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47386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message pink">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1DB113ED-E4E6-4F61-AFF2-2D6137F50FCF}"/>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spTree>
    <p:extLst>
      <p:ext uri="{BB962C8B-B14F-4D97-AF65-F5344CB8AC3E}">
        <p14:creationId xmlns:p14="http://schemas.microsoft.com/office/powerpoint/2010/main" val="27200427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550140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25576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message grey">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2"/>
              </a:solidFill>
            </a:endParaRPr>
          </a:p>
        </p:txBody>
      </p:sp>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Tree>
    <p:extLst>
      <p:ext uri="{BB962C8B-B14F-4D97-AF65-F5344CB8AC3E}">
        <p14:creationId xmlns:p14="http://schemas.microsoft.com/office/powerpoint/2010/main" val="405038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message green">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9A746E69-DEDB-F5B5-CAF6-095827C42BE4}"/>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480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ey message blue">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DC2582AC-69EE-6A66-007B-371C19BB57DC}"/>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5676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 point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AEA9DB7C-CCD5-2762-99F6-9387BFF5EB36}"/>
              </a:ext>
            </a:extLst>
          </p:cNvPr>
          <p:cNvSpPr>
            <a:spLocks noGrp="1"/>
          </p:cNvSpPr>
          <p:nvPr>
            <p:ph type="title" hasCustomPrompt="1"/>
          </p:nvPr>
        </p:nvSpPr>
        <p:spPr/>
        <p:txBody>
          <a:bodyPr/>
          <a:lstStyle/>
          <a:p>
            <a:r>
              <a:rPr lang="en-GB"/>
              <a:t>Title</a:t>
            </a:r>
            <a:endParaRPr lang="en-US"/>
          </a:p>
        </p:txBody>
      </p:sp>
      <p:sp>
        <p:nvSpPr>
          <p:cNvPr id="11" name="Text Placeholder 10">
            <a:extLst>
              <a:ext uri="{FF2B5EF4-FFF2-40B4-BE49-F238E27FC236}">
                <a16:creationId xmlns:a16="http://schemas.microsoft.com/office/drawing/2014/main" id="{FBBFD76F-4B2D-8AFE-0E41-04FBC8DBB5A6}"/>
              </a:ext>
            </a:extLst>
          </p:cNvPr>
          <p:cNvSpPr>
            <a:spLocks noGrp="1"/>
          </p:cNvSpPr>
          <p:nvPr>
            <p:ph type="body" sz="quarter" idx="11"/>
          </p:nvPr>
        </p:nvSpPr>
        <p:spPr>
          <a:xfrm>
            <a:off x="838200" y="1819275"/>
            <a:ext cx="10515600" cy="4351338"/>
          </a:xfrm>
        </p:spPr>
        <p:txBody>
          <a:bodyPr/>
          <a:lstStyle>
            <a:lvl2pPr marL="358775" indent="-358775">
              <a:buFontTx/>
              <a:buBlip>
                <a:blip r:embed="rId3"/>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669925" indent="-304800">
              <a:buFontTx/>
              <a:buBlip>
                <a:blip r:embed="rId3"/>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4059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laceholders">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4F1E9F87-214B-A780-CA56-3B0F35E5CEC0}"/>
              </a:ext>
            </a:extLst>
          </p:cNvPr>
          <p:cNvSpPr>
            <a:spLocks noGrp="1"/>
          </p:cNvSpPr>
          <p:nvPr>
            <p:ph sz="quarter" idx="12"/>
          </p:nvPr>
        </p:nvSpPr>
        <p:spPr>
          <a:xfrm>
            <a:off x="838201"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9" name="Content Placeholder 9">
            <a:extLst>
              <a:ext uri="{FF2B5EF4-FFF2-40B4-BE49-F238E27FC236}">
                <a16:creationId xmlns:a16="http://schemas.microsoft.com/office/drawing/2014/main" id="{71D74064-9855-E307-BE4C-FF1AC6C9FADB}"/>
              </a:ext>
            </a:extLst>
          </p:cNvPr>
          <p:cNvSpPr>
            <a:spLocks noGrp="1"/>
          </p:cNvSpPr>
          <p:nvPr>
            <p:ph sz="quarter" idx="13"/>
          </p:nvPr>
        </p:nvSpPr>
        <p:spPr>
          <a:xfrm>
            <a:off x="6172199"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pic>
        <p:nvPicPr>
          <p:cNvPr id="8" name="Image 7">
            <a:extLst>
              <a:ext uri="{FF2B5EF4-FFF2-40B4-BE49-F238E27FC236}">
                <a16:creationId xmlns:a16="http://schemas.microsoft.com/office/drawing/2014/main" id="{04096A7F-17E3-1944-DBB4-18263DE8D9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60934A60-C3FD-F1F7-C71C-505AC974FF65}"/>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3093246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itre 1">
            <a:extLst>
              <a:ext uri="{FF2B5EF4-FFF2-40B4-BE49-F238E27FC236}">
                <a16:creationId xmlns:a16="http://schemas.microsoft.com/office/drawing/2014/main" id="{D52C7C54-A67B-7C6C-795D-7EEC864AB2D0}"/>
              </a:ext>
            </a:extLst>
          </p:cNvPr>
          <p:cNvSpPr>
            <a:spLocks noGrp="1"/>
          </p:cNvSpPr>
          <p:nvPr>
            <p:ph type="title"/>
          </p:nvPr>
        </p:nvSpPr>
        <p:spPr>
          <a:xfrm>
            <a:off x="838200" y="260594"/>
            <a:ext cx="10515600" cy="447735"/>
          </a:xfrm>
          <a:prstGeom prst="rect">
            <a:avLst/>
          </a:prstGeom>
        </p:spPr>
        <p:txBody>
          <a:bodyPr vert="horz" lIns="91440" tIns="0" rIns="91440" bIns="0" rtlCol="0" anchor="t">
            <a:noAutofit/>
          </a:bodyPr>
          <a:lstStyle/>
          <a:p>
            <a:r>
              <a:rPr lang="en-GB" noProof="0"/>
              <a:t>Title</a:t>
            </a:r>
          </a:p>
        </p:txBody>
      </p:sp>
      <p:sp>
        <p:nvSpPr>
          <p:cNvPr id="5" name="Text Placeholder 2">
            <a:extLst>
              <a:ext uri="{FF2B5EF4-FFF2-40B4-BE49-F238E27FC236}">
                <a16:creationId xmlns:a16="http://schemas.microsoft.com/office/drawing/2014/main" id="{DE1AC6A1-85F6-E8C4-97DE-B8C5FC3D59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marL="358775" lvl="1" indent="-358775" algn="l" defTabSz="914400" rtl="0" eaLnBrk="1" latinLnBrk="0" hangingPunct="1">
              <a:lnSpc>
                <a:spcPct val="90000"/>
              </a:lnSpc>
              <a:spcBef>
                <a:spcPts val="1000"/>
              </a:spcBef>
              <a:buSzPct val="70000"/>
              <a:buFontTx/>
              <a:buBlip>
                <a:blip r:embed="rId43"/>
              </a:buBlip>
              <a:tabLst/>
            </a:pPr>
            <a:r>
              <a:rPr lang="en-GB"/>
              <a:t>Second level</a:t>
            </a:r>
          </a:p>
          <a:p>
            <a:pPr marL="714375" lvl="2" indent="-357188" algn="l" defTabSz="914400" rtl="0" eaLnBrk="1" latinLnBrk="0" hangingPunct="1">
              <a:lnSpc>
                <a:spcPct val="90000"/>
              </a:lnSpc>
              <a:spcBef>
                <a:spcPts val="1000"/>
              </a:spcBef>
              <a:buSzPct val="70000"/>
              <a:buFontTx/>
              <a:buBlip>
                <a:blip r:embed="rId43"/>
              </a:buBlip>
              <a:tabLst/>
            </a:pPr>
            <a:r>
              <a:rPr lang="en-GB"/>
              <a:t>Third level</a:t>
            </a:r>
          </a:p>
        </p:txBody>
      </p:sp>
    </p:spTree>
    <p:extLst>
      <p:ext uri="{BB962C8B-B14F-4D97-AF65-F5344CB8AC3E}">
        <p14:creationId xmlns:p14="http://schemas.microsoft.com/office/powerpoint/2010/main" val="3716898283"/>
      </p:ext>
    </p:extLst>
  </p:cSld>
  <p:clrMap bg1="lt1" tx1="dk1" bg2="lt2" tx2="dk2" accent1="accent1" accent2="accent2" accent3="accent3" accent4="accent4" accent5="accent5" accent6="accent6" hlink="hlink" folHlink="folHlink"/>
  <p:sldLayoutIdLst>
    <p:sldLayoutId id="2147483686" r:id="rId1"/>
    <p:sldLayoutId id="2147483651" r:id="rId2"/>
    <p:sldLayoutId id="2147483704" r:id="rId3"/>
    <p:sldLayoutId id="2147483752" r:id="rId4"/>
    <p:sldLayoutId id="2147483705" r:id="rId5"/>
    <p:sldLayoutId id="2147483703" r:id="rId6"/>
    <p:sldLayoutId id="2147483685" r:id="rId7"/>
    <p:sldLayoutId id="2147483751" r:id="rId8"/>
    <p:sldLayoutId id="2147483652" r:id="rId9"/>
    <p:sldLayoutId id="2147483715" r:id="rId10"/>
    <p:sldLayoutId id="2147483717" r:id="rId11"/>
    <p:sldLayoutId id="2147483753" r:id="rId12"/>
    <p:sldLayoutId id="2147483722" r:id="rId13"/>
    <p:sldLayoutId id="2147483734" r:id="rId14"/>
    <p:sldLayoutId id="2147483739" r:id="rId15"/>
    <p:sldLayoutId id="2147483755" r:id="rId16"/>
    <p:sldLayoutId id="2147483754" r:id="rId17"/>
    <p:sldLayoutId id="2147483756" r:id="rId18"/>
    <p:sldLayoutId id="2147483757" r:id="rId19"/>
    <p:sldLayoutId id="2147483758" r:id="rId20"/>
    <p:sldLayoutId id="2147483728" r:id="rId21"/>
    <p:sldLayoutId id="2147483759" r:id="rId22"/>
    <p:sldLayoutId id="2147483729" r:id="rId23"/>
    <p:sldLayoutId id="2147483736" r:id="rId24"/>
    <p:sldLayoutId id="2147483741" r:id="rId25"/>
    <p:sldLayoutId id="2147483761" r:id="rId26"/>
    <p:sldLayoutId id="2147483760" r:id="rId27"/>
    <p:sldLayoutId id="2147483762" r:id="rId28"/>
    <p:sldLayoutId id="2147483763" r:id="rId29"/>
    <p:sldLayoutId id="2147483764" r:id="rId30"/>
    <p:sldLayoutId id="2147483732" r:id="rId31"/>
    <p:sldLayoutId id="2147483765" r:id="rId32"/>
    <p:sldLayoutId id="2147483733" r:id="rId33"/>
    <p:sldLayoutId id="2147483738" r:id="rId34"/>
    <p:sldLayoutId id="2147483743" r:id="rId35"/>
    <p:sldLayoutId id="2147483655" r:id="rId36"/>
    <p:sldLayoutId id="2147483766" r:id="rId37"/>
    <p:sldLayoutId id="2147483768" r:id="rId38"/>
    <p:sldLayoutId id="2147483769" r:id="rId39"/>
    <p:sldLayoutId id="2147483770" r:id="rId40"/>
    <p:sldLayoutId id="2147483771" r:id="rId41"/>
  </p:sldLayoutIdLst>
  <p:txStyles>
    <p:titleStyle>
      <a:lvl1pPr algn="l" defTabSz="914400" rtl="0" eaLnBrk="1" latinLnBrk="0" hangingPunct="1">
        <a:lnSpc>
          <a:spcPct val="80000"/>
        </a:lnSpc>
        <a:spcBef>
          <a:spcPct val="0"/>
        </a:spcBef>
        <a:buNone/>
        <a:defRPr sz="3600" b="0" i="0" kern="1200">
          <a:solidFill>
            <a:schemeClr val="tx1"/>
          </a:solidFill>
          <a:latin typeface="+mj-lt"/>
          <a:ea typeface="Verdana" panose="020B0604030504040204" pitchFamily="34" charset="0"/>
          <a:cs typeface="Gill Sans" panose="020B0502020104020203" pitchFamily="34" charset="-79"/>
        </a:defRPr>
      </a:lvl1pPr>
    </p:titleStyle>
    <p:body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44"/>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44"/>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310.05694" TargetMode="External"/><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48.pn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73.png"/><Relationship Id="rId10" Type="http://schemas.openxmlformats.org/officeDocument/2006/relationships/image" Target="../media/image64.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hyperlink" Target="https://ieeexplore.ieee.org/document/9296823"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6.xml"/><Relationship Id="rId16"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7" Type="http://schemas.openxmlformats.org/officeDocument/2006/relationships/image" Target="../media/image101.jp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8.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8.xml"/><Relationship Id="rId6" Type="http://schemas.openxmlformats.org/officeDocument/2006/relationships/image" Target="../media/image100.jpg"/><Relationship Id="rId11" Type="http://schemas.openxmlformats.org/officeDocument/2006/relationships/image" Target="../media/image105.png"/><Relationship Id="rId5" Type="http://schemas.openxmlformats.org/officeDocument/2006/relationships/image" Target="../media/image99.jpg"/><Relationship Id="rId15" Type="http://schemas.openxmlformats.org/officeDocument/2006/relationships/image" Target="../media/image109.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hyperlink" Target="https://link.springer.com/chapter/10.1007%2F978-3-319-10590-1_53" TargetMode="Externa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30.png"/><Relationship Id="rId11" Type="http://schemas.openxmlformats.org/officeDocument/2006/relationships/hyperlink" Target="https://www.tensorflow.org/text/tutorials/word2vec" TargetMode="External"/><Relationship Id="rId5" Type="http://schemas.openxmlformats.org/officeDocument/2006/relationships/image" Target="../media/image129.png"/><Relationship Id="rId10" Type="http://schemas.openxmlformats.org/officeDocument/2006/relationships/hyperlink" Target="http://www.jmlr.org/papers/v3/bengio03a" TargetMode="External"/><Relationship Id="rId4" Type="http://schemas.openxmlformats.org/officeDocument/2006/relationships/image" Target="../media/image128.png"/><Relationship Id="rId9" Type="http://schemas.openxmlformats.org/officeDocument/2006/relationships/hyperlink" Target="https://proceedings.neurips.cc/paper/2013/hash/9aa42b31882ec039965f3c4923ce901b-Abstract.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proceedings.neurips.cc/paper/2013/hash/9aa42b31882ec039965f3c4923ce901b-Abstract.html" TargetMode="External"/><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hyperlink" Target="https://www.nature.com/articles/s41592-019-0598-1"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science.org/doi/full/10.1126/science.1127647" TargetMode="External"/><Relationship Id="rId2" Type="http://schemas.openxmlformats.org/officeDocument/2006/relationships/image" Target="../media/image136.png"/><Relationship Id="rId1" Type="http://schemas.openxmlformats.org/officeDocument/2006/relationships/slideLayout" Target="../slideLayouts/slideLayout8.xml"/><Relationship Id="rId4" Type="http://schemas.openxmlformats.org/officeDocument/2006/relationships/image" Target="../media/image1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playground.tensorflow.org/" TargetMode="External"/><Relationship Id="rId3" Type="http://schemas.openxmlformats.org/officeDocument/2006/relationships/hyperlink" Target="https://www.coursera.org/specializations/deep-learning?utm_source=gg&amp;utm_medium=sem&amp;utm_campaign=17-DeepLearning-ROW&amp;utm_content=17-DeepLearning-ROW&amp;campaignid=6465471773&amp;adgroupid=77656689495&amp;device=c&amp;keyword=coursera%20deep%20learning%20specialization&amp;matchtype=b&amp;network=g&amp;devicemodel=&amp;adpostion=&amp;creativeid=506750650449&amp;hide_mobile_promo&amp;gclid=CjwKCAjwwsmLBhACEiwANq-tXNFgKeS19TQmSosDkmheKlfDb9RIab23FwSuS5ZkhKwRVhoyZf3tiRoCRGcQAvD_BwE" TargetMode="External"/><Relationship Id="rId7" Type="http://schemas.openxmlformats.org/officeDocument/2006/relationships/hyperlink" Target="https://carpentries-incubator.github.io/deep-learning-intro/index.html" TargetMode="External"/><Relationship Id="rId2" Type="http://schemas.openxmlformats.org/officeDocument/2006/relationships/image" Target="../media/image26.jpg"/><Relationship Id="rId1" Type="http://schemas.openxmlformats.org/officeDocument/2006/relationships/slideLayout" Target="../slideLayouts/slideLayout9.xml"/><Relationship Id="rId6" Type="http://schemas.openxmlformats.org/officeDocument/2006/relationships/hyperlink" Target="https://theaisummer.com/" TargetMode="External"/><Relationship Id="rId5" Type="http://schemas.openxmlformats.org/officeDocument/2006/relationships/hyperlink" Target="https://www.kaggle.com/learn/intro-to-deep-learning" TargetMode="External"/><Relationship Id="rId4" Type="http://schemas.openxmlformats.org/officeDocument/2006/relationships/hyperlink" Target="http://introtodeeplearning.com/" TargetMode="External"/><Relationship Id="rId9" Type="http://schemas.openxmlformats.org/officeDocument/2006/relationships/image" Target="../media/image27.jpg"/></Relationships>
</file>

<file path=ppt/slides/_rels/slide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148.png"/></Relationships>
</file>

<file path=ppt/slides/_rels/slide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50.png"/></Relationships>
</file>

<file path=ppt/slides/_rels/slide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152.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notesSlide" Target="../notesSlides/notesSlide18.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8.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s>
</file>

<file path=ppt/slides/_rels/slide35.xml.rels><?xml version="1.0" encoding="UTF-8" standalone="yes"?>
<Relationships xmlns="http://schemas.openxmlformats.org/package/2006/relationships"><Relationship Id="rId3" Type="http://schemas.openxmlformats.org/officeDocument/2006/relationships/hyperlink" Target="https://www.researchgate.net/profile/Y-Bengio/publication/2839938_Gradient_Flow_in_Recurrent_Nets_the_Difficulty_of_Learning_Long-Term_Dependencies/links/546cd26e0cf2193b94c577c2/Gradient-Flow-in-Recurrent-Nets-the-Difficulty-of-Learning-Long-Term-Dependencies.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arxiv.org/abs/1211.5063" TargetMode="External"/><Relationship Id="rId4" Type="http://schemas.openxmlformats.org/officeDocument/2006/relationships/hyperlink" Target="http://proceedings.mlr.press/v9/glorot10a"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73.png"/><Relationship Id="rId4" Type="http://schemas.openxmlformats.org/officeDocument/2006/relationships/hyperlink" Target="https://www.science.org/doi/full/10.1126/science.1127647"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80.png"/><Relationship Id="rId4" Type="http://schemas.openxmlformats.org/officeDocument/2006/relationships/image" Target="../media/image1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18" Type="http://schemas.openxmlformats.org/officeDocument/2006/relationships/image" Target="../media/image193.png"/><Relationship Id="rId3" Type="http://schemas.openxmlformats.org/officeDocument/2006/relationships/image" Target="../media/image181.png"/><Relationship Id="rId7" Type="http://schemas.openxmlformats.org/officeDocument/2006/relationships/image" Target="../media/image184.png"/><Relationship Id="rId12" Type="http://schemas.openxmlformats.org/officeDocument/2006/relationships/image" Target="../media/image189.png"/><Relationship Id="rId17" Type="http://schemas.openxmlformats.org/officeDocument/2006/relationships/hyperlink" Target="https://openaccess.thecvf.com/content_iccv_2015/html/He_Delving_Deep_into_ICCV_2015_paper.html" TargetMode="External"/><Relationship Id="rId2" Type="http://schemas.openxmlformats.org/officeDocument/2006/relationships/notesSlide" Target="../notesSlides/notesSlide24.xml"/><Relationship Id="rId16" Type="http://schemas.openxmlformats.org/officeDocument/2006/relationships/hyperlink" Target="http://proceedings.mlr.press/v9/glorot10a" TargetMode="External"/><Relationship Id="rId1" Type="http://schemas.openxmlformats.org/officeDocument/2006/relationships/slideLayout" Target="../slideLayouts/slideLayout8.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5" Type="http://schemas.openxmlformats.org/officeDocument/2006/relationships/image" Target="../media/image192.png"/><Relationship Id="rId10" Type="http://schemas.openxmlformats.org/officeDocument/2006/relationships/image" Target="../media/image187.png"/><Relationship Id="rId19" Type="http://schemas.openxmlformats.org/officeDocument/2006/relationships/image" Target="../media/image194.png"/><Relationship Id="rId4" Type="http://schemas.openxmlformats.org/officeDocument/2006/relationships/image" Target="../media/image48.png"/><Relationship Id="rId9" Type="http://schemas.openxmlformats.org/officeDocument/2006/relationships/image" Target="../media/image186.png"/><Relationship Id="rId14" Type="http://schemas.openxmlformats.org/officeDocument/2006/relationships/image" Target="../media/image191.png"/></Relationships>
</file>

<file path=ppt/slides/_rels/slide41.xml.rels><?xml version="1.0" encoding="UTF-8" standalone="yes"?>
<Relationships xmlns="http://schemas.openxmlformats.org/package/2006/relationships"><Relationship Id="rId8" Type="http://schemas.openxmlformats.org/officeDocument/2006/relationships/hyperlink" Target="http://wellesleypublishers.com/resources/siam.pdf" TargetMode="External"/><Relationship Id="rId3" Type="http://schemas.openxmlformats.org/officeDocument/2006/relationships/image" Target="../media/image195.png"/><Relationship Id="rId7" Type="http://schemas.openxmlformats.org/officeDocument/2006/relationships/hyperlink" Target="https://dspace.mit.edu/handle/1721.1/100201"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arxiv.org/abs/1505.00853" TargetMode="External"/><Relationship Id="rId11" Type="http://schemas.openxmlformats.org/officeDocument/2006/relationships/image" Target="../media/image198.png"/><Relationship Id="rId5" Type="http://schemas.openxmlformats.org/officeDocument/2006/relationships/hyperlink" Target="https://proceedings.mlr.press/v15/glorot11a.html" TargetMode="External"/><Relationship Id="rId10"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hyperlink" Target="https://proceedings.mlr.press/v80/balestriero18b.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4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05.png"/></Relationships>
</file>

<file path=ppt/slides/_rels/slide4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hyperlink" Target="https://dl.acm.org/doi/abs/10.5555/3327345.3327535"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4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213.png"/></Relationships>
</file>

<file path=ppt/slides/_rels/slide4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hyperlink" Target="https://dl.acm.org/doi/10.1145/3446776" TargetMode="External"/><Relationship Id="rId4" Type="http://schemas.openxmlformats.org/officeDocument/2006/relationships/image" Target="../media/image2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hyperlink" Target="https://www.embopress.org/doi/full/10.15252/msb.20156651"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dl.acm.org/doi/10.1145/3446776"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hyperlink" Target="https://arxiv.org/abs/1801.00173"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8.png"/><Relationship Id="rId7" Type="http://schemas.openxmlformats.org/officeDocument/2006/relationships/image" Target="../media/image221.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hyperlink" Target="https://www.pnas.org/content/116/32/1584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proceedings.neurips.cc/paper/2018/hash/0937fb5864ed06ffb59ae5f9b5ed67a9-Abstract.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55.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8.jp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hyperlink" Target="http://arxiv.org/abs/1312.6199" TargetMode="External"/><Relationship Id="rId5" Type="http://schemas.openxmlformats.org/officeDocument/2006/relationships/image" Target="../media/image227.png"/><Relationship Id="rId4" Type="http://schemas.openxmlformats.org/officeDocument/2006/relationships/hyperlink" Target="https://ieeexplore.ieee.org/abstract/document/8601309"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29.png"/><Relationship Id="rId7" Type="http://schemas.openxmlformats.org/officeDocument/2006/relationships/image" Target="../media/image232.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hyperlink" Target="https://doi.org/10.1038/s41593-023-01442-0"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proceedings.mlr.press/v48/gal16.html"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hyperlink" Target="https://proceedings.neurips.cc/paper/2020/hash/aab085461de182608ee9f607f3f7d18f-Abstract.html" TargetMode="External"/><Relationship Id="rId5" Type="http://schemas.openxmlformats.org/officeDocument/2006/relationships/hyperlink" Target="https://papers.nips.cc/paper_files/paper/2018/hash/a981f2b708044d6fb4a71a1463242520-Abstract.html" TargetMode="External"/><Relationship Id="rId4" Type="http://schemas.openxmlformats.org/officeDocument/2006/relationships/hyperlink" Target="https://proceedings.neurips.cc/paper_files/paper/2017/hash/9ef2ed4b7fd2c810847ffa5fa85bce38-Abstract.html"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hyperlink" Target="https://papers.nips.cc/paper_files/paper/2018/hash/a981f2b708044d6fb4a71a1463242520-Abstract.html" TargetMode="External"/><Relationship Id="rId5" Type="http://schemas.openxmlformats.org/officeDocument/2006/relationships/image" Target="../media/image234.png"/><Relationship Id="rId4" Type="http://schemas.openxmlformats.org/officeDocument/2006/relationships/hyperlink" Target="https://findit.dtu.dk/en/catalog/64c95652ad17631ea2663a65"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237.png"/><Relationship Id="rId4" Type="http://schemas.openxmlformats.org/officeDocument/2006/relationships/image" Target="../media/image23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8" Type="http://schemas.openxmlformats.org/officeDocument/2006/relationships/hyperlink" Target="https://www.medrxiv.org/content/10.1101/2023.09.10.23295315v1" TargetMode="External"/><Relationship Id="rId3" Type="http://schemas.openxmlformats.org/officeDocument/2006/relationships/image" Target="../media/image238.png"/><Relationship Id="rId7" Type="http://schemas.openxmlformats.org/officeDocument/2006/relationships/image" Target="../media/image241.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240.png"/><Relationship Id="rId5" Type="http://schemas.openxmlformats.org/officeDocument/2006/relationships/hyperlink" Target="https://doi.org/10.1145/2939672.2939778" TargetMode="External"/><Relationship Id="rId4" Type="http://schemas.openxmlformats.org/officeDocument/2006/relationships/image" Target="../media/image239.png"/><Relationship Id="rId9" Type="http://schemas.openxmlformats.org/officeDocument/2006/relationships/hyperlink" Target="https://arxiv.org/abs/2004.05150"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hyperlink" Target="https://www.nature.com/articles/s41587-023-01763-2"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hyperlink" Target="https://www.pnas.org/doi/abs/10.1073/pnas.2016239118"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hyperlink" Target="https://www.biorxiv.org/content/10.1101/2023.04.30.538439v2" TargetMode="External"/><Relationship Id="rId7" Type="http://schemas.openxmlformats.org/officeDocument/2006/relationships/hyperlink" Target="https://www.biorxiv.org/content/10.1101/2023.10.16.561085v1"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245.png"/><Relationship Id="rId5" Type="http://schemas.openxmlformats.org/officeDocument/2006/relationships/hyperlink" Target="https://www.nature.com/articles/s41586-023-06139-9" TargetMode="External"/><Relationship Id="rId10" Type="http://schemas.openxmlformats.org/officeDocument/2006/relationships/image" Target="../media/image247.png"/><Relationship Id="rId4" Type="http://schemas.openxmlformats.org/officeDocument/2006/relationships/hyperlink" Target="https://www.nature.com/articles/s42256-022-00534-z" TargetMode="External"/><Relationship Id="rId9" Type="http://schemas.openxmlformats.org/officeDocument/2006/relationships/hyperlink" Target="https://doi.org/10.1101/2023.10.19.563100"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ww.sciencedirect.com/science/article/pii/S1367593121000508" TargetMode="External"/><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251.png"/><Relationship Id="rId5" Type="http://schemas.openxmlformats.org/officeDocument/2006/relationships/image" Target="../media/image250.jpg"/><Relationship Id="rId4" Type="http://schemas.openxmlformats.org/officeDocument/2006/relationships/image" Target="../media/image249.png"/></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app=desktop&amp;v=jTO6odQNp90" TargetMode="External"/><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hyperlink" Target="https://www.nature.com/articles/s41586-021-03819-2" TargetMode="External"/><Relationship Id="rId4" Type="http://schemas.openxmlformats.org/officeDocument/2006/relationships/image" Target="../media/image253.png"/></Relationships>
</file>

<file path=ppt/slides/_rels/slide67.xml.rels><?xml version="1.0" encoding="UTF-8" standalone="yes"?>
<Relationships xmlns="http://schemas.openxmlformats.org/package/2006/relationships"><Relationship Id="rId8" Type="http://schemas.openxmlformats.org/officeDocument/2006/relationships/hyperlink" Target="https://www.biorxiv.org/content/10.1101/2023.05.18.541346v2" TargetMode="External"/><Relationship Id="rId3" Type="http://schemas.openxmlformats.org/officeDocument/2006/relationships/hyperlink" Target="https://www.nature.com/articles/s41594-022-00849-w" TargetMode="External"/><Relationship Id="rId7" Type="http://schemas.openxmlformats.org/officeDocument/2006/relationships/image" Target="../media/image255.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hyperlink" Target="https://alphafold.ebi.ac.uk/" TargetMode="External"/><Relationship Id="rId5" Type="http://schemas.openxmlformats.org/officeDocument/2006/relationships/hyperlink" Target="https://www.nature.com/articles/s41586-021-03828-1" TargetMode="External"/><Relationship Id="rId4" Type="http://schemas.openxmlformats.org/officeDocument/2006/relationships/image" Target="../media/image254.png"/><Relationship Id="rId9" Type="http://schemas.openxmlformats.org/officeDocument/2006/relationships/image" Target="../media/image256.png"/></Relationships>
</file>

<file path=ppt/slides/_rels/slide68.xml.rels><?xml version="1.0" encoding="UTF-8" standalone="yes"?>
<Relationships xmlns="http://schemas.openxmlformats.org/package/2006/relationships"><Relationship Id="rId3" Type="http://schemas.openxmlformats.org/officeDocument/2006/relationships/hyperlink" Target="https://storage.googleapis.com/deepmind-media/DeepMind.com/Blog/a-glimpse-of-the-next-generation-of-alphafold/alphafold_latest_oct2023.pdf"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259.png"/><Relationship Id="rId4" Type="http://schemas.openxmlformats.org/officeDocument/2006/relationships/image" Target="../media/image258.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jpeg"/></Relationships>
</file>

<file path=ppt/slides/_rels/slide70.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60.png"/><Relationship Id="rId7" Type="http://schemas.openxmlformats.org/officeDocument/2006/relationships/image" Target="../media/image262.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261.png"/><Relationship Id="rId5" Type="http://schemas.openxmlformats.org/officeDocument/2006/relationships/hyperlink" Target="http://proteomicsdb.org/" TargetMode="External"/><Relationship Id="rId4" Type="http://schemas.openxmlformats.org/officeDocument/2006/relationships/hyperlink" Target="https://www.nature.com/articles/s41592-019-0426-7"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2106.03253" TargetMode="External"/><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264.pn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image-net.org/" TargetMode="External"/><Relationship Id="rId2" Type="http://schemas.openxmlformats.org/officeDocument/2006/relationships/hyperlink" Target="https://link.springer.com/article/10.1007/s11263-015-0816-y" TargetMode="Externa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CB23-010E-3768-8FCB-5A47A968FBF2}"/>
              </a:ext>
            </a:extLst>
          </p:cNvPr>
          <p:cNvSpPr>
            <a:spLocks noGrp="1"/>
          </p:cNvSpPr>
          <p:nvPr>
            <p:ph type="title"/>
          </p:nvPr>
        </p:nvSpPr>
        <p:spPr/>
        <p:txBody>
          <a:bodyPr/>
          <a:lstStyle/>
          <a:p>
            <a:r>
              <a:rPr lang="en-GB" sz="4000" dirty="0"/>
              <a:t>Introduction to Deep Learning</a:t>
            </a:r>
          </a:p>
        </p:txBody>
      </p:sp>
      <p:sp>
        <p:nvSpPr>
          <p:cNvPr id="4" name="Text Placeholder 3">
            <a:extLst>
              <a:ext uri="{FF2B5EF4-FFF2-40B4-BE49-F238E27FC236}">
                <a16:creationId xmlns:a16="http://schemas.microsoft.com/office/drawing/2014/main" id="{7131D424-E165-A268-104A-AC1A16285DFA}"/>
              </a:ext>
            </a:extLst>
          </p:cNvPr>
          <p:cNvSpPr>
            <a:spLocks noGrp="1"/>
          </p:cNvSpPr>
          <p:nvPr>
            <p:ph type="body" sz="quarter" idx="14"/>
          </p:nvPr>
        </p:nvSpPr>
        <p:spPr>
          <a:xfrm>
            <a:off x="411162" y="5355033"/>
            <a:ext cx="3929609" cy="261711"/>
          </a:xfrm>
        </p:spPr>
        <p:txBody>
          <a:bodyPr/>
          <a:lstStyle/>
          <a:p>
            <a:r>
              <a:rPr lang="en-GB" dirty="0"/>
              <a:t>SIB Swiss Institute of Bioinformatics</a:t>
            </a:r>
          </a:p>
          <a:p>
            <a:r>
              <a:rPr lang="en-GB" dirty="0"/>
              <a:t>November 2024</a:t>
            </a:r>
          </a:p>
        </p:txBody>
      </p:sp>
      <p:sp>
        <p:nvSpPr>
          <p:cNvPr id="5" name="Text Placeholder 4">
            <a:extLst>
              <a:ext uri="{FF2B5EF4-FFF2-40B4-BE49-F238E27FC236}">
                <a16:creationId xmlns:a16="http://schemas.microsoft.com/office/drawing/2014/main" id="{4A2F2F70-802B-0FB6-DA02-5FC9E6D0F8D3}"/>
              </a:ext>
            </a:extLst>
          </p:cNvPr>
          <p:cNvSpPr>
            <a:spLocks noGrp="1"/>
          </p:cNvSpPr>
          <p:nvPr>
            <p:ph type="body" sz="quarter" idx="15"/>
          </p:nvPr>
        </p:nvSpPr>
        <p:spPr>
          <a:xfrm>
            <a:off x="410811" y="5066270"/>
            <a:ext cx="4680734" cy="261711"/>
          </a:xfrm>
        </p:spPr>
        <p:txBody>
          <a:bodyPr/>
          <a:lstStyle/>
          <a:p>
            <a:r>
              <a:rPr lang="en-GB" dirty="0"/>
              <a:t>Markus Müller, Van Du Tran, </a:t>
            </a:r>
            <a:r>
              <a:rPr lang="en-GB" dirty="0" err="1"/>
              <a:t>Wandrille</a:t>
            </a:r>
            <a:r>
              <a:rPr lang="en-GB" dirty="0"/>
              <a:t> </a:t>
            </a:r>
            <a:r>
              <a:rPr lang="en-GB" dirty="0" err="1"/>
              <a:t>Duchemin</a:t>
            </a:r>
            <a:endParaRPr lang="en-GB" dirty="0"/>
          </a:p>
        </p:txBody>
      </p:sp>
    </p:spTree>
    <p:extLst>
      <p:ext uri="{BB962C8B-B14F-4D97-AF65-F5344CB8AC3E}">
        <p14:creationId xmlns:p14="http://schemas.microsoft.com/office/powerpoint/2010/main" val="379934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AE2A7-7730-2BBB-42C1-F921CB70D0BB}"/>
              </a:ext>
            </a:extLst>
          </p:cNvPr>
          <p:cNvSpPr>
            <a:spLocks noGrp="1"/>
          </p:cNvSpPr>
          <p:nvPr>
            <p:ph type="title"/>
          </p:nvPr>
        </p:nvSpPr>
        <p:spPr/>
        <p:txBody>
          <a:bodyPr/>
          <a:lstStyle/>
          <a:p>
            <a:r>
              <a:rPr lang="en-GB" dirty="0"/>
              <a:t>Going deeper (Large Language Models - LLMs)</a:t>
            </a:r>
            <a:endParaRPr lang="en-US" dirty="0"/>
          </a:p>
        </p:txBody>
      </p:sp>
      <p:sp>
        <p:nvSpPr>
          <p:cNvPr id="5" name="Google Shape;178;p22">
            <a:extLst>
              <a:ext uri="{FF2B5EF4-FFF2-40B4-BE49-F238E27FC236}">
                <a16:creationId xmlns:a16="http://schemas.microsoft.com/office/drawing/2014/main" id="{2B551D79-4AFE-FC0C-958D-D71A17394F20}"/>
              </a:ext>
            </a:extLst>
          </p:cNvPr>
          <p:cNvSpPr txBox="1"/>
          <p:nvPr/>
        </p:nvSpPr>
        <p:spPr>
          <a:xfrm>
            <a:off x="6909700" y="2369644"/>
            <a:ext cx="5087279"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GPT-4 (OpenAI)</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10</a:t>
            </a:r>
            <a:r>
              <a:rPr lang="en-GB" sz="1800" b="0" i="0" u="none" strike="noStrike" cap="none" baseline="30000" dirty="0">
                <a:solidFill>
                  <a:schemeClr val="dk1"/>
                </a:solidFill>
                <a:ea typeface="Calibri"/>
                <a:cs typeface="Calibri"/>
                <a:sym typeface="Calibri"/>
              </a:rPr>
              <a:t>12</a:t>
            </a:r>
            <a:r>
              <a:rPr lang="en-GB" sz="1800" b="0" i="0" u="none" strike="noStrike" cap="none" dirty="0">
                <a:solidFill>
                  <a:schemeClr val="dk1"/>
                </a:solidFill>
                <a:ea typeface="Calibri"/>
                <a:cs typeface="Calibri"/>
                <a:sym typeface="Calibri"/>
              </a:rPr>
              <a:t> parameters</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$100m for development</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Running all Google searches with GPT-4: $6bn a year</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More parameters not always lead to better performance</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Parameters can be compressed without performance loss</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Algorithms and chips can be improved</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Adapting the models to more specialized tasks needs less parameters and training time</a:t>
            </a:r>
            <a:endParaRPr dirty="0"/>
          </a:p>
        </p:txBody>
      </p:sp>
      <p:pic>
        <p:nvPicPr>
          <p:cNvPr id="6" name="Google Shape;179;p22">
            <a:extLst>
              <a:ext uri="{FF2B5EF4-FFF2-40B4-BE49-F238E27FC236}">
                <a16:creationId xmlns:a16="http://schemas.microsoft.com/office/drawing/2014/main" id="{86A82DA8-BE15-03B3-2AEE-34279800FB26}"/>
              </a:ext>
            </a:extLst>
          </p:cNvPr>
          <p:cNvPicPr preferRelativeResize="0"/>
          <p:nvPr/>
        </p:nvPicPr>
        <p:blipFill rotWithShape="1">
          <a:blip r:embed="rId2">
            <a:alphaModFix/>
          </a:blip>
          <a:srcRect/>
          <a:stretch/>
        </p:blipFill>
        <p:spPr>
          <a:xfrm>
            <a:off x="195021" y="1690688"/>
            <a:ext cx="6380152" cy="4447035"/>
          </a:xfrm>
          <a:prstGeom prst="rect">
            <a:avLst/>
          </a:prstGeom>
          <a:noFill/>
          <a:ln>
            <a:noFill/>
          </a:ln>
        </p:spPr>
      </p:pic>
      <p:sp>
        <p:nvSpPr>
          <p:cNvPr id="7" name="Google Shape;180;p22">
            <a:extLst>
              <a:ext uri="{FF2B5EF4-FFF2-40B4-BE49-F238E27FC236}">
                <a16:creationId xmlns:a16="http://schemas.microsoft.com/office/drawing/2014/main" id="{BFFA00A6-421B-9D47-0307-97499A8BC0F5}"/>
              </a:ext>
            </a:extLst>
          </p:cNvPr>
          <p:cNvSpPr txBox="1"/>
          <p:nvPr/>
        </p:nvSpPr>
        <p:spPr>
          <a:xfrm>
            <a:off x="2743200" y="6214300"/>
            <a:ext cx="20442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He et al. arXiv, 2023</a:t>
            </a:r>
            <a:endParaRPr sz="1800">
              <a:solidFill>
                <a:schemeClr val="dk1"/>
              </a:solidFill>
              <a:latin typeface="Calibri"/>
              <a:ea typeface="Calibri"/>
              <a:cs typeface="Calibri"/>
              <a:sym typeface="Calibri"/>
            </a:endParaRPr>
          </a:p>
        </p:txBody>
      </p:sp>
      <p:sp>
        <p:nvSpPr>
          <p:cNvPr id="10" name="Google Shape;115;p16">
            <a:extLst>
              <a:ext uri="{FF2B5EF4-FFF2-40B4-BE49-F238E27FC236}">
                <a16:creationId xmlns:a16="http://schemas.microsoft.com/office/drawing/2014/main" id="{E51CB8F7-AE3B-53AA-4970-68539EE5CB5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77965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EE14-6310-D71E-5F04-19FA3F1E76C1}"/>
              </a:ext>
            </a:extLst>
          </p:cNvPr>
          <p:cNvSpPr>
            <a:spLocks noGrp="1"/>
          </p:cNvSpPr>
          <p:nvPr>
            <p:ph type="title"/>
          </p:nvPr>
        </p:nvSpPr>
        <p:spPr/>
        <p:txBody>
          <a:bodyPr/>
          <a:lstStyle/>
          <a:p>
            <a:r>
              <a:rPr lang="en-GB" dirty="0"/>
              <a:t>Deep learning success</a:t>
            </a:r>
            <a:endParaRPr lang="en-US" dirty="0"/>
          </a:p>
        </p:txBody>
      </p:sp>
      <p:sp>
        <p:nvSpPr>
          <p:cNvPr id="3" name="Text Placeholder 2">
            <a:extLst>
              <a:ext uri="{FF2B5EF4-FFF2-40B4-BE49-F238E27FC236}">
                <a16:creationId xmlns:a16="http://schemas.microsoft.com/office/drawing/2014/main" id="{10EBBC14-5BD7-66EA-3B4B-553192FBBF53}"/>
              </a:ext>
            </a:extLst>
          </p:cNvPr>
          <p:cNvSpPr>
            <a:spLocks noGrp="1"/>
          </p:cNvSpPr>
          <p:nvPr>
            <p:ph type="body" sz="quarter" idx="11"/>
          </p:nvPr>
        </p:nvSpPr>
        <p:spPr/>
        <p:txBody>
          <a:bodyPr>
            <a:normAutofit/>
          </a:bodyPr>
          <a:lstStyle/>
          <a:p>
            <a:pPr marL="342900" indent="-342900">
              <a:buFont typeface="Arial" panose="020B0604020202020204" pitchFamily="34" charset="0"/>
              <a:buChar char="•"/>
            </a:pPr>
            <a:r>
              <a:rPr lang="en-US" dirty="0"/>
              <a:t>The success of DL in image, language, and sound processing is driven by the availability of </a:t>
            </a:r>
            <a:r>
              <a:rPr lang="en-US" dirty="0">
                <a:solidFill>
                  <a:schemeClr val="tx2"/>
                </a:solidFill>
              </a:rPr>
              <a:t>large volumes of training data</a:t>
            </a:r>
            <a:r>
              <a:rPr lang="en-US" dirty="0"/>
              <a:t>, an </a:t>
            </a:r>
            <a:r>
              <a:rPr lang="en-US" dirty="0">
                <a:solidFill>
                  <a:schemeClr val="tx2"/>
                </a:solidFill>
              </a:rPr>
              <a:t>increase in computational power</a:t>
            </a:r>
            <a:r>
              <a:rPr lang="en-US" dirty="0"/>
              <a:t> (e.g. GPUs).</a:t>
            </a:r>
          </a:p>
          <a:p>
            <a:pPr marL="342900" indent="-342900">
              <a:buFont typeface="Arial" panose="020B0604020202020204" pitchFamily="34" charset="0"/>
              <a:buChar char="•"/>
            </a:pPr>
            <a:r>
              <a:rPr lang="en-US" dirty="0"/>
              <a:t>Improvements in weight initialization, activation functions, gradient descent, batching of training data, dropout of neurons made learning robust and feasible for deep networks without the need for pretraining.</a:t>
            </a:r>
          </a:p>
          <a:p>
            <a:pPr marL="342900" indent="-342900">
              <a:buFont typeface="Arial" panose="020B0604020202020204" pitchFamily="34" charset="0"/>
              <a:buChar char="•"/>
            </a:pPr>
            <a:r>
              <a:rPr lang="en-US" dirty="0"/>
              <a:t>Improvement in the architecture of DNNs (convolution, skip connections, recurrency, attention).</a:t>
            </a:r>
          </a:p>
          <a:p>
            <a:pPr marL="342900" indent="-342900">
              <a:buFont typeface="Arial" panose="020B0604020202020204" pitchFamily="34" charset="0"/>
              <a:buChar char="•"/>
            </a:pPr>
            <a:r>
              <a:rPr lang="en-US" dirty="0"/>
              <a:t>Availability of easy-to-use DL frameworks such as </a:t>
            </a:r>
            <a:r>
              <a:rPr lang="en-US" dirty="0" err="1"/>
              <a:t>Tensorflow</a:t>
            </a:r>
            <a:r>
              <a:rPr lang="en-US" dirty="0"/>
              <a:t> or </a:t>
            </a:r>
            <a:r>
              <a:rPr lang="en-US" dirty="0" err="1"/>
              <a:t>PyTorch</a:t>
            </a:r>
            <a:r>
              <a:rPr lang="en-US" dirty="0"/>
              <a:t>.</a:t>
            </a:r>
          </a:p>
          <a:p>
            <a:pPr marL="342900" indent="-342900">
              <a:buFont typeface="Arial" panose="020B0604020202020204" pitchFamily="34" charset="0"/>
              <a:buChar char="•"/>
            </a:pPr>
            <a:endParaRPr lang="en-US" dirty="0"/>
          </a:p>
        </p:txBody>
      </p:sp>
      <p:sp>
        <p:nvSpPr>
          <p:cNvPr id="4" name="Google Shape;115;p16">
            <a:extLst>
              <a:ext uri="{FF2B5EF4-FFF2-40B4-BE49-F238E27FC236}">
                <a16:creationId xmlns:a16="http://schemas.microsoft.com/office/drawing/2014/main" id="{987A8D18-CE8C-610B-24B3-9CBF8881D28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000069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AD944-36E9-1184-C3F2-BD7FA0B8B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AC05A-324D-70F1-017D-6C758157812F}"/>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A67F6F69-994B-26DC-7713-12D094F4411C}"/>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solidFill>
                  <a:schemeClr val="tx2"/>
                </a:solidFill>
              </a:rPr>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4804724F-40F6-0969-6F17-6EF0EC2CB7D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265548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A35E-42B5-E6FF-A259-94E47EC3D7E3}"/>
              </a:ext>
            </a:extLst>
          </p:cNvPr>
          <p:cNvSpPr>
            <a:spLocks noGrp="1"/>
          </p:cNvSpPr>
          <p:nvPr>
            <p:ph type="title"/>
          </p:nvPr>
        </p:nvSpPr>
        <p:spPr/>
        <p:txBody>
          <a:bodyPr/>
          <a:lstStyle/>
          <a:p>
            <a:r>
              <a:rPr lang="en-GB" dirty="0"/>
              <a:t>Single-layer perceptron</a:t>
            </a:r>
            <a:endParaRPr lang="en-US" dirty="0"/>
          </a:p>
        </p:txBody>
      </p:sp>
      <p:grpSp>
        <p:nvGrpSpPr>
          <p:cNvPr id="5" name="Google Shape;203;p25">
            <a:extLst>
              <a:ext uri="{FF2B5EF4-FFF2-40B4-BE49-F238E27FC236}">
                <a16:creationId xmlns:a16="http://schemas.microsoft.com/office/drawing/2014/main" id="{0AE02619-07D3-544D-D9CE-0F8B6C6F920C}"/>
              </a:ext>
            </a:extLst>
          </p:cNvPr>
          <p:cNvGrpSpPr/>
          <p:nvPr/>
        </p:nvGrpSpPr>
        <p:grpSpPr>
          <a:xfrm>
            <a:off x="2226746" y="1330875"/>
            <a:ext cx="7254703" cy="3980875"/>
            <a:chOff x="1143000" y="1570839"/>
            <a:chExt cx="7254703" cy="3980875"/>
          </a:xfrm>
        </p:grpSpPr>
        <p:sp>
          <p:nvSpPr>
            <p:cNvPr id="6" name="Google Shape;204;p25">
              <a:extLst>
                <a:ext uri="{FF2B5EF4-FFF2-40B4-BE49-F238E27FC236}">
                  <a16:creationId xmlns:a16="http://schemas.microsoft.com/office/drawing/2014/main" id="{C1F4DE1E-1123-9745-C8FE-44762BCBE1F9}"/>
                </a:ext>
              </a:extLst>
            </p:cNvPr>
            <p:cNvSpPr/>
            <p:nvPr/>
          </p:nvSpPr>
          <p:spPr>
            <a:xfrm>
              <a:off x="1143000" y="4942114"/>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05;p25">
              <a:extLst>
                <a:ext uri="{FF2B5EF4-FFF2-40B4-BE49-F238E27FC236}">
                  <a16:creationId xmlns:a16="http://schemas.microsoft.com/office/drawing/2014/main" id="{80AE2ED5-2E85-5AB7-15EF-1FBC585B082D}"/>
                </a:ext>
              </a:extLst>
            </p:cNvPr>
            <p:cNvSpPr/>
            <p:nvPr/>
          </p:nvSpPr>
          <p:spPr>
            <a:xfrm>
              <a:off x="1143000" y="3581398"/>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206;p25">
              <a:extLst>
                <a:ext uri="{FF2B5EF4-FFF2-40B4-BE49-F238E27FC236}">
                  <a16:creationId xmlns:a16="http://schemas.microsoft.com/office/drawing/2014/main" id="{69122E1A-E7E6-6E87-C666-8C406A4FD43D}"/>
                </a:ext>
              </a:extLst>
            </p:cNvPr>
            <p:cNvSpPr/>
            <p:nvPr/>
          </p:nvSpPr>
          <p:spPr>
            <a:xfrm>
              <a:off x="1143000" y="2721426"/>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07;p25">
              <a:extLst>
                <a:ext uri="{FF2B5EF4-FFF2-40B4-BE49-F238E27FC236}">
                  <a16:creationId xmlns:a16="http://schemas.microsoft.com/office/drawing/2014/main" id="{0288DA96-9CD2-EDB5-2268-7BC5FF820D7C}"/>
                </a:ext>
              </a:extLst>
            </p:cNvPr>
            <p:cNvSpPr/>
            <p:nvPr/>
          </p:nvSpPr>
          <p:spPr>
            <a:xfrm>
              <a:off x="1143000" y="1861454"/>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208;p25">
              <a:extLst>
                <a:ext uri="{FF2B5EF4-FFF2-40B4-BE49-F238E27FC236}">
                  <a16:creationId xmlns:a16="http://schemas.microsoft.com/office/drawing/2014/main" id="{702B46B7-7AED-ED46-4D45-682D96A01BD1}"/>
                </a:ext>
              </a:extLst>
            </p:cNvPr>
            <p:cNvSpPr txBox="1"/>
            <p:nvPr/>
          </p:nvSpPr>
          <p:spPr>
            <a:xfrm>
              <a:off x="1389289" y="2027754"/>
              <a:ext cx="11702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11" name="Google Shape;209;p25">
              <a:extLst>
                <a:ext uri="{FF2B5EF4-FFF2-40B4-BE49-F238E27FC236}">
                  <a16:creationId xmlns:a16="http://schemas.microsoft.com/office/drawing/2014/main" id="{583C9380-8AFB-CFB6-5F26-9C332CB78046}"/>
                </a:ext>
              </a:extLst>
            </p:cNvPr>
            <p:cNvSpPr txBox="1"/>
            <p:nvPr/>
          </p:nvSpPr>
          <p:spPr>
            <a:xfrm>
              <a:off x="1304427" y="2852049"/>
              <a:ext cx="286745" cy="276999"/>
            </a:xfrm>
            <a:prstGeom prst="rect">
              <a:avLst/>
            </a:prstGeom>
            <a:blipFill rotWithShape="1">
              <a:blip r:embed="rId2">
                <a:alphaModFix/>
              </a:blip>
              <a:stretch>
                <a:fillRect l="-13040" r="-434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2" name="Google Shape;210;p25">
              <a:extLst>
                <a:ext uri="{FF2B5EF4-FFF2-40B4-BE49-F238E27FC236}">
                  <a16:creationId xmlns:a16="http://schemas.microsoft.com/office/drawing/2014/main" id="{E141E6FE-7E7E-B6CA-9736-5A64FA67A85F}"/>
                </a:ext>
              </a:extLst>
            </p:cNvPr>
            <p:cNvSpPr txBox="1"/>
            <p:nvPr/>
          </p:nvSpPr>
          <p:spPr>
            <a:xfrm>
              <a:off x="1307083" y="3741664"/>
              <a:ext cx="286745" cy="276999"/>
            </a:xfrm>
            <a:prstGeom prst="rect">
              <a:avLst/>
            </a:prstGeom>
            <a:blipFill rotWithShape="1">
              <a:blip r:embed="rId3">
                <a:alphaModFix/>
              </a:blip>
              <a:stretch>
                <a:fillRect l="-13040" r="-434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 name="Google Shape;211;p25">
              <a:extLst>
                <a:ext uri="{FF2B5EF4-FFF2-40B4-BE49-F238E27FC236}">
                  <a16:creationId xmlns:a16="http://schemas.microsoft.com/office/drawing/2014/main" id="{8BCD0A16-3EA8-6C8E-B04E-663021843EFB}"/>
                </a:ext>
              </a:extLst>
            </p:cNvPr>
            <p:cNvSpPr txBox="1"/>
            <p:nvPr/>
          </p:nvSpPr>
          <p:spPr>
            <a:xfrm>
              <a:off x="1317969" y="5108414"/>
              <a:ext cx="286745" cy="276999"/>
            </a:xfrm>
            <a:prstGeom prst="rect">
              <a:avLst/>
            </a:prstGeom>
            <a:blipFill rotWithShape="1">
              <a:blip r:embed="rId4">
                <a:alphaModFix/>
              </a:blip>
              <a:stretch>
                <a:fillRect l="-13040" r="-4346"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 name="Google Shape;212;p25">
              <a:extLst>
                <a:ext uri="{FF2B5EF4-FFF2-40B4-BE49-F238E27FC236}">
                  <a16:creationId xmlns:a16="http://schemas.microsoft.com/office/drawing/2014/main" id="{731FED8A-0088-42DD-E720-537158343541}"/>
                </a:ext>
              </a:extLst>
            </p:cNvPr>
            <p:cNvSpPr/>
            <p:nvPr/>
          </p:nvSpPr>
          <p:spPr>
            <a:xfrm>
              <a:off x="4082143" y="3276598"/>
              <a:ext cx="609600" cy="6096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213;p25">
              <a:extLst>
                <a:ext uri="{FF2B5EF4-FFF2-40B4-BE49-F238E27FC236}">
                  <a16:creationId xmlns:a16="http://schemas.microsoft.com/office/drawing/2014/main" id="{ADC27287-9600-BCEF-16F6-637B16E7C17E}"/>
                </a:ext>
              </a:extLst>
            </p:cNvPr>
            <p:cNvSpPr txBox="1"/>
            <p:nvPr/>
          </p:nvSpPr>
          <p:spPr>
            <a:xfrm>
              <a:off x="4115918" y="3357811"/>
              <a:ext cx="609599" cy="447174"/>
            </a:xfrm>
            <a:prstGeom prst="rect">
              <a:avLst/>
            </a:prstGeom>
            <a:blipFill rotWithShape="1">
              <a:blip r:embed="rId5">
                <a:alphaModFix/>
              </a:blip>
              <a:stretch>
                <a:fillRect l="-67344" t="-144435" r="-24487" b="-2055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214;p25">
              <a:extLst>
                <a:ext uri="{FF2B5EF4-FFF2-40B4-BE49-F238E27FC236}">
                  <a16:creationId xmlns:a16="http://schemas.microsoft.com/office/drawing/2014/main" id="{B85512D6-123D-2475-A6DA-CBF83865F335}"/>
                </a:ext>
              </a:extLst>
            </p:cNvPr>
            <p:cNvSpPr/>
            <p:nvPr/>
          </p:nvSpPr>
          <p:spPr>
            <a:xfrm>
              <a:off x="5936044" y="3283835"/>
              <a:ext cx="609600" cy="609600"/>
            </a:xfrm>
            <a:prstGeom prst="ellipse">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215;p25">
              <a:extLst>
                <a:ext uri="{FF2B5EF4-FFF2-40B4-BE49-F238E27FC236}">
                  <a16:creationId xmlns:a16="http://schemas.microsoft.com/office/drawing/2014/main" id="{E5500EF0-19D9-A1CF-521B-4F0A8F097E00}"/>
                </a:ext>
              </a:extLst>
            </p:cNvPr>
            <p:cNvSpPr/>
            <p:nvPr/>
          </p:nvSpPr>
          <p:spPr>
            <a:xfrm>
              <a:off x="7788103" y="3283024"/>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 name="Google Shape;216;p25">
              <a:extLst>
                <a:ext uri="{FF2B5EF4-FFF2-40B4-BE49-F238E27FC236}">
                  <a16:creationId xmlns:a16="http://schemas.microsoft.com/office/drawing/2014/main" id="{FDD20646-0F56-1434-FB8D-9E519E5353DF}"/>
                </a:ext>
              </a:extLst>
            </p:cNvPr>
            <p:cNvCxnSpPr>
              <a:stCxn id="9" idx="6"/>
              <a:endCxn id="14" idx="2"/>
            </p:cNvCxnSpPr>
            <p:nvPr/>
          </p:nvCxnSpPr>
          <p:spPr>
            <a:xfrm>
              <a:off x="1752600" y="2166254"/>
              <a:ext cx="2329500" cy="1415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9" name="Google Shape;217;p25">
              <a:extLst>
                <a:ext uri="{FF2B5EF4-FFF2-40B4-BE49-F238E27FC236}">
                  <a16:creationId xmlns:a16="http://schemas.microsoft.com/office/drawing/2014/main" id="{F9E3276B-30EC-E57E-7557-F1DB2723C32F}"/>
                </a:ext>
              </a:extLst>
            </p:cNvPr>
            <p:cNvCxnSpPr>
              <a:stCxn id="8" idx="6"/>
              <a:endCxn id="14" idx="2"/>
            </p:cNvCxnSpPr>
            <p:nvPr/>
          </p:nvCxnSpPr>
          <p:spPr>
            <a:xfrm>
              <a:off x="1752600" y="3026226"/>
              <a:ext cx="2329500" cy="5553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0" name="Google Shape;218;p25">
              <a:extLst>
                <a:ext uri="{FF2B5EF4-FFF2-40B4-BE49-F238E27FC236}">
                  <a16:creationId xmlns:a16="http://schemas.microsoft.com/office/drawing/2014/main" id="{8867AC4F-5C3B-8BAA-9F8C-06AFF25E61A9}"/>
                </a:ext>
              </a:extLst>
            </p:cNvPr>
            <p:cNvCxnSpPr>
              <a:endCxn id="14" idx="2"/>
            </p:cNvCxnSpPr>
            <p:nvPr/>
          </p:nvCxnSpPr>
          <p:spPr>
            <a:xfrm rot="10800000" flipH="1">
              <a:off x="1734943" y="3581398"/>
              <a:ext cx="2347200" cy="311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 name="Google Shape;219;p25">
              <a:extLst>
                <a:ext uri="{FF2B5EF4-FFF2-40B4-BE49-F238E27FC236}">
                  <a16:creationId xmlns:a16="http://schemas.microsoft.com/office/drawing/2014/main" id="{E08E8E59-8F07-23E2-50CC-B495BE67012F}"/>
                </a:ext>
              </a:extLst>
            </p:cNvPr>
            <p:cNvCxnSpPr>
              <a:endCxn id="14" idx="2"/>
            </p:cNvCxnSpPr>
            <p:nvPr/>
          </p:nvCxnSpPr>
          <p:spPr>
            <a:xfrm rot="10800000" flipH="1">
              <a:off x="1743643" y="3581398"/>
              <a:ext cx="2338500" cy="1677300"/>
            </a:xfrm>
            <a:prstGeom prst="straightConnector1">
              <a:avLst/>
            </a:prstGeom>
            <a:noFill/>
            <a:ln w="38100" cap="flat" cmpd="sng">
              <a:solidFill>
                <a:schemeClr val="accent1"/>
              </a:solidFill>
              <a:prstDash val="solid"/>
              <a:miter lim="800000"/>
              <a:headEnd type="none" w="sm" len="sm"/>
              <a:tailEnd type="triangle" w="med" len="med"/>
            </a:ln>
          </p:spPr>
        </p:cxnSp>
        <p:sp>
          <p:nvSpPr>
            <p:cNvPr id="22" name="Google Shape;220;p25">
              <a:extLst>
                <a:ext uri="{FF2B5EF4-FFF2-40B4-BE49-F238E27FC236}">
                  <a16:creationId xmlns:a16="http://schemas.microsoft.com/office/drawing/2014/main" id="{1688BDE7-3C41-3F71-2913-735015D47C57}"/>
                </a:ext>
              </a:extLst>
            </p:cNvPr>
            <p:cNvSpPr txBox="1"/>
            <p:nvPr/>
          </p:nvSpPr>
          <p:spPr>
            <a:xfrm>
              <a:off x="2134441" y="2080918"/>
              <a:ext cx="286745" cy="276999"/>
            </a:xfrm>
            <a:prstGeom prst="rect">
              <a:avLst/>
            </a:prstGeom>
            <a:blipFill rotWithShape="1">
              <a:blip r:embed="rId6">
                <a:alphaModFix/>
              </a:blip>
              <a:stretch>
                <a:fillRect l="-13041" r="-13040"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3" name="Google Shape;221;p25">
              <a:extLst>
                <a:ext uri="{FF2B5EF4-FFF2-40B4-BE49-F238E27FC236}">
                  <a16:creationId xmlns:a16="http://schemas.microsoft.com/office/drawing/2014/main" id="{071D3C4A-6123-389B-C7FF-0E2444EE7123}"/>
                </a:ext>
              </a:extLst>
            </p:cNvPr>
            <p:cNvSpPr txBox="1"/>
            <p:nvPr/>
          </p:nvSpPr>
          <p:spPr>
            <a:xfrm>
              <a:off x="2134440" y="2825647"/>
              <a:ext cx="286745" cy="276999"/>
            </a:xfrm>
            <a:prstGeom prst="rect">
              <a:avLst/>
            </a:prstGeom>
            <a:blipFill rotWithShape="1">
              <a:blip r:embed="rId7">
                <a:alphaModFix/>
              </a:blip>
              <a:stretch>
                <a:fillRect l="-13041" r="-13040"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4" name="Google Shape;222;p25">
              <a:extLst>
                <a:ext uri="{FF2B5EF4-FFF2-40B4-BE49-F238E27FC236}">
                  <a16:creationId xmlns:a16="http://schemas.microsoft.com/office/drawing/2014/main" id="{BEF77C95-5D62-E70D-C5A7-BD31EE203E85}"/>
                </a:ext>
              </a:extLst>
            </p:cNvPr>
            <p:cNvSpPr txBox="1"/>
            <p:nvPr/>
          </p:nvSpPr>
          <p:spPr>
            <a:xfrm>
              <a:off x="2121145" y="3485040"/>
              <a:ext cx="286745" cy="276999"/>
            </a:xfrm>
            <a:prstGeom prst="rect">
              <a:avLst/>
            </a:prstGeom>
            <a:blipFill rotWithShape="1">
              <a:blip r:embed="rId8">
                <a:alphaModFix/>
              </a:blip>
              <a:stretch>
                <a:fillRect l="-16665" r="-8331"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5" name="Google Shape;223;p25">
              <a:extLst>
                <a:ext uri="{FF2B5EF4-FFF2-40B4-BE49-F238E27FC236}">
                  <a16:creationId xmlns:a16="http://schemas.microsoft.com/office/drawing/2014/main" id="{FD0350FB-FEA3-EA1D-9C4F-8BE7AE2BE916}"/>
                </a:ext>
              </a:extLst>
            </p:cNvPr>
            <p:cNvSpPr txBox="1"/>
            <p:nvPr/>
          </p:nvSpPr>
          <p:spPr>
            <a:xfrm>
              <a:off x="2134439" y="4473791"/>
              <a:ext cx="286745" cy="276999"/>
            </a:xfrm>
            <a:prstGeom prst="rect">
              <a:avLst/>
            </a:prstGeom>
            <a:blipFill rotWithShape="1">
              <a:blip r:embed="rId9">
                <a:alphaModFix/>
              </a:blip>
              <a:stretch>
                <a:fillRect l="-17387" r="-8693"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6" name="Google Shape;224;p25">
              <a:extLst>
                <a:ext uri="{FF2B5EF4-FFF2-40B4-BE49-F238E27FC236}">
                  <a16:creationId xmlns:a16="http://schemas.microsoft.com/office/drawing/2014/main" id="{C5391BA7-D034-6C60-7297-E06CD42FA20F}"/>
                </a:ext>
              </a:extLst>
            </p:cNvPr>
            <p:cNvCxnSpPr>
              <a:endCxn id="16" idx="2"/>
            </p:cNvCxnSpPr>
            <p:nvPr/>
          </p:nvCxnSpPr>
          <p:spPr>
            <a:xfrm rot="10800000" flipH="1">
              <a:off x="4715044" y="3588635"/>
              <a:ext cx="1221000" cy="15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 name="Google Shape;225;p25">
              <a:extLst>
                <a:ext uri="{FF2B5EF4-FFF2-40B4-BE49-F238E27FC236}">
                  <a16:creationId xmlns:a16="http://schemas.microsoft.com/office/drawing/2014/main" id="{5E495D68-6108-4110-409B-8B0255489E9E}"/>
                </a:ext>
              </a:extLst>
            </p:cNvPr>
            <p:cNvCxnSpPr>
              <a:stCxn id="16" idx="6"/>
              <a:endCxn id="17" idx="2"/>
            </p:cNvCxnSpPr>
            <p:nvPr/>
          </p:nvCxnSpPr>
          <p:spPr>
            <a:xfrm rot="10800000" flipH="1">
              <a:off x="6545644" y="3587735"/>
              <a:ext cx="1242600" cy="900"/>
            </a:xfrm>
            <a:prstGeom prst="straightConnector1">
              <a:avLst/>
            </a:prstGeom>
            <a:noFill/>
            <a:ln w="38100" cap="flat" cmpd="sng">
              <a:solidFill>
                <a:schemeClr val="accent1"/>
              </a:solidFill>
              <a:prstDash val="solid"/>
              <a:miter lim="800000"/>
              <a:headEnd type="none" w="sm" len="sm"/>
              <a:tailEnd type="triangle" w="med" len="med"/>
            </a:ln>
          </p:spPr>
        </p:cxnSp>
        <p:sp>
          <p:nvSpPr>
            <p:cNvPr id="28" name="Google Shape;226;p25">
              <a:extLst>
                <a:ext uri="{FF2B5EF4-FFF2-40B4-BE49-F238E27FC236}">
                  <a16:creationId xmlns:a16="http://schemas.microsoft.com/office/drawing/2014/main" id="{81FC913D-550C-A845-593E-240FF301AC09}"/>
                </a:ext>
              </a:extLst>
            </p:cNvPr>
            <p:cNvSpPr/>
            <p:nvPr/>
          </p:nvSpPr>
          <p:spPr>
            <a:xfrm rot="366408">
              <a:off x="1413929" y="4383313"/>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sp>
          <p:nvSpPr>
            <p:cNvPr id="29" name="Google Shape;227;p25">
              <a:extLst>
                <a:ext uri="{FF2B5EF4-FFF2-40B4-BE49-F238E27FC236}">
                  <a16:creationId xmlns:a16="http://schemas.microsoft.com/office/drawing/2014/main" id="{1CF014A8-53A3-9BC3-4BEE-1FA4EB37D58A}"/>
                </a:ext>
              </a:extLst>
            </p:cNvPr>
            <p:cNvSpPr/>
            <p:nvPr/>
          </p:nvSpPr>
          <p:spPr>
            <a:xfrm rot="366408">
              <a:off x="1413929" y="4566546"/>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sp>
          <p:nvSpPr>
            <p:cNvPr id="30" name="Google Shape;228;p25">
              <a:extLst>
                <a:ext uri="{FF2B5EF4-FFF2-40B4-BE49-F238E27FC236}">
                  <a16:creationId xmlns:a16="http://schemas.microsoft.com/office/drawing/2014/main" id="{FB07A3A5-ED7D-5DE8-5C02-85DDADA52FB5}"/>
                </a:ext>
              </a:extLst>
            </p:cNvPr>
            <p:cNvSpPr/>
            <p:nvPr/>
          </p:nvSpPr>
          <p:spPr>
            <a:xfrm rot="366408">
              <a:off x="1413929" y="4741273"/>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cxnSp>
          <p:nvCxnSpPr>
            <p:cNvPr id="31" name="Google Shape;229;p25">
              <a:extLst>
                <a:ext uri="{FF2B5EF4-FFF2-40B4-BE49-F238E27FC236}">
                  <a16:creationId xmlns:a16="http://schemas.microsoft.com/office/drawing/2014/main" id="{41EAF376-7C62-D58A-12E2-198EA1AE6535}"/>
                </a:ext>
              </a:extLst>
            </p:cNvPr>
            <p:cNvCxnSpPr/>
            <p:nvPr/>
          </p:nvCxnSpPr>
          <p:spPr>
            <a:xfrm rot="10800000" flipH="1">
              <a:off x="6096000" y="3459639"/>
              <a:ext cx="313267" cy="251971"/>
            </a:xfrm>
            <a:prstGeom prst="curvedConnector3">
              <a:avLst>
                <a:gd name="adj1" fmla="val 50000"/>
              </a:avLst>
            </a:prstGeom>
            <a:noFill/>
            <a:ln w="38100" cap="flat" cmpd="sng">
              <a:solidFill>
                <a:srgbClr val="00B050"/>
              </a:solidFill>
              <a:prstDash val="solid"/>
              <a:miter lim="800000"/>
              <a:headEnd type="none" w="sm" len="sm"/>
              <a:tailEnd type="none" w="sm" len="sm"/>
            </a:ln>
          </p:spPr>
        </p:cxnSp>
        <p:sp>
          <p:nvSpPr>
            <p:cNvPr id="32" name="Google Shape;230;p25">
              <a:extLst>
                <a:ext uri="{FF2B5EF4-FFF2-40B4-BE49-F238E27FC236}">
                  <a16:creationId xmlns:a16="http://schemas.microsoft.com/office/drawing/2014/main" id="{CAEF0F88-8FF2-AD4E-FBA1-58C6489C97D0}"/>
                </a:ext>
              </a:extLst>
            </p:cNvPr>
            <p:cNvSpPr txBox="1"/>
            <p:nvPr/>
          </p:nvSpPr>
          <p:spPr>
            <a:xfrm>
              <a:off x="7949530" y="3426808"/>
              <a:ext cx="286745" cy="276999"/>
            </a:xfrm>
            <a:prstGeom prst="rect">
              <a:avLst/>
            </a:prstGeom>
            <a:blipFill rotWithShape="1">
              <a:blip r:embed="rId10">
                <a:alphaModFix/>
              </a:blip>
              <a:stretch>
                <a:fillRect l="-13041" t="-4544" r="-8694" b="-363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3" name="Google Shape;231;p25">
              <a:extLst>
                <a:ext uri="{FF2B5EF4-FFF2-40B4-BE49-F238E27FC236}">
                  <a16:creationId xmlns:a16="http://schemas.microsoft.com/office/drawing/2014/main" id="{76FEA760-010C-B84F-B149-B531927A88ED}"/>
                </a:ext>
              </a:extLst>
            </p:cNvPr>
            <p:cNvSpPr txBox="1"/>
            <p:nvPr/>
          </p:nvSpPr>
          <p:spPr>
            <a:xfrm>
              <a:off x="4398518" y="1570839"/>
              <a:ext cx="2755754" cy="778931"/>
            </a:xfrm>
            <a:prstGeom prst="rect">
              <a:avLst/>
            </a:prstGeom>
            <a:blipFill rotWithShape="1">
              <a:blip r:embed="rId11">
                <a:alphaModFix/>
              </a:blip>
              <a:stretch>
                <a:fillRect l="-10548" t="-112692" r="-915" b="-16824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4" name="Google Shape;232;p25">
              <a:extLst>
                <a:ext uri="{FF2B5EF4-FFF2-40B4-BE49-F238E27FC236}">
                  <a16:creationId xmlns:a16="http://schemas.microsoft.com/office/drawing/2014/main" id="{BAA2200D-8D5E-55A8-4CAD-8D95F0EA1826}"/>
                </a:ext>
              </a:extLst>
            </p:cNvPr>
            <p:cNvSpPr/>
            <p:nvPr/>
          </p:nvSpPr>
          <p:spPr>
            <a:xfrm>
              <a:off x="5077419" y="4012758"/>
              <a:ext cx="2037161" cy="369332"/>
            </a:xfrm>
            <a:prstGeom prst="rect">
              <a:avLst/>
            </a:prstGeom>
            <a:blipFill rotWithShape="1">
              <a:blip r:embed="rId12">
                <a:alphaModFix/>
              </a:blip>
              <a:stretch>
                <a:fillRect b="-1724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pic>
        <p:nvPicPr>
          <p:cNvPr id="35" name="Google Shape;233;p25">
            <a:extLst>
              <a:ext uri="{FF2B5EF4-FFF2-40B4-BE49-F238E27FC236}">
                <a16:creationId xmlns:a16="http://schemas.microsoft.com/office/drawing/2014/main" id="{DDC71B12-39C8-FA6F-6E28-400709004EF2}"/>
              </a:ext>
            </a:extLst>
          </p:cNvPr>
          <p:cNvPicPr preferRelativeResize="0"/>
          <p:nvPr/>
        </p:nvPicPr>
        <p:blipFill rotWithShape="1">
          <a:blip r:embed="rId13">
            <a:alphaModFix/>
          </a:blip>
          <a:srcRect/>
          <a:stretch/>
        </p:blipFill>
        <p:spPr>
          <a:xfrm>
            <a:off x="6230399" y="4275499"/>
            <a:ext cx="1985433" cy="1323826"/>
          </a:xfrm>
          <a:prstGeom prst="rect">
            <a:avLst/>
          </a:prstGeom>
          <a:noFill/>
          <a:ln>
            <a:noFill/>
          </a:ln>
        </p:spPr>
      </p:pic>
      <p:sp>
        <p:nvSpPr>
          <p:cNvPr id="36" name="Google Shape;234;p25">
            <a:extLst>
              <a:ext uri="{FF2B5EF4-FFF2-40B4-BE49-F238E27FC236}">
                <a16:creationId xmlns:a16="http://schemas.microsoft.com/office/drawing/2014/main" id="{DA477E55-9E15-C49A-5E9F-625591CD2CD6}"/>
              </a:ext>
            </a:extLst>
          </p:cNvPr>
          <p:cNvSpPr txBox="1"/>
          <p:nvPr/>
        </p:nvSpPr>
        <p:spPr>
          <a:xfrm>
            <a:off x="5470689" y="2190446"/>
            <a:ext cx="2417521" cy="276999"/>
          </a:xfrm>
          <a:prstGeom prst="rect">
            <a:avLst/>
          </a:prstGeom>
          <a:blipFill rotWithShape="1">
            <a:blip r:embed="rId14">
              <a:alphaModFix/>
            </a:blip>
            <a:stretch>
              <a:fillRect l="-52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sp>
        <p:nvSpPr>
          <p:cNvPr id="37" name="Google Shape;235;p25">
            <a:extLst>
              <a:ext uri="{FF2B5EF4-FFF2-40B4-BE49-F238E27FC236}">
                <a16:creationId xmlns:a16="http://schemas.microsoft.com/office/drawing/2014/main" id="{B8B0ED60-13CF-6F6D-0BB0-A25D260795C4}"/>
              </a:ext>
            </a:extLst>
          </p:cNvPr>
          <p:cNvSpPr txBox="1"/>
          <p:nvPr/>
        </p:nvSpPr>
        <p:spPr>
          <a:xfrm>
            <a:off x="8148995" y="1952612"/>
            <a:ext cx="1011302" cy="733342"/>
          </a:xfrm>
          <a:prstGeom prst="rect">
            <a:avLst/>
          </a:prstGeom>
          <a:blipFill rotWithShape="1">
            <a:blip r:embed="rId15">
              <a:alphaModFix/>
            </a:blip>
            <a:stretch>
              <a:fillRect l="-2468" b="-50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8" name="Google Shape;236;p25">
            <a:extLst>
              <a:ext uri="{FF2B5EF4-FFF2-40B4-BE49-F238E27FC236}">
                <a16:creationId xmlns:a16="http://schemas.microsoft.com/office/drawing/2014/main" id="{A1331A5A-8A40-AE76-28C9-0CDC1DF3EB2F}"/>
              </a:ext>
            </a:extLst>
          </p:cNvPr>
          <p:cNvSpPr txBox="1"/>
          <p:nvPr/>
        </p:nvSpPr>
        <p:spPr>
          <a:xfrm>
            <a:off x="2085082" y="5805887"/>
            <a:ext cx="870751" cy="369332"/>
          </a:xfrm>
          <a:prstGeom prst="rect">
            <a:avLst/>
          </a:prstGeom>
          <a:blipFill rotWithShape="1">
            <a:blip r:embed="rId16">
              <a:alphaModFix/>
            </a:blip>
            <a:stretch>
              <a:fillRect l="-5796" t="-3225" b="-225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9" name="Google Shape;237;p25">
            <a:extLst>
              <a:ext uri="{FF2B5EF4-FFF2-40B4-BE49-F238E27FC236}">
                <a16:creationId xmlns:a16="http://schemas.microsoft.com/office/drawing/2014/main" id="{4015ED1C-3272-9E09-6D41-01BEA44A44E9}"/>
              </a:ext>
            </a:extLst>
          </p:cNvPr>
          <p:cNvSpPr txBox="1"/>
          <p:nvPr/>
        </p:nvSpPr>
        <p:spPr>
          <a:xfrm>
            <a:off x="8677248" y="5802725"/>
            <a:ext cx="966098" cy="369332"/>
          </a:xfrm>
          <a:prstGeom prst="rect">
            <a:avLst/>
          </a:prstGeom>
          <a:blipFill rotWithShape="1">
            <a:blip r:embed="rId17">
              <a:alphaModFix/>
            </a:blip>
            <a:stretch>
              <a:fillRect l="-5193" t="-3225" b="-225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2" name="Google Shape;115;p16">
            <a:extLst>
              <a:ext uri="{FF2B5EF4-FFF2-40B4-BE49-F238E27FC236}">
                <a16:creationId xmlns:a16="http://schemas.microsoft.com/office/drawing/2014/main" id="{8C0775E1-7717-4E25-AC9D-149E5817CF4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5327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F273-78E2-B559-BA49-A7E158067922}"/>
              </a:ext>
            </a:extLst>
          </p:cNvPr>
          <p:cNvSpPr>
            <a:spLocks noGrp="1"/>
          </p:cNvSpPr>
          <p:nvPr>
            <p:ph type="title"/>
          </p:nvPr>
        </p:nvSpPr>
        <p:spPr/>
        <p:txBody>
          <a:bodyPr/>
          <a:lstStyle/>
          <a:p>
            <a:r>
              <a:rPr lang="en-US" dirty="0"/>
              <a:t>Single-layer perceptron ~ logistic regression</a:t>
            </a:r>
          </a:p>
        </p:txBody>
      </p:sp>
      <p:sp>
        <p:nvSpPr>
          <p:cNvPr id="4" name="Google Shape;245;p26">
            <a:extLst>
              <a:ext uri="{FF2B5EF4-FFF2-40B4-BE49-F238E27FC236}">
                <a16:creationId xmlns:a16="http://schemas.microsoft.com/office/drawing/2014/main" id="{C3F8EFF6-8017-9EB4-7D56-4EAA86CE10B1}"/>
              </a:ext>
            </a:extLst>
          </p:cNvPr>
          <p:cNvSpPr txBox="1"/>
          <p:nvPr/>
        </p:nvSpPr>
        <p:spPr>
          <a:xfrm>
            <a:off x="2141359" y="5295244"/>
            <a:ext cx="843116" cy="276999"/>
          </a:xfrm>
          <a:prstGeom prst="rect">
            <a:avLst/>
          </a:prstGeom>
          <a:blipFill rotWithShape="1">
            <a:blip r:embed="rId2">
              <a:alphaModFix/>
            </a:blip>
            <a:stretch>
              <a:fillRect t="-27272" r="-14703" b="-545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 name="Google Shape;246;p26">
            <a:extLst>
              <a:ext uri="{FF2B5EF4-FFF2-40B4-BE49-F238E27FC236}">
                <a16:creationId xmlns:a16="http://schemas.microsoft.com/office/drawing/2014/main" id="{709C9DB1-A36F-38B9-F12C-A6716E682123}"/>
              </a:ext>
            </a:extLst>
          </p:cNvPr>
          <p:cNvSpPr txBox="1"/>
          <p:nvPr/>
        </p:nvSpPr>
        <p:spPr>
          <a:xfrm>
            <a:off x="8448436" y="5347928"/>
            <a:ext cx="870623" cy="276999"/>
          </a:xfrm>
          <a:prstGeom prst="rect">
            <a:avLst/>
          </a:prstGeom>
          <a:blipFill rotWithShape="1">
            <a:blip r:embed="rId3">
              <a:alphaModFix/>
            </a:blip>
            <a:stretch>
              <a:fillRect t="-20830" r="-15939" b="-4582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sp>
        <p:nvSpPr>
          <p:cNvPr id="6" name="Google Shape;247;p26">
            <a:extLst>
              <a:ext uri="{FF2B5EF4-FFF2-40B4-BE49-F238E27FC236}">
                <a16:creationId xmlns:a16="http://schemas.microsoft.com/office/drawing/2014/main" id="{D40D3064-E1F6-2801-57E8-780C980AC749}"/>
              </a:ext>
            </a:extLst>
          </p:cNvPr>
          <p:cNvSpPr/>
          <p:nvPr/>
        </p:nvSpPr>
        <p:spPr>
          <a:xfrm>
            <a:off x="4950507" y="1714751"/>
            <a:ext cx="1704569" cy="369332"/>
          </a:xfrm>
          <a:prstGeom prst="rect">
            <a:avLst/>
          </a:prstGeom>
          <a:blipFill rotWithShape="1">
            <a:blip r:embed="rId4">
              <a:alphaModFix/>
            </a:blip>
            <a:stretch>
              <a:fillRect/>
            </a:stretch>
          </a:blip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pic>
        <p:nvPicPr>
          <p:cNvPr id="7" name="Google Shape;248;p26" descr="Chart&#10;&#10;Description automatically generated">
            <a:extLst>
              <a:ext uri="{FF2B5EF4-FFF2-40B4-BE49-F238E27FC236}">
                <a16:creationId xmlns:a16="http://schemas.microsoft.com/office/drawing/2014/main" id="{C90ECEF0-5C69-6DF0-6B3C-91391957DFC5}"/>
              </a:ext>
            </a:extLst>
          </p:cNvPr>
          <p:cNvPicPr preferRelativeResize="0"/>
          <p:nvPr/>
        </p:nvPicPr>
        <p:blipFill rotWithShape="1">
          <a:blip r:embed="rId5">
            <a:alphaModFix/>
          </a:blip>
          <a:srcRect/>
          <a:stretch/>
        </p:blipFill>
        <p:spPr>
          <a:xfrm>
            <a:off x="1060017" y="1921338"/>
            <a:ext cx="3718560" cy="3429000"/>
          </a:xfrm>
          <a:prstGeom prst="rect">
            <a:avLst/>
          </a:prstGeom>
          <a:noFill/>
          <a:ln>
            <a:noFill/>
          </a:ln>
        </p:spPr>
      </p:pic>
      <p:cxnSp>
        <p:nvCxnSpPr>
          <p:cNvPr id="8" name="Google Shape;249;p26">
            <a:extLst>
              <a:ext uri="{FF2B5EF4-FFF2-40B4-BE49-F238E27FC236}">
                <a16:creationId xmlns:a16="http://schemas.microsoft.com/office/drawing/2014/main" id="{025408AD-0E81-7872-0551-88457AE123DC}"/>
              </a:ext>
            </a:extLst>
          </p:cNvPr>
          <p:cNvCxnSpPr>
            <a:stCxn id="6" idx="2"/>
          </p:cNvCxnSpPr>
          <p:nvPr/>
        </p:nvCxnSpPr>
        <p:spPr>
          <a:xfrm flipH="1">
            <a:off x="3305892" y="2084083"/>
            <a:ext cx="2496900" cy="1907700"/>
          </a:xfrm>
          <a:prstGeom prst="straightConnector1">
            <a:avLst/>
          </a:prstGeom>
          <a:noFill/>
          <a:ln w="9525" cap="flat" cmpd="sng">
            <a:solidFill>
              <a:schemeClr val="accent3"/>
            </a:solidFill>
            <a:prstDash val="solid"/>
            <a:miter lim="800000"/>
            <a:headEnd type="none" w="sm" len="sm"/>
            <a:tailEnd type="none" w="sm" len="sm"/>
          </a:ln>
        </p:spPr>
      </p:cxnSp>
      <p:pic>
        <p:nvPicPr>
          <p:cNvPr id="9" name="Google Shape;250;p26" descr="Chart&#10;&#10;Description automatically generated">
            <a:extLst>
              <a:ext uri="{FF2B5EF4-FFF2-40B4-BE49-F238E27FC236}">
                <a16:creationId xmlns:a16="http://schemas.microsoft.com/office/drawing/2014/main" id="{CBBE5094-0313-28D5-F9CF-4545EA51AC87}"/>
              </a:ext>
            </a:extLst>
          </p:cNvPr>
          <p:cNvPicPr preferRelativeResize="0"/>
          <p:nvPr/>
        </p:nvPicPr>
        <p:blipFill rotWithShape="1">
          <a:blip r:embed="rId6">
            <a:alphaModFix/>
          </a:blip>
          <a:srcRect/>
          <a:stretch/>
        </p:blipFill>
        <p:spPr>
          <a:xfrm>
            <a:off x="7024468" y="1921338"/>
            <a:ext cx="3718560" cy="3429000"/>
          </a:xfrm>
          <a:prstGeom prst="rect">
            <a:avLst/>
          </a:prstGeom>
          <a:noFill/>
          <a:ln>
            <a:noFill/>
          </a:ln>
        </p:spPr>
      </p:pic>
      <p:cxnSp>
        <p:nvCxnSpPr>
          <p:cNvPr id="10" name="Google Shape;251;p26">
            <a:extLst>
              <a:ext uri="{FF2B5EF4-FFF2-40B4-BE49-F238E27FC236}">
                <a16:creationId xmlns:a16="http://schemas.microsoft.com/office/drawing/2014/main" id="{C879D9FD-7CC6-06E3-C7BE-C63C169EEC28}"/>
              </a:ext>
            </a:extLst>
          </p:cNvPr>
          <p:cNvCxnSpPr>
            <a:stCxn id="6" idx="2"/>
          </p:cNvCxnSpPr>
          <p:nvPr/>
        </p:nvCxnSpPr>
        <p:spPr>
          <a:xfrm>
            <a:off x="5802792" y="2084083"/>
            <a:ext cx="1610700" cy="711900"/>
          </a:xfrm>
          <a:prstGeom prst="straightConnector1">
            <a:avLst/>
          </a:prstGeom>
          <a:noFill/>
          <a:ln w="9525" cap="flat" cmpd="sng">
            <a:solidFill>
              <a:schemeClr val="accent3"/>
            </a:solidFill>
            <a:prstDash val="solid"/>
            <a:miter lim="800000"/>
            <a:headEnd type="none" w="sm" len="sm"/>
            <a:tailEnd type="none" w="sm" len="sm"/>
          </a:ln>
        </p:spPr>
      </p:cxnSp>
      <p:grpSp>
        <p:nvGrpSpPr>
          <p:cNvPr id="11" name="Google Shape;255;p26">
            <a:extLst>
              <a:ext uri="{FF2B5EF4-FFF2-40B4-BE49-F238E27FC236}">
                <a16:creationId xmlns:a16="http://schemas.microsoft.com/office/drawing/2014/main" id="{0506B29F-7F73-6332-53B1-994EC803470C}"/>
              </a:ext>
            </a:extLst>
          </p:cNvPr>
          <p:cNvGrpSpPr/>
          <p:nvPr/>
        </p:nvGrpSpPr>
        <p:grpSpPr>
          <a:xfrm>
            <a:off x="2773972" y="2917244"/>
            <a:ext cx="805628" cy="655224"/>
            <a:chOff x="2773972" y="2917244"/>
            <a:chExt cx="805628" cy="655224"/>
          </a:xfrm>
        </p:grpSpPr>
        <p:sp>
          <p:nvSpPr>
            <p:cNvPr id="12" name="Google Shape;256;p26">
              <a:extLst>
                <a:ext uri="{FF2B5EF4-FFF2-40B4-BE49-F238E27FC236}">
                  <a16:creationId xmlns:a16="http://schemas.microsoft.com/office/drawing/2014/main" id="{8CBC06D4-C662-D494-733E-01421EC192CB}"/>
                </a:ext>
              </a:extLst>
            </p:cNvPr>
            <p:cNvSpPr txBox="1"/>
            <p:nvPr/>
          </p:nvSpPr>
          <p:spPr>
            <a:xfrm>
              <a:off x="3199496" y="2917244"/>
              <a:ext cx="380104" cy="513730"/>
            </a:xfrm>
            <a:prstGeom prst="rect">
              <a:avLst/>
            </a:prstGeom>
            <a:blipFill rotWithShape="1">
              <a:blip r:embed="rId7">
                <a:alphaModFix/>
              </a:blip>
              <a:stretch>
                <a:fillRect b="-23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3" name="Google Shape;257;p26">
              <a:extLst>
                <a:ext uri="{FF2B5EF4-FFF2-40B4-BE49-F238E27FC236}">
                  <a16:creationId xmlns:a16="http://schemas.microsoft.com/office/drawing/2014/main" id="{A2156414-EE85-798A-00DB-726EF6837D15}"/>
                </a:ext>
              </a:extLst>
            </p:cNvPr>
            <p:cNvCxnSpPr/>
            <p:nvPr/>
          </p:nvCxnSpPr>
          <p:spPr>
            <a:xfrm rot="10800000" flipH="1">
              <a:off x="2773972" y="3174109"/>
              <a:ext cx="347240" cy="398359"/>
            </a:xfrm>
            <a:prstGeom prst="straightConnector1">
              <a:avLst/>
            </a:prstGeom>
            <a:noFill/>
            <a:ln w="38100" cap="flat" cmpd="sng">
              <a:solidFill>
                <a:schemeClr val="dk1"/>
              </a:solidFill>
              <a:prstDash val="solid"/>
              <a:miter lim="800000"/>
              <a:headEnd type="none" w="sm" len="sm"/>
              <a:tailEnd type="triangle" w="med" len="med"/>
            </a:ln>
          </p:spPr>
        </p:cxnSp>
      </p:grpSp>
      <p:sp>
        <p:nvSpPr>
          <p:cNvPr id="14" name="Google Shape;115;p16">
            <a:extLst>
              <a:ext uri="{FF2B5EF4-FFF2-40B4-BE49-F238E27FC236}">
                <a16:creationId xmlns:a16="http://schemas.microsoft.com/office/drawing/2014/main" id="{F2A20B2F-FB29-D87F-75B9-CE5E7A3C61C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8003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276;p27">
            <a:extLst>
              <a:ext uri="{FF2B5EF4-FFF2-40B4-BE49-F238E27FC236}">
                <a16:creationId xmlns:a16="http://schemas.microsoft.com/office/drawing/2014/main" id="{9AFF16B0-B93C-460B-A208-FBEA5AFA8C50}"/>
              </a:ext>
            </a:extLst>
          </p:cNvPr>
          <p:cNvSpPr/>
          <p:nvPr/>
        </p:nvSpPr>
        <p:spPr>
          <a:xfrm>
            <a:off x="887115" y="5394460"/>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277;p27">
            <a:extLst>
              <a:ext uri="{FF2B5EF4-FFF2-40B4-BE49-F238E27FC236}">
                <a16:creationId xmlns:a16="http://schemas.microsoft.com/office/drawing/2014/main" id="{D3103338-B76D-1D54-CC70-879633EEB846}"/>
              </a:ext>
            </a:extLst>
          </p:cNvPr>
          <p:cNvSpPr/>
          <p:nvPr/>
        </p:nvSpPr>
        <p:spPr>
          <a:xfrm>
            <a:off x="839658" y="3761201"/>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278;p27">
            <a:extLst>
              <a:ext uri="{FF2B5EF4-FFF2-40B4-BE49-F238E27FC236}">
                <a16:creationId xmlns:a16="http://schemas.microsoft.com/office/drawing/2014/main" id="{6BE0CFF4-D92D-3F79-A32F-380C7BECF1C5}"/>
              </a:ext>
            </a:extLst>
          </p:cNvPr>
          <p:cNvSpPr/>
          <p:nvPr/>
        </p:nvSpPr>
        <p:spPr>
          <a:xfrm>
            <a:off x="884089" y="2279695"/>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279;p27">
            <a:extLst>
              <a:ext uri="{FF2B5EF4-FFF2-40B4-BE49-F238E27FC236}">
                <a16:creationId xmlns:a16="http://schemas.microsoft.com/office/drawing/2014/main" id="{FF53FECA-0187-8C5A-3473-F35407E391FB}"/>
              </a:ext>
            </a:extLst>
          </p:cNvPr>
          <p:cNvSpPr txBox="1"/>
          <p:nvPr/>
        </p:nvSpPr>
        <p:spPr>
          <a:xfrm>
            <a:off x="1130378" y="2445995"/>
            <a:ext cx="11702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21" name="Google Shape;280;p27">
            <a:extLst>
              <a:ext uri="{FF2B5EF4-FFF2-40B4-BE49-F238E27FC236}">
                <a16:creationId xmlns:a16="http://schemas.microsoft.com/office/drawing/2014/main" id="{02CB826A-8B5B-7AA1-3E74-B08E89C29C37}"/>
              </a:ext>
            </a:extLst>
          </p:cNvPr>
          <p:cNvSpPr txBox="1"/>
          <p:nvPr/>
        </p:nvSpPr>
        <p:spPr>
          <a:xfrm>
            <a:off x="1001085" y="3891824"/>
            <a:ext cx="286745" cy="276999"/>
          </a:xfrm>
          <a:prstGeom prst="rect">
            <a:avLst/>
          </a:prstGeom>
          <a:blipFill rotWithShape="1">
            <a:blip r:embed="rId3">
              <a:alphaModFix/>
            </a:blip>
            <a:stretch>
              <a:fillRect l="-8332" r="-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281;p27">
            <a:extLst>
              <a:ext uri="{FF2B5EF4-FFF2-40B4-BE49-F238E27FC236}">
                <a16:creationId xmlns:a16="http://schemas.microsoft.com/office/drawing/2014/main" id="{C939DDEA-36A4-6295-4865-6BB18B737A32}"/>
              </a:ext>
            </a:extLst>
          </p:cNvPr>
          <p:cNvSpPr txBox="1"/>
          <p:nvPr/>
        </p:nvSpPr>
        <p:spPr>
          <a:xfrm>
            <a:off x="1051198" y="5554726"/>
            <a:ext cx="286745" cy="276999"/>
          </a:xfrm>
          <a:prstGeom prst="rect">
            <a:avLst/>
          </a:prstGeom>
          <a:blipFill rotWithShape="1">
            <a:blip r:embed="rId4">
              <a:alphaModFix/>
            </a:blip>
            <a:stretch>
              <a:fillRect l="-8332" r="-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3" name="Google Shape;282;p27">
            <a:extLst>
              <a:ext uri="{FF2B5EF4-FFF2-40B4-BE49-F238E27FC236}">
                <a16:creationId xmlns:a16="http://schemas.microsoft.com/office/drawing/2014/main" id="{D08AB77F-B391-4919-912E-8769BD8601AD}"/>
              </a:ext>
            </a:extLst>
          </p:cNvPr>
          <p:cNvGrpSpPr/>
          <p:nvPr/>
        </p:nvGrpSpPr>
        <p:grpSpPr>
          <a:xfrm>
            <a:off x="1449258" y="2404410"/>
            <a:ext cx="2697405" cy="3294850"/>
            <a:chOff x="1449258" y="2404410"/>
            <a:chExt cx="2697405" cy="3294850"/>
          </a:xfrm>
        </p:grpSpPr>
        <p:sp>
          <p:nvSpPr>
            <p:cNvPr id="24" name="Google Shape;283;p27">
              <a:extLst>
                <a:ext uri="{FF2B5EF4-FFF2-40B4-BE49-F238E27FC236}">
                  <a16:creationId xmlns:a16="http://schemas.microsoft.com/office/drawing/2014/main" id="{7204ABFA-717D-402B-6019-1D46B2F97E16}"/>
                </a:ext>
              </a:extLst>
            </p:cNvPr>
            <p:cNvSpPr/>
            <p:nvPr/>
          </p:nvSpPr>
          <p:spPr>
            <a:xfrm>
              <a:off x="3537063" y="2404410"/>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84;p27">
              <a:extLst>
                <a:ext uri="{FF2B5EF4-FFF2-40B4-BE49-F238E27FC236}">
                  <a16:creationId xmlns:a16="http://schemas.microsoft.com/office/drawing/2014/main" id="{397E0380-07ED-01A2-9A67-CE40806754C5}"/>
                </a:ext>
              </a:extLst>
            </p:cNvPr>
            <p:cNvSpPr txBox="1"/>
            <p:nvPr/>
          </p:nvSpPr>
          <p:spPr>
            <a:xfrm>
              <a:off x="3698490" y="2548194"/>
              <a:ext cx="286745" cy="276999"/>
            </a:xfrm>
            <a:prstGeom prst="rect">
              <a:avLst/>
            </a:prstGeom>
            <a:blipFill rotWithShape="1">
              <a:blip r:embed="rId5">
                <a:alphaModFix/>
              </a:blip>
              <a:stretch>
                <a:fillRect l="-8695"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6" name="Google Shape;285;p27">
              <a:extLst>
                <a:ext uri="{FF2B5EF4-FFF2-40B4-BE49-F238E27FC236}">
                  <a16:creationId xmlns:a16="http://schemas.microsoft.com/office/drawing/2014/main" id="{934F4067-3546-9CC1-F3C2-BA586BA1083C}"/>
                </a:ext>
              </a:extLst>
            </p:cNvPr>
            <p:cNvGrpSpPr/>
            <p:nvPr/>
          </p:nvGrpSpPr>
          <p:grpSpPr>
            <a:xfrm>
              <a:off x="1449258" y="2496404"/>
              <a:ext cx="2087757" cy="3202856"/>
              <a:chOff x="1449258" y="2276479"/>
              <a:chExt cx="2087757" cy="3202856"/>
            </a:xfrm>
          </p:grpSpPr>
          <p:cxnSp>
            <p:nvCxnSpPr>
              <p:cNvPr id="27" name="Google Shape;286;p27">
                <a:extLst>
                  <a:ext uri="{FF2B5EF4-FFF2-40B4-BE49-F238E27FC236}">
                    <a16:creationId xmlns:a16="http://schemas.microsoft.com/office/drawing/2014/main" id="{64CF2C25-7973-37E8-8957-AC81F9703ACD}"/>
                  </a:ext>
                </a:extLst>
              </p:cNvPr>
              <p:cNvCxnSpPr>
                <a:stCxn id="19" idx="6"/>
                <a:endCxn id="24" idx="2"/>
              </p:cNvCxnSpPr>
              <p:nvPr/>
            </p:nvCxnSpPr>
            <p:spPr>
              <a:xfrm>
                <a:off x="1493689" y="2364570"/>
                <a:ext cx="2043300" cy="1248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8" name="Google Shape;287;p27">
                <a:extLst>
                  <a:ext uri="{FF2B5EF4-FFF2-40B4-BE49-F238E27FC236}">
                    <a16:creationId xmlns:a16="http://schemas.microsoft.com/office/drawing/2014/main" id="{B768F847-D3AE-5B23-BED7-2E79E2CD27B0}"/>
                  </a:ext>
                </a:extLst>
              </p:cNvPr>
              <p:cNvCxnSpPr>
                <a:stCxn id="18" idx="6"/>
                <a:endCxn id="24" idx="2"/>
              </p:cNvCxnSpPr>
              <p:nvPr/>
            </p:nvCxnSpPr>
            <p:spPr>
              <a:xfrm rot="10800000" flipH="1">
                <a:off x="1449258" y="2489176"/>
                <a:ext cx="2087700" cy="1356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9" name="Google Shape;288;p27">
                <a:extLst>
                  <a:ext uri="{FF2B5EF4-FFF2-40B4-BE49-F238E27FC236}">
                    <a16:creationId xmlns:a16="http://schemas.microsoft.com/office/drawing/2014/main" id="{A2AAD995-A102-DA50-92A8-9C9A26C7522E}"/>
                  </a:ext>
                </a:extLst>
              </p:cNvPr>
              <p:cNvCxnSpPr>
                <a:stCxn id="17" idx="6"/>
                <a:endCxn id="24" idx="2"/>
              </p:cNvCxnSpPr>
              <p:nvPr/>
            </p:nvCxnSpPr>
            <p:spPr>
              <a:xfrm rot="10800000" flipH="1">
                <a:off x="1496715" y="2489235"/>
                <a:ext cx="2040300" cy="2990100"/>
              </a:xfrm>
              <a:prstGeom prst="straightConnector1">
                <a:avLst/>
              </a:prstGeom>
              <a:noFill/>
              <a:ln w="38100" cap="flat" cmpd="sng">
                <a:solidFill>
                  <a:schemeClr val="accent1"/>
                </a:solidFill>
                <a:prstDash val="solid"/>
                <a:miter lim="800000"/>
                <a:headEnd type="none" w="sm" len="sm"/>
                <a:tailEnd type="triangle" w="med" len="med"/>
              </a:ln>
            </p:spPr>
          </p:cxnSp>
          <p:sp>
            <p:nvSpPr>
              <p:cNvPr id="30" name="Google Shape;289;p27">
                <a:extLst>
                  <a:ext uri="{FF2B5EF4-FFF2-40B4-BE49-F238E27FC236}">
                    <a16:creationId xmlns:a16="http://schemas.microsoft.com/office/drawing/2014/main" id="{C4901C5C-52DC-1496-B75B-DDA5A48946E9}"/>
                  </a:ext>
                </a:extLst>
              </p:cNvPr>
              <p:cNvSpPr txBox="1"/>
              <p:nvPr/>
            </p:nvSpPr>
            <p:spPr>
              <a:xfrm>
                <a:off x="2644899" y="2276479"/>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3</a:t>
                </a:r>
                <a:endParaRPr/>
              </a:p>
            </p:txBody>
          </p:sp>
          <p:sp>
            <p:nvSpPr>
              <p:cNvPr id="31" name="Google Shape;290;p27">
                <a:extLst>
                  <a:ext uri="{FF2B5EF4-FFF2-40B4-BE49-F238E27FC236}">
                    <a16:creationId xmlns:a16="http://schemas.microsoft.com/office/drawing/2014/main" id="{72862818-A941-298F-30BA-E5E0048A23B8}"/>
                  </a:ext>
                </a:extLst>
              </p:cNvPr>
              <p:cNvSpPr txBox="1"/>
              <p:nvPr/>
            </p:nvSpPr>
            <p:spPr>
              <a:xfrm>
                <a:off x="2771754" y="2649418"/>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32" name="Google Shape;291;p27">
                <a:extLst>
                  <a:ext uri="{FF2B5EF4-FFF2-40B4-BE49-F238E27FC236}">
                    <a16:creationId xmlns:a16="http://schemas.microsoft.com/office/drawing/2014/main" id="{AEB009D7-38EB-30AD-FC46-307C41F7522C}"/>
                  </a:ext>
                </a:extLst>
              </p:cNvPr>
              <p:cNvSpPr txBox="1"/>
              <p:nvPr/>
            </p:nvSpPr>
            <p:spPr>
              <a:xfrm>
                <a:off x="3074476" y="2832987"/>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33" name="Google Shape;292;p27">
            <a:extLst>
              <a:ext uri="{FF2B5EF4-FFF2-40B4-BE49-F238E27FC236}">
                <a16:creationId xmlns:a16="http://schemas.microsoft.com/office/drawing/2014/main" id="{9EF0D59E-EED9-9676-A197-9D0D282B5487}"/>
              </a:ext>
            </a:extLst>
          </p:cNvPr>
          <p:cNvGrpSpPr/>
          <p:nvPr/>
        </p:nvGrpSpPr>
        <p:grpSpPr>
          <a:xfrm>
            <a:off x="1449258" y="2584495"/>
            <a:ext cx="2683994" cy="3114765"/>
            <a:chOff x="1449258" y="2584495"/>
            <a:chExt cx="2683994" cy="3114765"/>
          </a:xfrm>
        </p:grpSpPr>
        <p:sp>
          <p:nvSpPr>
            <p:cNvPr id="34" name="Google Shape;293;p27">
              <a:extLst>
                <a:ext uri="{FF2B5EF4-FFF2-40B4-BE49-F238E27FC236}">
                  <a16:creationId xmlns:a16="http://schemas.microsoft.com/office/drawing/2014/main" id="{BCB4887C-A665-E86E-B3D2-4A3A3209066A}"/>
                </a:ext>
              </a:extLst>
            </p:cNvPr>
            <p:cNvSpPr/>
            <p:nvPr/>
          </p:nvSpPr>
          <p:spPr>
            <a:xfrm>
              <a:off x="3523652" y="373146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294;p27">
              <a:extLst>
                <a:ext uri="{FF2B5EF4-FFF2-40B4-BE49-F238E27FC236}">
                  <a16:creationId xmlns:a16="http://schemas.microsoft.com/office/drawing/2014/main" id="{E8516D2B-0966-8A90-2BB2-3938FF104061}"/>
                </a:ext>
              </a:extLst>
            </p:cNvPr>
            <p:cNvSpPr txBox="1"/>
            <p:nvPr/>
          </p:nvSpPr>
          <p:spPr>
            <a:xfrm>
              <a:off x="3685079" y="3875250"/>
              <a:ext cx="286745" cy="276999"/>
            </a:xfrm>
            <a:prstGeom prst="rect">
              <a:avLst/>
            </a:prstGeom>
            <a:blipFill rotWithShape="1">
              <a:blip r:embed="rId6">
                <a:alphaModFix/>
              </a:blip>
              <a:stretch>
                <a:fillRect l="-8695" r="-4347"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36" name="Google Shape;295;p27">
              <a:extLst>
                <a:ext uri="{FF2B5EF4-FFF2-40B4-BE49-F238E27FC236}">
                  <a16:creationId xmlns:a16="http://schemas.microsoft.com/office/drawing/2014/main" id="{49FBCDB3-4AC0-0526-97F1-6204D4DE897C}"/>
                </a:ext>
              </a:extLst>
            </p:cNvPr>
            <p:cNvGrpSpPr/>
            <p:nvPr/>
          </p:nvGrpSpPr>
          <p:grpSpPr>
            <a:xfrm>
              <a:off x="1449258" y="2584495"/>
              <a:ext cx="2074531" cy="3114765"/>
              <a:chOff x="1449258" y="2584495"/>
              <a:chExt cx="2074531" cy="3114765"/>
            </a:xfrm>
          </p:grpSpPr>
          <p:cxnSp>
            <p:nvCxnSpPr>
              <p:cNvPr id="37" name="Google Shape;296;p27">
                <a:extLst>
                  <a:ext uri="{FF2B5EF4-FFF2-40B4-BE49-F238E27FC236}">
                    <a16:creationId xmlns:a16="http://schemas.microsoft.com/office/drawing/2014/main" id="{4D4D3A70-D009-3F64-0E32-4D98B8D3581E}"/>
                  </a:ext>
                </a:extLst>
              </p:cNvPr>
              <p:cNvCxnSpPr>
                <a:stCxn id="19" idx="6"/>
                <a:endCxn id="34" idx="2"/>
              </p:cNvCxnSpPr>
              <p:nvPr/>
            </p:nvCxnSpPr>
            <p:spPr>
              <a:xfrm>
                <a:off x="1493689" y="2584495"/>
                <a:ext cx="2030100" cy="1451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8" name="Google Shape;297;p27">
                <a:extLst>
                  <a:ext uri="{FF2B5EF4-FFF2-40B4-BE49-F238E27FC236}">
                    <a16:creationId xmlns:a16="http://schemas.microsoft.com/office/drawing/2014/main" id="{60C53943-B94D-FC00-4BD7-CF4CD54AB457}"/>
                  </a:ext>
                </a:extLst>
              </p:cNvPr>
              <p:cNvCxnSpPr>
                <a:stCxn id="18" idx="6"/>
                <a:endCxn id="34" idx="2"/>
              </p:cNvCxnSpPr>
              <p:nvPr/>
            </p:nvCxnSpPr>
            <p:spPr>
              <a:xfrm rot="10800000" flipH="1">
                <a:off x="1449258" y="4036301"/>
                <a:ext cx="2074500" cy="29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9" name="Google Shape;298;p27">
                <a:extLst>
                  <a:ext uri="{FF2B5EF4-FFF2-40B4-BE49-F238E27FC236}">
                    <a16:creationId xmlns:a16="http://schemas.microsoft.com/office/drawing/2014/main" id="{D02BB3AB-9294-AD43-BC6E-52B06F725BB4}"/>
                  </a:ext>
                </a:extLst>
              </p:cNvPr>
              <p:cNvCxnSpPr>
                <a:stCxn id="17" idx="6"/>
                <a:endCxn id="34" idx="2"/>
              </p:cNvCxnSpPr>
              <p:nvPr/>
            </p:nvCxnSpPr>
            <p:spPr>
              <a:xfrm rot="10800000" flipH="1">
                <a:off x="1496715" y="4036360"/>
                <a:ext cx="2026800" cy="1662900"/>
              </a:xfrm>
              <a:prstGeom prst="straightConnector1">
                <a:avLst/>
              </a:prstGeom>
              <a:noFill/>
              <a:ln w="38100" cap="flat" cmpd="sng">
                <a:solidFill>
                  <a:schemeClr val="accent1"/>
                </a:solidFill>
                <a:prstDash val="solid"/>
                <a:miter lim="800000"/>
                <a:headEnd type="none" w="sm" len="sm"/>
                <a:tailEnd type="triangle" w="med" len="med"/>
              </a:ln>
            </p:spPr>
          </p:cxnSp>
          <p:sp>
            <p:nvSpPr>
              <p:cNvPr id="40" name="Google Shape;299;p27">
                <a:extLst>
                  <a:ext uri="{FF2B5EF4-FFF2-40B4-BE49-F238E27FC236}">
                    <a16:creationId xmlns:a16="http://schemas.microsoft.com/office/drawing/2014/main" id="{BFFEC23C-610A-FB15-ED75-746DABC732D3}"/>
                  </a:ext>
                </a:extLst>
              </p:cNvPr>
              <p:cNvSpPr txBox="1"/>
              <p:nvPr/>
            </p:nvSpPr>
            <p:spPr>
              <a:xfrm>
                <a:off x="3024315" y="3544264"/>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5</a:t>
                </a:r>
                <a:endParaRPr/>
              </a:p>
            </p:txBody>
          </p:sp>
          <p:sp>
            <p:nvSpPr>
              <p:cNvPr id="41" name="Google Shape;300;p27">
                <a:extLst>
                  <a:ext uri="{FF2B5EF4-FFF2-40B4-BE49-F238E27FC236}">
                    <a16:creationId xmlns:a16="http://schemas.microsoft.com/office/drawing/2014/main" id="{948298A0-43E1-4354-5586-C4FFBAFFD958}"/>
                  </a:ext>
                </a:extLst>
              </p:cNvPr>
              <p:cNvSpPr txBox="1"/>
              <p:nvPr/>
            </p:nvSpPr>
            <p:spPr>
              <a:xfrm>
                <a:off x="2761607" y="3830521"/>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a:t>
                </a:r>
                <a:endParaRPr/>
              </a:p>
            </p:txBody>
          </p:sp>
          <p:sp>
            <p:nvSpPr>
              <p:cNvPr id="42" name="Google Shape;301;p27">
                <a:extLst>
                  <a:ext uri="{FF2B5EF4-FFF2-40B4-BE49-F238E27FC236}">
                    <a16:creationId xmlns:a16="http://schemas.microsoft.com/office/drawing/2014/main" id="{1D9922C2-2197-DA3A-610D-34928C02BDA9}"/>
                  </a:ext>
                </a:extLst>
              </p:cNvPr>
              <p:cNvSpPr txBox="1"/>
              <p:nvPr/>
            </p:nvSpPr>
            <p:spPr>
              <a:xfrm>
                <a:off x="2995875" y="4063799"/>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43" name="Google Shape;302;p27">
            <a:extLst>
              <a:ext uri="{FF2B5EF4-FFF2-40B4-BE49-F238E27FC236}">
                <a16:creationId xmlns:a16="http://schemas.microsoft.com/office/drawing/2014/main" id="{C007C25B-A961-58C9-3D46-06AF4BE7B7D6}"/>
              </a:ext>
            </a:extLst>
          </p:cNvPr>
          <p:cNvGrpSpPr/>
          <p:nvPr/>
        </p:nvGrpSpPr>
        <p:grpSpPr>
          <a:xfrm>
            <a:off x="1449258" y="2584495"/>
            <a:ext cx="2657861" cy="3114765"/>
            <a:chOff x="1449258" y="2584495"/>
            <a:chExt cx="2657861" cy="3114765"/>
          </a:xfrm>
        </p:grpSpPr>
        <p:sp>
          <p:nvSpPr>
            <p:cNvPr id="44" name="Google Shape;303;p27">
              <a:extLst>
                <a:ext uri="{FF2B5EF4-FFF2-40B4-BE49-F238E27FC236}">
                  <a16:creationId xmlns:a16="http://schemas.microsoft.com/office/drawing/2014/main" id="{CC5AFFFF-1B85-64F7-5E84-73D4DCAE4E68}"/>
                </a:ext>
              </a:extLst>
            </p:cNvPr>
            <p:cNvSpPr/>
            <p:nvPr/>
          </p:nvSpPr>
          <p:spPr>
            <a:xfrm>
              <a:off x="3497519" y="5003238"/>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304;p27">
              <a:extLst>
                <a:ext uri="{FF2B5EF4-FFF2-40B4-BE49-F238E27FC236}">
                  <a16:creationId xmlns:a16="http://schemas.microsoft.com/office/drawing/2014/main" id="{03445AC8-BE6C-D47D-3656-736525FCF245}"/>
                </a:ext>
              </a:extLst>
            </p:cNvPr>
            <p:cNvSpPr txBox="1"/>
            <p:nvPr/>
          </p:nvSpPr>
          <p:spPr>
            <a:xfrm>
              <a:off x="3658946" y="5147022"/>
              <a:ext cx="286745" cy="276999"/>
            </a:xfrm>
            <a:prstGeom prst="rect">
              <a:avLst/>
            </a:prstGeom>
            <a:blipFill rotWithShape="1">
              <a:blip r:embed="rId7">
                <a:alphaModFix/>
              </a:blip>
              <a:stretch>
                <a:fillRect l="-8695" r="-4347"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46" name="Google Shape;305;p27">
              <a:extLst>
                <a:ext uri="{FF2B5EF4-FFF2-40B4-BE49-F238E27FC236}">
                  <a16:creationId xmlns:a16="http://schemas.microsoft.com/office/drawing/2014/main" id="{A316149A-1BB9-07A3-D871-4E8CA30E3520}"/>
                </a:ext>
              </a:extLst>
            </p:cNvPr>
            <p:cNvGrpSpPr/>
            <p:nvPr/>
          </p:nvGrpSpPr>
          <p:grpSpPr>
            <a:xfrm>
              <a:off x="1449258" y="2584495"/>
              <a:ext cx="2048400" cy="3114765"/>
              <a:chOff x="1449258" y="2584495"/>
              <a:chExt cx="2048400" cy="3114765"/>
            </a:xfrm>
          </p:grpSpPr>
          <p:cxnSp>
            <p:nvCxnSpPr>
              <p:cNvPr id="47" name="Google Shape;306;p27">
                <a:extLst>
                  <a:ext uri="{FF2B5EF4-FFF2-40B4-BE49-F238E27FC236}">
                    <a16:creationId xmlns:a16="http://schemas.microsoft.com/office/drawing/2014/main" id="{8E6805AE-6FF7-C4E8-0E4F-7EB7CE00077F}"/>
                  </a:ext>
                </a:extLst>
              </p:cNvPr>
              <p:cNvCxnSpPr>
                <a:stCxn id="19" idx="6"/>
                <a:endCxn id="44" idx="2"/>
              </p:cNvCxnSpPr>
              <p:nvPr/>
            </p:nvCxnSpPr>
            <p:spPr>
              <a:xfrm>
                <a:off x="1493689" y="2584495"/>
                <a:ext cx="2003700" cy="2723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8" name="Google Shape;307;p27">
                <a:extLst>
                  <a:ext uri="{FF2B5EF4-FFF2-40B4-BE49-F238E27FC236}">
                    <a16:creationId xmlns:a16="http://schemas.microsoft.com/office/drawing/2014/main" id="{9019B639-3E84-4238-7558-EBAC420F6DA1}"/>
                  </a:ext>
                </a:extLst>
              </p:cNvPr>
              <p:cNvCxnSpPr>
                <a:stCxn id="18" idx="6"/>
                <a:endCxn id="44" idx="2"/>
              </p:cNvCxnSpPr>
              <p:nvPr/>
            </p:nvCxnSpPr>
            <p:spPr>
              <a:xfrm>
                <a:off x="1449258" y="4066001"/>
                <a:ext cx="2048400" cy="1242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9" name="Google Shape;308;p27">
                <a:extLst>
                  <a:ext uri="{FF2B5EF4-FFF2-40B4-BE49-F238E27FC236}">
                    <a16:creationId xmlns:a16="http://schemas.microsoft.com/office/drawing/2014/main" id="{8B9E40AA-88CE-9BBA-98AD-B138EE121685}"/>
                  </a:ext>
                </a:extLst>
              </p:cNvPr>
              <p:cNvCxnSpPr>
                <a:stCxn id="17" idx="6"/>
                <a:endCxn id="44" idx="2"/>
              </p:cNvCxnSpPr>
              <p:nvPr/>
            </p:nvCxnSpPr>
            <p:spPr>
              <a:xfrm rot="10800000" flipH="1">
                <a:off x="1496715" y="5308060"/>
                <a:ext cx="2000700" cy="391200"/>
              </a:xfrm>
              <a:prstGeom prst="straightConnector1">
                <a:avLst/>
              </a:prstGeom>
              <a:noFill/>
              <a:ln w="38100" cap="flat" cmpd="sng">
                <a:solidFill>
                  <a:schemeClr val="accent1"/>
                </a:solidFill>
                <a:prstDash val="solid"/>
                <a:miter lim="800000"/>
                <a:headEnd type="none" w="sm" len="sm"/>
                <a:tailEnd type="triangle" w="med" len="med"/>
              </a:ln>
            </p:spPr>
          </p:cxnSp>
          <p:sp>
            <p:nvSpPr>
              <p:cNvPr id="50" name="Google Shape;309;p27">
                <a:extLst>
                  <a:ext uri="{FF2B5EF4-FFF2-40B4-BE49-F238E27FC236}">
                    <a16:creationId xmlns:a16="http://schemas.microsoft.com/office/drawing/2014/main" id="{FFB644D3-A337-FCBC-E014-00D8F09BE669}"/>
                  </a:ext>
                </a:extLst>
              </p:cNvPr>
              <p:cNvSpPr txBox="1"/>
              <p:nvPr/>
            </p:nvSpPr>
            <p:spPr>
              <a:xfrm>
                <a:off x="3024303" y="4557270"/>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a:t>
                </a:r>
                <a:endParaRPr/>
              </a:p>
            </p:txBody>
          </p:sp>
          <p:sp>
            <p:nvSpPr>
              <p:cNvPr id="51" name="Google Shape;310;p27">
                <a:extLst>
                  <a:ext uri="{FF2B5EF4-FFF2-40B4-BE49-F238E27FC236}">
                    <a16:creationId xmlns:a16="http://schemas.microsoft.com/office/drawing/2014/main" id="{1A36231F-EA8C-689F-40E5-7B73A273F959}"/>
                  </a:ext>
                </a:extLst>
              </p:cNvPr>
              <p:cNvSpPr txBox="1"/>
              <p:nvPr/>
            </p:nvSpPr>
            <p:spPr>
              <a:xfrm>
                <a:off x="2749296" y="4781783"/>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0</a:t>
                </a:r>
                <a:endParaRPr/>
              </a:p>
            </p:txBody>
          </p:sp>
          <p:sp>
            <p:nvSpPr>
              <p:cNvPr id="52" name="Google Shape;311;p27">
                <a:extLst>
                  <a:ext uri="{FF2B5EF4-FFF2-40B4-BE49-F238E27FC236}">
                    <a16:creationId xmlns:a16="http://schemas.microsoft.com/office/drawing/2014/main" id="{E612E7AB-CD63-9617-DC91-8CB30608F2FD}"/>
                  </a:ext>
                </a:extLst>
              </p:cNvPr>
              <p:cNvSpPr txBox="1"/>
              <p:nvPr/>
            </p:nvSpPr>
            <p:spPr>
              <a:xfrm>
                <a:off x="2326372" y="5300606"/>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53" name="Google Shape;312;p27">
            <a:extLst>
              <a:ext uri="{FF2B5EF4-FFF2-40B4-BE49-F238E27FC236}">
                <a16:creationId xmlns:a16="http://schemas.microsoft.com/office/drawing/2014/main" id="{E135A4C5-0499-07EA-7A09-872337009C27}"/>
              </a:ext>
            </a:extLst>
          </p:cNvPr>
          <p:cNvGrpSpPr/>
          <p:nvPr/>
        </p:nvGrpSpPr>
        <p:grpSpPr>
          <a:xfrm>
            <a:off x="4107119" y="2709210"/>
            <a:ext cx="2711128" cy="3843343"/>
            <a:chOff x="4107119" y="2709210"/>
            <a:chExt cx="2711128" cy="3843343"/>
          </a:xfrm>
        </p:grpSpPr>
        <p:sp>
          <p:nvSpPr>
            <p:cNvPr id="54" name="Google Shape;313;p27">
              <a:extLst>
                <a:ext uri="{FF2B5EF4-FFF2-40B4-BE49-F238E27FC236}">
                  <a16:creationId xmlns:a16="http://schemas.microsoft.com/office/drawing/2014/main" id="{E69AB5B6-6958-3183-7D50-C01B1D333BE6}"/>
                </a:ext>
              </a:extLst>
            </p:cNvPr>
            <p:cNvSpPr/>
            <p:nvPr/>
          </p:nvSpPr>
          <p:spPr>
            <a:xfrm>
              <a:off x="6208647" y="364892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14;p27">
              <a:extLst>
                <a:ext uri="{FF2B5EF4-FFF2-40B4-BE49-F238E27FC236}">
                  <a16:creationId xmlns:a16="http://schemas.microsoft.com/office/drawing/2014/main" id="{74E60B07-B1DB-BBC2-D653-45C0B5E70967}"/>
                </a:ext>
              </a:extLst>
            </p:cNvPr>
            <p:cNvSpPr txBox="1"/>
            <p:nvPr/>
          </p:nvSpPr>
          <p:spPr>
            <a:xfrm>
              <a:off x="6370074" y="3792709"/>
              <a:ext cx="286745" cy="276999"/>
            </a:xfrm>
            <a:prstGeom prst="rect">
              <a:avLst/>
            </a:prstGeom>
            <a:blipFill rotWithShape="1">
              <a:blip r:embed="rId8">
                <a:alphaModFix/>
              </a:blip>
              <a:stretch>
                <a:fillRect l="-12498" r="-8331"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6" name="Google Shape;315;p27">
              <a:extLst>
                <a:ext uri="{FF2B5EF4-FFF2-40B4-BE49-F238E27FC236}">
                  <a16:creationId xmlns:a16="http://schemas.microsoft.com/office/drawing/2014/main" id="{DECAB5DC-9272-11FE-F8A4-0D304CB75918}"/>
                </a:ext>
              </a:extLst>
            </p:cNvPr>
            <p:cNvSpPr/>
            <p:nvPr/>
          </p:nvSpPr>
          <p:spPr>
            <a:xfrm>
              <a:off x="4873141" y="5942953"/>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316;p27">
              <a:extLst>
                <a:ext uri="{FF2B5EF4-FFF2-40B4-BE49-F238E27FC236}">
                  <a16:creationId xmlns:a16="http://schemas.microsoft.com/office/drawing/2014/main" id="{AC195E66-AE15-5D70-23D3-409EE9B4D809}"/>
                </a:ext>
              </a:extLst>
            </p:cNvPr>
            <p:cNvSpPr txBox="1"/>
            <p:nvPr/>
          </p:nvSpPr>
          <p:spPr>
            <a:xfrm>
              <a:off x="5127165" y="6086737"/>
              <a:ext cx="28674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rgbClr val="FF0000"/>
                  </a:solidFill>
                  <a:latin typeface="Calibri"/>
                  <a:ea typeface="Calibri"/>
                  <a:cs typeface="Calibri"/>
                  <a:sym typeface="Calibri"/>
                </a:rPr>
                <a:t>1</a:t>
              </a:r>
              <a:endParaRPr/>
            </a:p>
          </p:txBody>
        </p:sp>
        <p:cxnSp>
          <p:nvCxnSpPr>
            <p:cNvPr id="58" name="Google Shape;317;p27">
              <a:extLst>
                <a:ext uri="{FF2B5EF4-FFF2-40B4-BE49-F238E27FC236}">
                  <a16:creationId xmlns:a16="http://schemas.microsoft.com/office/drawing/2014/main" id="{67B44365-E65F-C3ED-4CE4-3919A28D137D}"/>
                </a:ext>
              </a:extLst>
            </p:cNvPr>
            <p:cNvCxnSpPr>
              <a:stCxn id="34" idx="6"/>
              <a:endCxn id="54" idx="2"/>
            </p:cNvCxnSpPr>
            <p:nvPr/>
          </p:nvCxnSpPr>
          <p:spPr>
            <a:xfrm rot="10800000" flipH="1">
              <a:off x="4133252" y="3953766"/>
              <a:ext cx="2075400" cy="825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59" name="Google Shape;318;p27">
              <a:extLst>
                <a:ext uri="{FF2B5EF4-FFF2-40B4-BE49-F238E27FC236}">
                  <a16:creationId xmlns:a16="http://schemas.microsoft.com/office/drawing/2014/main" id="{70F9B161-F9E1-5F84-119F-2664629F4D5A}"/>
                </a:ext>
              </a:extLst>
            </p:cNvPr>
            <p:cNvCxnSpPr>
              <a:stCxn id="24" idx="6"/>
              <a:endCxn id="54" idx="2"/>
            </p:cNvCxnSpPr>
            <p:nvPr/>
          </p:nvCxnSpPr>
          <p:spPr>
            <a:xfrm>
              <a:off x="4146663" y="2709210"/>
              <a:ext cx="2061900" cy="1244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0" name="Google Shape;319;p27">
              <a:extLst>
                <a:ext uri="{FF2B5EF4-FFF2-40B4-BE49-F238E27FC236}">
                  <a16:creationId xmlns:a16="http://schemas.microsoft.com/office/drawing/2014/main" id="{B5835B88-0370-CE30-4251-75BC26CF716B}"/>
                </a:ext>
              </a:extLst>
            </p:cNvPr>
            <p:cNvCxnSpPr>
              <a:stCxn id="44" idx="6"/>
              <a:endCxn id="54" idx="2"/>
            </p:cNvCxnSpPr>
            <p:nvPr/>
          </p:nvCxnSpPr>
          <p:spPr>
            <a:xfrm rot="10800000" flipH="1">
              <a:off x="4107119" y="3953838"/>
              <a:ext cx="2101500" cy="1354200"/>
            </a:xfrm>
            <a:prstGeom prst="straightConnector1">
              <a:avLst/>
            </a:prstGeom>
            <a:noFill/>
            <a:ln w="38100" cap="flat" cmpd="sng">
              <a:solidFill>
                <a:schemeClr val="accent1"/>
              </a:solidFill>
              <a:prstDash val="solid"/>
              <a:miter lim="800000"/>
              <a:headEnd type="none" w="sm" len="sm"/>
              <a:tailEnd type="triangle" w="med" len="med"/>
            </a:ln>
          </p:spPr>
        </p:cxnSp>
        <p:sp>
          <p:nvSpPr>
            <p:cNvPr id="61" name="Google Shape;320;p27">
              <a:extLst>
                <a:ext uri="{FF2B5EF4-FFF2-40B4-BE49-F238E27FC236}">
                  <a16:creationId xmlns:a16="http://schemas.microsoft.com/office/drawing/2014/main" id="{0797ED14-10AA-F1C5-90D8-5A1F2BC72C6C}"/>
                </a:ext>
              </a:extLst>
            </p:cNvPr>
            <p:cNvSpPr txBox="1"/>
            <p:nvPr/>
          </p:nvSpPr>
          <p:spPr>
            <a:xfrm>
              <a:off x="4856670" y="4560432"/>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62" name="Google Shape;321;p27">
              <a:extLst>
                <a:ext uri="{FF2B5EF4-FFF2-40B4-BE49-F238E27FC236}">
                  <a16:creationId xmlns:a16="http://schemas.microsoft.com/office/drawing/2014/main" id="{895E7D79-BA4D-7983-6696-8D147F78A1E3}"/>
                </a:ext>
              </a:extLst>
            </p:cNvPr>
            <p:cNvSpPr txBox="1"/>
            <p:nvPr/>
          </p:nvSpPr>
          <p:spPr>
            <a:xfrm>
              <a:off x="4851885" y="3796621"/>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63" name="Google Shape;322;p27">
              <a:extLst>
                <a:ext uri="{FF2B5EF4-FFF2-40B4-BE49-F238E27FC236}">
                  <a16:creationId xmlns:a16="http://schemas.microsoft.com/office/drawing/2014/main" id="{5F66DFCC-ED66-D1A4-B7CE-72EF15D5FC13}"/>
                </a:ext>
              </a:extLst>
            </p:cNvPr>
            <p:cNvSpPr txBox="1"/>
            <p:nvPr/>
          </p:nvSpPr>
          <p:spPr>
            <a:xfrm>
              <a:off x="4815128" y="2988860"/>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cxnSp>
          <p:nvCxnSpPr>
            <p:cNvPr id="64" name="Google Shape;323;p27">
              <a:extLst>
                <a:ext uri="{FF2B5EF4-FFF2-40B4-BE49-F238E27FC236}">
                  <a16:creationId xmlns:a16="http://schemas.microsoft.com/office/drawing/2014/main" id="{62214FE3-DA9F-C2E6-A7AE-35D99796449B}"/>
                </a:ext>
              </a:extLst>
            </p:cNvPr>
            <p:cNvCxnSpPr>
              <a:stCxn id="56" idx="6"/>
              <a:endCxn id="54" idx="2"/>
            </p:cNvCxnSpPr>
            <p:nvPr/>
          </p:nvCxnSpPr>
          <p:spPr>
            <a:xfrm rot="10800000" flipH="1">
              <a:off x="5482741" y="3953653"/>
              <a:ext cx="726000" cy="2294100"/>
            </a:xfrm>
            <a:prstGeom prst="straightConnector1">
              <a:avLst/>
            </a:prstGeom>
            <a:noFill/>
            <a:ln w="38100" cap="flat" cmpd="sng">
              <a:solidFill>
                <a:schemeClr val="accent1"/>
              </a:solidFill>
              <a:prstDash val="solid"/>
              <a:miter lim="800000"/>
              <a:headEnd type="none" w="sm" len="sm"/>
              <a:tailEnd type="triangle" w="med" len="med"/>
            </a:ln>
          </p:spPr>
        </p:cxnSp>
        <p:sp>
          <p:nvSpPr>
            <p:cNvPr id="65" name="Google Shape;324;p27">
              <a:extLst>
                <a:ext uri="{FF2B5EF4-FFF2-40B4-BE49-F238E27FC236}">
                  <a16:creationId xmlns:a16="http://schemas.microsoft.com/office/drawing/2014/main" id="{1F71C88E-F49F-606A-5BB4-D220B7F3A8BF}"/>
                </a:ext>
              </a:extLst>
            </p:cNvPr>
            <p:cNvSpPr txBox="1"/>
            <p:nvPr/>
          </p:nvSpPr>
          <p:spPr>
            <a:xfrm>
              <a:off x="5431088" y="5186045"/>
              <a:ext cx="546945"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-2.5</a:t>
              </a:r>
              <a:endParaRPr/>
            </a:p>
          </p:txBody>
        </p:sp>
      </p:grpSp>
      <p:grpSp>
        <p:nvGrpSpPr>
          <p:cNvPr id="66" name="Google Shape;325;p27">
            <a:extLst>
              <a:ext uri="{FF2B5EF4-FFF2-40B4-BE49-F238E27FC236}">
                <a16:creationId xmlns:a16="http://schemas.microsoft.com/office/drawing/2014/main" id="{F7E5CCC8-62ED-DED8-07A7-70ABCC72A660}"/>
              </a:ext>
            </a:extLst>
          </p:cNvPr>
          <p:cNvGrpSpPr/>
          <p:nvPr/>
        </p:nvGrpSpPr>
        <p:grpSpPr>
          <a:xfrm>
            <a:off x="7382886" y="1745070"/>
            <a:ext cx="1946501" cy="1613122"/>
            <a:chOff x="7382886" y="1745070"/>
            <a:chExt cx="1946501" cy="1613122"/>
          </a:xfrm>
        </p:grpSpPr>
        <p:pic>
          <p:nvPicPr>
            <p:cNvPr id="67" name="Google Shape;326;p27" descr="Chart, line chart&#10;&#10;Description automatically generated">
              <a:extLst>
                <a:ext uri="{FF2B5EF4-FFF2-40B4-BE49-F238E27FC236}">
                  <a16:creationId xmlns:a16="http://schemas.microsoft.com/office/drawing/2014/main" id="{9F83AF50-5A92-D7F7-3E5D-7250615EB6F7}"/>
                </a:ext>
              </a:extLst>
            </p:cNvPr>
            <p:cNvPicPr preferRelativeResize="0"/>
            <p:nvPr/>
          </p:nvPicPr>
          <p:blipFill rotWithShape="1">
            <a:blip r:embed="rId9">
              <a:alphaModFix/>
            </a:blip>
            <a:srcRect/>
            <a:stretch/>
          </p:blipFill>
          <p:spPr>
            <a:xfrm>
              <a:off x="7382886" y="1745070"/>
              <a:ext cx="1946501" cy="1613122"/>
            </a:xfrm>
            <a:prstGeom prst="rect">
              <a:avLst/>
            </a:prstGeom>
            <a:noFill/>
            <a:ln>
              <a:noFill/>
            </a:ln>
          </p:spPr>
        </p:pic>
        <p:sp>
          <p:nvSpPr>
            <p:cNvPr id="68" name="Google Shape;327;p27">
              <a:extLst>
                <a:ext uri="{FF2B5EF4-FFF2-40B4-BE49-F238E27FC236}">
                  <a16:creationId xmlns:a16="http://schemas.microsoft.com/office/drawing/2014/main" id="{5CCB13E0-9B5B-DA06-D752-151B05D1E68F}"/>
                </a:ext>
              </a:extLst>
            </p:cNvPr>
            <p:cNvSpPr txBox="1"/>
            <p:nvPr/>
          </p:nvSpPr>
          <p:spPr>
            <a:xfrm>
              <a:off x="7859049" y="26584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69" name="Google Shape;328;p27">
              <a:extLst>
                <a:ext uri="{FF2B5EF4-FFF2-40B4-BE49-F238E27FC236}">
                  <a16:creationId xmlns:a16="http://schemas.microsoft.com/office/drawing/2014/main" id="{29EDDA93-2200-8902-7BAB-0B50CA7CF18D}"/>
                </a:ext>
              </a:extLst>
            </p:cNvPr>
            <p:cNvSpPr txBox="1"/>
            <p:nvPr/>
          </p:nvSpPr>
          <p:spPr>
            <a:xfrm>
              <a:off x="8750460" y="207316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0" name="Google Shape;329;p27">
            <a:extLst>
              <a:ext uri="{FF2B5EF4-FFF2-40B4-BE49-F238E27FC236}">
                <a16:creationId xmlns:a16="http://schemas.microsoft.com/office/drawing/2014/main" id="{2A8D1AB9-3451-29F6-9086-C5FB3D0A6B5A}"/>
              </a:ext>
            </a:extLst>
          </p:cNvPr>
          <p:cNvGrpSpPr/>
          <p:nvPr/>
        </p:nvGrpSpPr>
        <p:grpSpPr>
          <a:xfrm>
            <a:off x="7398975" y="3310214"/>
            <a:ext cx="1937466" cy="1605635"/>
            <a:chOff x="7398975" y="3310214"/>
            <a:chExt cx="1937466" cy="1605635"/>
          </a:xfrm>
        </p:grpSpPr>
        <p:pic>
          <p:nvPicPr>
            <p:cNvPr id="71" name="Google Shape;330;p27" descr="Chart, line chart&#10;&#10;Description automatically generated">
              <a:extLst>
                <a:ext uri="{FF2B5EF4-FFF2-40B4-BE49-F238E27FC236}">
                  <a16:creationId xmlns:a16="http://schemas.microsoft.com/office/drawing/2014/main" id="{19130BD6-6526-35AD-DDDE-C7838FE89AE2}"/>
                </a:ext>
              </a:extLst>
            </p:cNvPr>
            <p:cNvPicPr preferRelativeResize="0"/>
            <p:nvPr/>
          </p:nvPicPr>
          <p:blipFill rotWithShape="1">
            <a:blip r:embed="rId10">
              <a:alphaModFix/>
            </a:blip>
            <a:srcRect/>
            <a:stretch/>
          </p:blipFill>
          <p:spPr>
            <a:xfrm>
              <a:off x="7398975" y="3310214"/>
              <a:ext cx="1937466" cy="1605635"/>
            </a:xfrm>
            <a:prstGeom prst="rect">
              <a:avLst/>
            </a:prstGeom>
            <a:noFill/>
            <a:ln>
              <a:noFill/>
            </a:ln>
          </p:spPr>
        </p:pic>
        <p:sp>
          <p:nvSpPr>
            <p:cNvPr id="72" name="Google Shape;331;p27">
              <a:extLst>
                <a:ext uri="{FF2B5EF4-FFF2-40B4-BE49-F238E27FC236}">
                  <a16:creationId xmlns:a16="http://schemas.microsoft.com/office/drawing/2014/main" id="{1A5B6AC0-B91B-9FB6-8093-1173BFBC2CF7}"/>
                </a:ext>
              </a:extLst>
            </p:cNvPr>
            <p:cNvSpPr txBox="1"/>
            <p:nvPr/>
          </p:nvSpPr>
          <p:spPr>
            <a:xfrm>
              <a:off x="8663161" y="411050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73" name="Google Shape;332;p27">
              <a:extLst>
                <a:ext uri="{FF2B5EF4-FFF2-40B4-BE49-F238E27FC236}">
                  <a16:creationId xmlns:a16="http://schemas.microsoft.com/office/drawing/2014/main" id="{4E960722-650A-1619-3400-98433D81D95A}"/>
                </a:ext>
              </a:extLst>
            </p:cNvPr>
            <p:cNvSpPr txBox="1"/>
            <p:nvPr/>
          </p:nvSpPr>
          <p:spPr>
            <a:xfrm>
              <a:off x="7807007" y="36379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4" name="Google Shape;333;p27">
            <a:extLst>
              <a:ext uri="{FF2B5EF4-FFF2-40B4-BE49-F238E27FC236}">
                <a16:creationId xmlns:a16="http://schemas.microsoft.com/office/drawing/2014/main" id="{3BAC0127-965C-994C-892B-A2800B725CFC}"/>
              </a:ext>
            </a:extLst>
          </p:cNvPr>
          <p:cNvGrpSpPr/>
          <p:nvPr/>
        </p:nvGrpSpPr>
        <p:grpSpPr>
          <a:xfrm>
            <a:off x="7433700" y="4870721"/>
            <a:ext cx="1902603" cy="1576743"/>
            <a:chOff x="7433700" y="4870721"/>
            <a:chExt cx="1902603" cy="1576743"/>
          </a:xfrm>
        </p:grpSpPr>
        <p:pic>
          <p:nvPicPr>
            <p:cNvPr id="75" name="Google Shape;334;p27" descr="Chart, box and whisker chart&#10;&#10;Description automatically generated">
              <a:extLst>
                <a:ext uri="{FF2B5EF4-FFF2-40B4-BE49-F238E27FC236}">
                  <a16:creationId xmlns:a16="http://schemas.microsoft.com/office/drawing/2014/main" id="{CFA8CC6C-428D-6B6A-7B10-E4577D4A0B85}"/>
                </a:ext>
              </a:extLst>
            </p:cNvPr>
            <p:cNvPicPr preferRelativeResize="0"/>
            <p:nvPr/>
          </p:nvPicPr>
          <p:blipFill rotWithShape="1">
            <a:blip r:embed="rId11">
              <a:alphaModFix/>
            </a:blip>
            <a:srcRect/>
            <a:stretch/>
          </p:blipFill>
          <p:spPr>
            <a:xfrm>
              <a:off x="7433700" y="4870721"/>
              <a:ext cx="1902603" cy="1576743"/>
            </a:xfrm>
            <a:prstGeom prst="rect">
              <a:avLst/>
            </a:prstGeom>
            <a:noFill/>
            <a:ln>
              <a:noFill/>
            </a:ln>
          </p:spPr>
        </p:pic>
        <p:sp>
          <p:nvSpPr>
            <p:cNvPr id="76" name="Google Shape;335;p27">
              <a:extLst>
                <a:ext uri="{FF2B5EF4-FFF2-40B4-BE49-F238E27FC236}">
                  <a16:creationId xmlns:a16="http://schemas.microsoft.com/office/drawing/2014/main" id="{98F4FEF0-0335-B4BF-2063-843A2B4189B6}"/>
                </a:ext>
              </a:extLst>
            </p:cNvPr>
            <p:cNvSpPr txBox="1"/>
            <p:nvPr/>
          </p:nvSpPr>
          <p:spPr>
            <a:xfrm flipH="1">
              <a:off x="8565638" y="5209794"/>
              <a:ext cx="3356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77" name="Google Shape;336;p27">
              <a:extLst>
                <a:ext uri="{FF2B5EF4-FFF2-40B4-BE49-F238E27FC236}">
                  <a16:creationId xmlns:a16="http://schemas.microsoft.com/office/drawing/2014/main" id="{6993158E-4F24-DE02-85C9-43F1762B47FB}"/>
                </a:ext>
              </a:extLst>
            </p:cNvPr>
            <p:cNvSpPr txBox="1"/>
            <p:nvPr/>
          </p:nvSpPr>
          <p:spPr>
            <a:xfrm>
              <a:off x="8582627" y="5892256"/>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8" name="Google Shape;337;p27">
            <a:extLst>
              <a:ext uri="{FF2B5EF4-FFF2-40B4-BE49-F238E27FC236}">
                <a16:creationId xmlns:a16="http://schemas.microsoft.com/office/drawing/2014/main" id="{9722A3A3-D25F-4F11-4EEB-C8EA96C8B7CA}"/>
              </a:ext>
            </a:extLst>
          </p:cNvPr>
          <p:cNvGrpSpPr/>
          <p:nvPr/>
        </p:nvGrpSpPr>
        <p:grpSpPr>
          <a:xfrm>
            <a:off x="9801664" y="1898146"/>
            <a:ext cx="2023016" cy="1987013"/>
            <a:chOff x="9801664" y="1898146"/>
            <a:chExt cx="2023016" cy="1987013"/>
          </a:xfrm>
        </p:grpSpPr>
        <p:pic>
          <p:nvPicPr>
            <p:cNvPr id="79" name="Google Shape;338;p27" descr="Chart&#10;&#10;Description automatically generated">
              <a:extLst>
                <a:ext uri="{FF2B5EF4-FFF2-40B4-BE49-F238E27FC236}">
                  <a16:creationId xmlns:a16="http://schemas.microsoft.com/office/drawing/2014/main" id="{B8D2F5E3-2405-54F4-62C9-E202FEB36B29}"/>
                </a:ext>
              </a:extLst>
            </p:cNvPr>
            <p:cNvPicPr preferRelativeResize="0"/>
            <p:nvPr/>
          </p:nvPicPr>
          <p:blipFill rotWithShape="1">
            <a:blip r:embed="rId12">
              <a:alphaModFix/>
            </a:blip>
            <a:srcRect/>
            <a:stretch/>
          </p:blipFill>
          <p:spPr>
            <a:xfrm>
              <a:off x="9801664" y="1898146"/>
              <a:ext cx="2023016" cy="1676533"/>
            </a:xfrm>
            <a:prstGeom prst="rect">
              <a:avLst/>
            </a:prstGeom>
            <a:noFill/>
            <a:ln>
              <a:noFill/>
            </a:ln>
          </p:spPr>
        </p:pic>
        <p:sp>
          <p:nvSpPr>
            <p:cNvPr id="80" name="Google Shape;339;p27">
              <a:extLst>
                <a:ext uri="{FF2B5EF4-FFF2-40B4-BE49-F238E27FC236}">
                  <a16:creationId xmlns:a16="http://schemas.microsoft.com/office/drawing/2014/main" id="{C1CDDD05-7B7B-A06E-F0F8-A058F1A857FA}"/>
                </a:ext>
              </a:extLst>
            </p:cNvPr>
            <p:cNvSpPr txBox="1"/>
            <p:nvPr/>
          </p:nvSpPr>
          <p:spPr>
            <a:xfrm>
              <a:off x="10742742" y="256438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3</a:t>
              </a:r>
              <a:endParaRPr/>
            </a:p>
          </p:txBody>
        </p:sp>
        <p:sp>
          <p:nvSpPr>
            <p:cNvPr id="81" name="Google Shape;340;p27">
              <a:extLst>
                <a:ext uri="{FF2B5EF4-FFF2-40B4-BE49-F238E27FC236}">
                  <a16:creationId xmlns:a16="http://schemas.microsoft.com/office/drawing/2014/main" id="{A33A47DA-0211-6788-15E3-C4ADEC9FE6AC}"/>
                </a:ext>
              </a:extLst>
            </p:cNvPr>
            <p:cNvSpPr txBox="1"/>
            <p:nvPr/>
          </p:nvSpPr>
          <p:spPr>
            <a:xfrm>
              <a:off x="11044428" y="311769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2" name="Google Shape;341;p27">
              <a:extLst>
                <a:ext uri="{FF2B5EF4-FFF2-40B4-BE49-F238E27FC236}">
                  <a16:creationId xmlns:a16="http://schemas.microsoft.com/office/drawing/2014/main" id="{ADECAE56-58E9-9F12-F88F-FC2600B55670}"/>
                </a:ext>
              </a:extLst>
            </p:cNvPr>
            <p:cNvSpPr txBox="1"/>
            <p:nvPr/>
          </p:nvSpPr>
          <p:spPr>
            <a:xfrm>
              <a:off x="9878197" y="304227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83" name="Google Shape;342;p27">
              <a:extLst>
                <a:ext uri="{FF2B5EF4-FFF2-40B4-BE49-F238E27FC236}">
                  <a16:creationId xmlns:a16="http://schemas.microsoft.com/office/drawing/2014/main" id="{9603FBC0-3744-2D78-2B10-F907046AFD8B}"/>
                </a:ext>
              </a:extLst>
            </p:cNvPr>
            <p:cNvSpPr txBox="1"/>
            <p:nvPr/>
          </p:nvSpPr>
          <p:spPr>
            <a:xfrm>
              <a:off x="10070234" y="227408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4" name="Google Shape;343;p27">
              <a:extLst>
                <a:ext uri="{FF2B5EF4-FFF2-40B4-BE49-F238E27FC236}">
                  <a16:creationId xmlns:a16="http://schemas.microsoft.com/office/drawing/2014/main" id="{90674FDA-E0A7-EE76-A2E6-E39F7D6E2B1B}"/>
                </a:ext>
              </a:extLst>
            </p:cNvPr>
            <p:cNvSpPr txBox="1"/>
            <p:nvPr/>
          </p:nvSpPr>
          <p:spPr>
            <a:xfrm>
              <a:off x="10591899" y="195706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85" name="Google Shape;344;p27">
              <a:extLst>
                <a:ext uri="{FF2B5EF4-FFF2-40B4-BE49-F238E27FC236}">
                  <a16:creationId xmlns:a16="http://schemas.microsoft.com/office/drawing/2014/main" id="{1FCA2BA9-ABBF-DC97-6A9D-23DBFE14B8E0}"/>
                </a:ext>
              </a:extLst>
            </p:cNvPr>
            <p:cNvSpPr txBox="1"/>
            <p:nvPr/>
          </p:nvSpPr>
          <p:spPr>
            <a:xfrm>
              <a:off x="11346114" y="212473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6" name="Google Shape;345;p27">
              <a:extLst>
                <a:ext uri="{FF2B5EF4-FFF2-40B4-BE49-F238E27FC236}">
                  <a16:creationId xmlns:a16="http://schemas.microsoft.com/office/drawing/2014/main" id="{CF3284B8-D65D-8491-D2A8-2C78F5369B51}"/>
                </a:ext>
              </a:extLst>
            </p:cNvPr>
            <p:cNvSpPr txBox="1"/>
            <p:nvPr/>
          </p:nvSpPr>
          <p:spPr>
            <a:xfrm>
              <a:off x="10567257" y="3515827"/>
              <a:ext cx="5469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-2.5</a:t>
              </a:r>
              <a:endParaRPr/>
            </a:p>
          </p:txBody>
        </p:sp>
      </p:grpSp>
      <p:grpSp>
        <p:nvGrpSpPr>
          <p:cNvPr id="88" name="Google Shape;347;p27">
            <a:extLst>
              <a:ext uri="{FF2B5EF4-FFF2-40B4-BE49-F238E27FC236}">
                <a16:creationId xmlns:a16="http://schemas.microsoft.com/office/drawing/2014/main" id="{0A6C33DF-344F-8100-0639-6E29F52FA7BA}"/>
              </a:ext>
            </a:extLst>
          </p:cNvPr>
          <p:cNvGrpSpPr/>
          <p:nvPr/>
        </p:nvGrpSpPr>
        <p:grpSpPr>
          <a:xfrm>
            <a:off x="9721055" y="4167597"/>
            <a:ext cx="2215370" cy="1835942"/>
            <a:chOff x="9721055" y="4167597"/>
            <a:chExt cx="2215370" cy="1835942"/>
          </a:xfrm>
        </p:grpSpPr>
        <p:pic>
          <p:nvPicPr>
            <p:cNvPr id="89" name="Google Shape;348;p27" descr="Chart&#10;&#10;Description automatically generated">
              <a:extLst>
                <a:ext uri="{FF2B5EF4-FFF2-40B4-BE49-F238E27FC236}">
                  <a16:creationId xmlns:a16="http://schemas.microsoft.com/office/drawing/2014/main" id="{7E072FF9-02B0-B5AE-B6DF-DA956CE3E676}"/>
                </a:ext>
              </a:extLst>
            </p:cNvPr>
            <p:cNvPicPr preferRelativeResize="0"/>
            <p:nvPr/>
          </p:nvPicPr>
          <p:blipFill rotWithShape="1">
            <a:blip r:embed="rId12">
              <a:alphaModFix/>
            </a:blip>
            <a:srcRect/>
            <a:stretch/>
          </p:blipFill>
          <p:spPr>
            <a:xfrm>
              <a:off x="9721055" y="4167597"/>
              <a:ext cx="2215370" cy="1835942"/>
            </a:xfrm>
            <a:prstGeom prst="rect">
              <a:avLst/>
            </a:prstGeom>
            <a:noFill/>
            <a:ln>
              <a:noFill/>
            </a:ln>
          </p:spPr>
        </p:pic>
        <p:sp>
          <p:nvSpPr>
            <p:cNvPr id="90" name="Google Shape;349;p27">
              <a:extLst>
                <a:ext uri="{FF2B5EF4-FFF2-40B4-BE49-F238E27FC236}">
                  <a16:creationId xmlns:a16="http://schemas.microsoft.com/office/drawing/2014/main" id="{61F0A7EB-58A3-6AB0-8D05-F4CEFF0FA981}"/>
                </a:ext>
              </a:extLst>
            </p:cNvPr>
            <p:cNvSpPr/>
            <p:nvPr/>
          </p:nvSpPr>
          <p:spPr>
            <a:xfrm>
              <a:off x="11526037" y="4826712"/>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350;p27">
              <a:extLst>
                <a:ext uri="{FF2B5EF4-FFF2-40B4-BE49-F238E27FC236}">
                  <a16:creationId xmlns:a16="http://schemas.microsoft.com/office/drawing/2014/main" id="{ECE6D455-401A-BB27-D8E6-EA7480A87D7C}"/>
                </a:ext>
              </a:extLst>
            </p:cNvPr>
            <p:cNvSpPr/>
            <p:nvPr/>
          </p:nvSpPr>
          <p:spPr>
            <a:xfrm>
              <a:off x="11380994" y="451552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351;p27">
              <a:extLst>
                <a:ext uri="{FF2B5EF4-FFF2-40B4-BE49-F238E27FC236}">
                  <a16:creationId xmlns:a16="http://schemas.microsoft.com/office/drawing/2014/main" id="{6E976FBF-A357-1EE0-5EC9-E89AEEA8A8D1}"/>
                </a:ext>
              </a:extLst>
            </p:cNvPr>
            <p:cNvSpPr/>
            <p:nvPr/>
          </p:nvSpPr>
          <p:spPr>
            <a:xfrm>
              <a:off x="10442474" y="451552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352;p27">
              <a:extLst>
                <a:ext uri="{FF2B5EF4-FFF2-40B4-BE49-F238E27FC236}">
                  <a16:creationId xmlns:a16="http://schemas.microsoft.com/office/drawing/2014/main" id="{3A1CF940-C305-D6BB-8103-270FA3A61585}"/>
                </a:ext>
              </a:extLst>
            </p:cNvPr>
            <p:cNvSpPr/>
            <p:nvPr/>
          </p:nvSpPr>
          <p:spPr>
            <a:xfrm>
              <a:off x="11755229" y="490014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353;p27">
              <a:extLst>
                <a:ext uri="{FF2B5EF4-FFF2-40B4-BE49-F238E27FC236}">
                  <a16:creationId xmlns:a16="http://schemas.microsoft.com/office/drawing/2014/main" id="{E67CA898-E75F-AA9A-D270-F0FE9A6174F1}"/>
                </a:ext>
              </a:extLst>
            </p:cNvPr>
            <p:cNvSpPr/>
            <p:nvPr/>
          </p:nvSpPr>
          <p:spPr>
            <a:xfrm>
              <a:off x="10222184" y="486490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354;p27">
              <a:extLst>
                <a:ext uri="{FF2B5EF4-FFF2-40B4-BE49-F238E27FC236}">
                  <a16:creationId xmlns:a16="http://schemas.microsoft.com/office/drawing/2014/main" id="{EBC0C4AF-B6F8-4D59-898F-6A504B8E7573}"/>
                </a:ext>
              </a:extLst>
            </p:cNvPr>
            <p:cNvSpPr/>
            <p:nvPr/>
          </p:nvSpPr>
          <p:spPr>
            <a:xfrm>
              <a:off x="10738024" y="446114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355;p27">
              <a:extLst>
                <a:ext uri="{FF2B5EF4-FFF2-40B4-BE49-F238E27FC236}">
                  <a16:creationId xmlns:a16="http://schemas.microsoft.com/office/drawing/2014/main" id="{28486445-5871-EFE1-DA6E-3A94FB207398}"/>
                </a:ext>
              </a:extLst>
            </p:cNvPr>
            <p:cNvSpPr/>
            <p:nvPr/>
          </p:nvSpPr>
          <p:spPr>
            <a:xfrm>
              <a:off x="10456085" y="544688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356;p27">
              <a:extLst>
                <a:ext uri="{FF2B5EF4-FFF2-40B4-BE49-F238E27FC236}">
                  <a16:creationId xmlns:a16="http://schemas.microsoft.com/office/drawing/2014/main" id="{ABE2E69D-1566-45B6-DE39-DDDAB86CF898}"/>
                </a:ext>
              </a:extLst>
            </p:cNvPr>
            <p:cNvSpPr/>
            <p:nvPr/>
          </p:nvSpPr>
          <p:spPr>
            <a:xfrm>
              <a:off x="11217868" y="546973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357;p27">
              <a:extLst>
                <a:ext uri="{FF2B5EF4-FFF2-40B4-BE49-F238E27FC236}">
                  <a16:creationId xmlns:a16="http://schemas.microsoft.com/office/drawing/2014/main" id="{662F2217-11FB-824E-7491-2FF793DF64CA}"/>
                </a:ext>
              </a:extLst>
            </p:cNvPr>
            <p:cNvSpPr/>
            <p:nvPr/>
          </p:nvSpPr>
          <p:spPr>
            <a:xfrm>
              <a:off x="11300395" y="5640016"/>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358;p27">
              <a:extLst>
                <a:ext uri="{FF2B5EF4-FFF2-40B4-BE49-F238E27FC236}">
                  <a16:creationId xmlns:a16="http://schemas.microsoft.com/office/drawing/2014/main" id="{6A7FAEFB-2E7C-A106-32DF-CB1E3B088A0E}"/>
                </a:ext>
              </a:extLst>
            </p:cNvPr>
            <p:cNvSpPr/>
            <p:nvPr/>
          </p:nvSpPr>
          <p:spPr>
            <a:xfrm>
              <a:off x="11114202" y="4671823"/>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359;p27">
              <a:extLst>
                <a:ext uri="{FF2B5EF4-FFF2-40B4-BE49-F238E27FC236}">
                  <a16:creationId xmlns:a16="http://schemas.microsoft.com/office/drawing/2014/main" id="{401F1DE4-EFAA-1689-E1CF-C200AE7345E1}"/>
                </a:ext>
              </a:extLst>
            </p:cNvPr>
            <p:cNvSpPr/>
            <p:nvPr/>
          </p:nvSpPr>
          <p:spPr>
            <a:xfrm>
              <a:off x="11022728" y="561971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360;p27">
              <a:extLst>
                <a:ext uri="{FF2B5EF4-FFF2-40B4-BE49-F238E27FC236}">
                  <a16:creationId xmlns:a16="http://schemas.microsoft.com/office/drawing/2014/main" id="{8F8090F2-370E-AF1B-8BB8-A9798185232F}"/>
                </a:ext>
              </a:extLst>
            </p:cNvPr>
            <p:cNvSpPr/>
            <p:nvPr/>
          </p:nvSpPr>
          <p:spPr>
            <a:xfrm>
              <a:off x="11709510" y="514545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361;p27">
              <a:extLst>
                <a:ext uri="{FF2B5EF4-FFF2-40B4-BE49-F238E27FC236}">
                  <a16:creationId xmlns:a16="http://schemas.microsoft.com/office/drawing/2014/main" id="{CA3461F6-2254-78AF-EA18-CBDF5B95AD2A}"/>
                </a:ext>
              </a:extLst>
            </p:cNvPr>
            <p:cNvSpPr/>
            <p:nvPr/>
          </p:nvSpPr>
          <p:spPr>
            <a:xfrm>
              <a:off x="10179883" y="514545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362;p27">
              <a:extLst>
                <a:ext uri="{FF2B5EF4-FFF2-40B4-BE49-F238E27FC236}">
                  <a16:creationId xmlns:a16="http://schemas.microsoft.com/office/drawing/2014/main" id="{48378052-A833-D4D5-2C4F-35C11C39F987}"/>
                </a:ext>
              </a:extLst>
            </p:cNvPr>
            <p:cNvSpPr/>
            <p:nvPr/>
          </p:nvSpPr>
          <p:spPr>
            <a:xfrm>
              <a:off x="10631344" y="550364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363;p27">
              <a:extLst>
                <a:ext uri="{FF2B5EF4-FFF2-40B4-BE49-F238E27FC236}">
                  <a16:creationId xmlns:a16="http://schemas.microsoft.com/office/drawing/2014/main" id="{61F078A5-9981-09E4-098F-0F5FFC450416}"/>
                </a:ext>
              </a:extLst>
            </p:cNvPr>
            <p:cNvSpPr/>
            <p:nvPr/>
          </p:nvSpPr>
          <p:spPr>
            <a:xfrm>
              <a:off x="10447444" y="556350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364;p27">
              <a:extLst>
                <a:ext uri="{FF2B5EF4-FFF2-40B4-BE49-F238E27FC236}">
                  <a16:creationId xmlns:a16="http://schemas.microsoft.com/office/drawing/2014/main" id="{5010064E-6C81-2DAD-D18A-3879228D4F11}"/>
                </a:ext>
              </a:extLst>
            </p:cNvPr>
            <p:cNvSpPr/>
            <p:nvPr/>
          </p:nvSpPr>
          <p:spPr>
            <a:xfrm>
              <a:off x="10093093" y="540986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365;p27">
              <a:extLst>
                <a:ext uri="{FF2B5EF4-FFF2-40B4-BE49-F238E27FC236}">
                  <a16:creationId xmlns:a16="http://schemas.microsoft.com/office/drawing/2014/main" id="{6B7C081E-9995-BD79-9CA3-201D2290FD2D}"/>
                </a:ext>
              </a:extLst>
            </p:cNvPr>
            <p:cNvSpPr/>
            <p:nvPr/>
          </p:nvSpPr>
          <p:spPr>
            <a:xfrm>
              <a:off x="10975198" y="442427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366;p27">
              <a:extLst>
                <a:ext uri="{FF2B5EF4-FFF2-40B4-BE49-F238E27FC236}">
                  <a16:creationId xmlns:a16="http://schemas.microsoft.com/office/drawing/2014/main" id="{D974FD41-BFED-D934-9BCC-AAE94C4CB665}"/>
                </a:ext>
              </a:extLst>
            </p:cNvPr>
            <p:cNvSpPr/>
            <p:nvPr/>
          </p:nvSpPr>
          <p:spPr>
            <a:xfrm>
              <a:off x="11572393" y="463451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367;p27">
              <a:extLst>
                <a:ext uri="{FF2B5EF4-FFF2-40B4-BE49-F238E27FC236}">
                  <a16:creationId xmlns:a16="http://schemas.microsoft.com/office/drawing/2014/main" id="{D171EB3A-3E3E-EFF6-FBEA-5CA4AED47FD0}"/>
                </a:ext>
              </a:extLst>
            </p:cNvPr>
            <p:cNvSpPr/>
            <p:nvPr/>
          </p:nvSpPr>
          <p:spPr>
            <a:xfrm>
              <a:off x="10594823" y="463382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368;p27">
              <a:extLst>
                <a:ext uri="{FF2B5EF4-FFF2-40B4-BE49-F238E27FC236}">
                  <a16:creationId xmlns:a16="http://schemas.microsoft.com/office/drawing/2014/main" id="{FA6D0D57-B803-8704-74EC-3909B70F44ED}"/>
                </a:ext>
              </a:extLst>
            </p:cNvPr>
            <p:cNvSpPr/>
            <p:nvPr/>
          </p:nvSpPr>
          <p:spPr>
            <a:xfrm>
              <a:off x="10047374" y="456241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369;p27">
              <a:extLst>
                <a:ext uri="{FF2B5EF4-FFF2-40B4-BE49-F238E27FC236}">
                  <a16:creationId xmlns:a16="http://schemas.microsoft.com/office/drawing/2014/main" id="{7583D4D0-4141-556E-5CA7-36B947D98A44}"/>
                </a:ext>
              </a:extLst>
            </p:cNvPr>
            <p:cNvSpPr/>
            <p:nvPr/>
          </p:nvSpPr>
          <p:spPr>
            <a:xfrm>
              <a:off x="10251543" y="548078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370;p27">
              <a:extLst>
                <a:ext uri="{FF2B5EF4-FFF2-40B4-BE49-F238E27FC236}">
                  <a16:creationId xmlns:a16="http://schemas.microsoft.com/office/drawing/2014/main" id="{A00A5179-7061-0954-A1C9-D079BC5B6DBC}"/>
                </a:ext>
              </a:extLst>
            </p:cNvPr>
            <p:cNvSpPr/>
            <p:nvPr/>
          </p:nvSpPr>
          <p:spPr>
            <a:xfrm>
              <a:off x="11546609" y="540986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371;p27">
              <a:extLst>
                <a:ext uri="{FF2B5EF4-FFF2-40B4-BE49-F238E27FC236}">
                  <a16:creationId xmlns:a16="http://schemas.microsoft.com/office/drawing/2014/main" id="{5109AF40-ED55-F71B-19E6-AA00FD643412}"/>
                </a:ext>
              </a:extLst>
            </p:cNvPr>
            <p:cNvSpPr/>
            <p:nvPr/>
          </p:nvSpPr>
          <p:spPr>
            <a:xfrm>
              <a:off x="10400901" y="4868473"/>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372;p27">
              <a:extLst>
                <a:ext uri="{FF2B5EF4-FFF2-40B4-BE49-F238E27FC236}">
                  <a16:creationId xmlns:a16="http://schemas.microsoft.com/office/drawing/2014/main" id="{D391FD2A-5918-8714-28FE-864CC0E562D4}"/>
                </a:ext>
              </a:extLst>
            </p:cNvPr>
            <p:cNvSpPr/>
            <p:nvPr/>
          </p:nvSpPr>
          <p:spPr>
            <a:xfrm>
              <a:off x="10574393" y="5693225"/>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373;p27">
              <a:extLst>
                <a:ext uri="{FF2B5EF4-FFF2-40B4-BE49-F238E27FC236}">
                  <a16:creationId xmlns:a16="http://schemas.microsoft.com/office/drawing/2014/main" id="{D2845DC3-F3FF-C6FC-2FD6-3353F135EA3A}"/>
                </a:ext>
              </a:extLst>
            </p:cNvPr>
            <p:cNvSpPr/>
            <p:nvPr/>
          </p:nvSpPr>
          <p:spPr>
            <a:xfrm>
              <a:off x="11639980" y="551492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374;p27">
              <a:extLst>
                <a:ext uri="{FF2B5EF4-FFF2-40B4-BE49-F238E27FC236}">
                  <a16:creationId xmlns:a16="http://schemas.microsoft.com/office/drawing/2014/main" id="{8F5468A3-2D07-3786-2504-98177C25F53A}"/>
                </a:ext>
              </a:extLst>
            </p:cNvPr>
            <p:cNvSpPr/>
            <p:nvPr/>
          </p:nvSpPr>
          <p:spPr>
            <a:xfrm>
              <a:off x="11349410" y="4865996"/>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375;p27">
              <a:extLst>
                <a:ext uri="{FF2B5EF4-FFF2-40B4-BE49-F238E27FC236}">
                  <a16:creationId xmlns:a16="http://schemas.microsoft.com/office/drawing/2014/main" id="{6D74EF5C-4586-2967-3D77-B67F8A4023FA}"/>
                </a:ext>
              </a:extLst>
            </p:cNvPr>
            <p:cNvSpPr/>
            <p:nvPr/>
          </p:nvSpPr>
          <p:spPr>
            <a:xfrm>
              <a:off x="11403854" y="548078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376;p27">
              <a:extLst>
                <a:ext uri="{FF2B5EF4-FFF2-40B4-BE49-F238E27FC236}">
                  <a16:creationId xmlns:a16="http://schemas.microsoft.com/office/drawing/2014/main" id="{283AE7F5-4447-19B2-7398-C3544EC65F40}"/>
                </a:ext>
              </a:extLst>
            </p:cNvPr>
            <p:cNvSpPr/>
            <p:nvPr/>
          </p:nvSpPr>
          <p:spPr>
            <a:xfrm>
              <a:off x="11569469" y="5009301"/>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377;p27">
              <a:extLst>
                <a:ext uri="{FF2B5EF4-FFF2-40B4-BE49-F238E27FC236}">
                  <a16:creationId xmlns:a16="http://schemas.microsoft.com/office/drawing/2014/main" id="{FD3415B2-4257-E1EC-F8F1-254EE3C43DAB}"/>
                </a:ext>
              </a:extLst>
            </p:cNvPr>
            <p:cNvSpPr/>
            <p:nvPr/>
          </p:nvSpPr>
          <p:spPr>
            <a:xfrm>
              <a:off x="10402027" y="464896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378;p27">
              <a:extLst>
                <a:ext uri="{FF2B5EF4-FFF2-40B4-BE49-F238E27FC236}">
                  <a16:creationId xmlns:a16="http://schemas.microsoft.com/office/drawing/2014/main" id="{7B0359B8-60D4-0A80-A5B5-E659A353DFFD}"/>
                </a:ext>
              </a:extLst>
            </p:cNvPr>
            <p:cNvSpPr/>
            <p:nvPr/>
          </p:nvSpPr>
          <p:spPr>
            <a:xfrm>
              <a:off x="11049089" y="5424021"/>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379;p27">
              <a:extLst>
                <a:ext uri="{FF2B5EF4-FFF2-40B4-BE49-F238E27FC236}">
                  <a16:creationId xmlns:a16="http://schemas.microsoft.com/office/drawing/2014/main" id="{946074F2-84FC-F013-A1EC-1CFC8F6D6C16}"/>
                </a:ext>
              </a:extLst>
            </p:cNvPr>
            <p:cNvSpPr/>
            <p:nvPr/>
          </p:nvSpPr>
          <p:spPr>
            <a:xfrm>
              <a:off x="10725363" y="556350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380;p27">
              <a:extLst>
                <a:ext uri="{FF2B5EF4-FFF2-40B4-BE49-F238E27FC236}">
                  <a16:creationId xmlns:a16="http://schemas.microsoft.com/office/drawing/2014/main" id="{42C35D61-8A2D-D067-5DF4-E2E392FFB1D9}"/>
                </a:ext>
              </a:extLst>
            </p:cNvPr>
            <p:cNvSpPr/>
            <p:nvPr/>
          </p:nvSpPr>
          <p:spPr>
            <a:xfrm>
              <a:off x="11328658" y="474395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381;p27">
              <a:extLst>
                <a:ext uri="{FF2B5EF4-FFF2-40B4-BE49-F238E27FC236}">
                  <a16:creationId xmlns:a16="http://schemas.microsoft.com/office/drawing/2014/main" id="{C2995467-00A7-DB1F-5195-05B347BE86D4}"/>
                </a:ext>
              </a:extLst>
            </p:cNvPr>
            <p:cNvSpPr/>
            <p:nvPr/>
          </p:nvSpPr>
          <p:spPr>
            <a:xfrm>
              <a:off x="10893584" y="4977413"/>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382;p27">
              <a:extLst>
                <a:ext uri="{FF2B5EF4-FFF2-40B4-BE49-F238E27FC236}">
                  <a16:creationId xmlns:a16="http://schemas.microsoft.com/office/drawing/2014/main" id="{AEABFF50-C8B7-80FC-54A0-CB199E32677D}"/>
                </a:ext>
              </a:extLst>
            </p:cNvPr>
            <p:cNvSpPr/>
            <p:nvPr/>
          </p:nvSpPr>
          <p:spPr>
            <a:xfrm>
              <a:off x="10642104" y="514577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383;p27">
              <a:extLst>
                <a:ext uri="{FF2B5EF4-FFF2-40B4-BE49-F238E27FC236}">
                  <a16:creationId xmlns:a16="http://schemas.microsoft.com/office/drawing/2014/main" id="{F801768E-BEC4-EE94-B27A-1873E667D319}"/>
                </a:ext>
              </a:extLst>
            </p:cNvPr>
            <p:cNvSpPr/>
            <p:nvPr/>
          </p:nvSpPr>
          <p:spPr>
            <a:xfrm>
              <a:off x="10546682" y="5055020"/>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384;p27">
              <a:extLst>
                <a:ext uri="{FF2B5EF4-FFF2-40B4-BE49-F238E27FC236}">
                  <a16:creationId xmlns:a16="http://schemas.microsoft.com/office/drawing/2014/main" id="{01FDB988-A1E4-2747-006E-27A3A5499006}"/>
                </a:ext>
              </a:extLst>
            </p:cNvPr>
            <p:cNvSpPr/>
            <p:nvPr/>
          </p:nvSpPr>
          <p:spPr>
            <a:xfrm>
              <a:off x="10760884" y="467363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385;p27">
              <a:extLst>
                <a:ext uri="{FF2B5EF4-FFF2-40B4-BE49-F238E27FC236}">
                  <a16:creationId xmlns:a16="http://schemas.microsoft.com/office/drawing/2014/main" id="{F3D578E1-29F7-CAF7-260D-B7DBD6B87BA0}"/>
                </a:ext>
              </a:extLst>
            </p:cNvPr>
            <p:cNvSpPr/>
            <p:nvPr/>
          </p:nvSpPr>
          <p:spPr>
            <a:xfrm>
              <a:off x="10631344" y="4918150"/>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386;p27">
              <a:extLst>
                <a:ext uri="{FF2B5EF4-FFF2-40B4-BE49-F238E27FC236}">
                  <a16:creationId xmlns:a16="http://schemas.microsoft.com/office/drawing/2014/main" id="{66221853-F99B-F202-5BCA-2D0078A5C5F5}"/>
                </a:ext>
              </a:extLst>
            </p:cNvPr>
            <p:cNvSpPr/>
            <p:nvPr/>
          </p:nvSpPr>
          <p:spPr>
            <a:xfrm>
              <a:off x="11312321" y="518153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387;p27">
              <a:extLst>
                <a:ext uri="{FF2B5EF4-FFF2-40B4-BE49-F238E27FC236}">
                  <a16:creationId xmlns:a16="http://schemas.microsoft.com/office/drawing/2014/main" id="{932DA8AC-D24F-D57F-0436-6D240533432C}"/>
                </a:ext>
              </a:extLst>
            </p:cNvPr>
            <p:cNvSpPr/>
            <p:nvPr/>
          </p:nvSpPr>
          <p:spPr>
            <a:xfrm>
              <a:off x="10419615" y="5239802"/>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388;p27">
              <a:extLst>
                <a:ext uri="{FF2B5EF4-FFF2-40B4-BE49-F238E27FC236}">
                  <a16:creationId xmlns:a16="http://schemas.microsoft.com/office/drawing/2014/main" id="{34068561-9ABE-8BAF-A036-989E40710937}"/>
                </a:ext>
              </a:extLst>
            </p:cNvPr>
            <p:cNvSpPr/>
            <p:nvPr/>
          </p:nvSpPr>
          <p:spPr>
            <a:xfrm>
              <a:off x="10977009" y="4872431"/>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389;p27">
              <a:extLst>
                <a:ext uri="{FF2B5EF4-FFF2-40B4-BE49-F238E27FC236}">
                  <a16:creationId xmlns:a16="http://schemas.microsoft.com/office/drawing/2014/main" id="{974B219A-2E40-7ED3-FFE5-D9E380CD3133}"/>
                </a:ext>
              </a:extLst>
            </p:cNvPr>
            <p:cNvSpPr/>
            <p:nvPr/>
          </p:nvSpPr>
          <p:spPr>
            <a:xfrm>
              <a:off x="10742742" y="516863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390;p27">
              <a:extLst>
                <a:ext uri="{FF2B5EF4-FFF2-40B4-BE49-F238E27FC236}">
                  <a16:creationId xmlns:a16="http://schemas.microsoft.com/office/drawing/2014/main" id="{C463B682-CAEE-7836-42FD-F42BA5B099A0}"/>
                </a:ext>
              </a:extLst>
            </p:cNvPr>
            <p:cNvSpPr/>
            <p:nvPr/>
          </p:nvSpPr>
          <p:spPr>
            <a:xfrm>
              <a:off x="11121326" y="497437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391;p27">
              <a:extLst>
                <a:ext uri="{FF2B5EF4-FFF2-40B4-BE49-F238E27FC236}">
                  <a16:creationId xmlns:a16="http://schemas.microsoft.com/office/drawing/2014/main" id="{6ED5C896-51A1-8BE4-C085-74B499967CF5}"/>
                </a:ext>
              </a:extLst>
            </p:cNvPr>
            <p:cNvSpPr/>
            <p:nvPr/>
          </p:nvSpPr>
          <p:spPr>
            <a:xfrm>
              <a:off x="10760885" y="5019888"/>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392;p27">
              <a:extLst>
                <a:ext uri="{FF2B5EF4-FFF2-40B4-BE49-F238E27FC236}">
                  <a16:creationId xmlns:a16="http://schemas.microsoft.com/office/drawing/2014/main" id="{8F5346FD-24AE-9D49-F296-AF759A42B7AE}"/>
                </a:ext>
              </a:extLst>
            </p:cNvPr>
            <p:cNvSpPr/>
            <p:nvPr/>
          </p:nvSpPr>
          <p:spPr>
            <a:xfrm>
              <a:off x="10872200" y="5254009"/>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393;p27">
              <a:extLst>
                <a:ext uri="{FF2B5EF4-FFF2-40B4-BE49-F238E27FC236}">
                  <a16:creationId xmlns:a16="http://schemas.microsoft.com/office/drawing/2014/main" id="{06D10755-69A2-2098-1A38-24C02AB70A7A}"/>
                </a:ext>
              </a:extLst>
            </p:cNvPr>
            <p:cNvSpPr/>
            <p:nvPr/>
          </p:nvSpPr>
          <p:spPr>
            <a:xfrm>
              <a:off x="11129289" y="509041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394;p27">
              <a:extLst>
                <a:ext uri="{FF2B5EF4-FFF2-40B4-BE49-F238E27FC236}">
                  <a16:creationId xmlns:a16="http://schemas.microsoft.com/office/drawing/2014/main" id="{A64210B2-43EA-D2BD-35A7-7FED23DB76C3}"/>
                </a:ext>
              </a:extLst>
            </p:cNvPr>
            <p:cNvSpPr/>
            <p:nvPr/>
          </p:nvSpPr>
          <p:spPr>
            <a:xfrm>
              <a:off x="10979241" y="516863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395;p27">
              <a:extLst>
                <a:ext uri="{FF2B5EF4-FFF2-40B4-BE49-F238E27FC236}">
                  <a16:creationId xmlns:a16="http://schemas.microsoft.com/office/drawing/2014/main" id="{16DF614D-7905-6049-EA04-D026F483E298}"/>
                </a:ext>
              </a:extLst>
            </p:cNvPr>
            <p:cNvSpPr/>
            <p:nvPr/>
          </p:nvSpPr>
          <p:spPr>
            <a:xfrm>
              <a:off x="10774944" y="478967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396;p27">
              <a:extLst>
                <a:ext uri="{FF2B5EF4-FFF2-40B4-BE49-F238E27FC236}">
                  <a16:creationId xmlns:a16="http://schemas.microsoft.com/office/drawing/2014/main" id="{B0898905-B253-190C-C4D6-D3DFD7EBCCA4}"/>
                </a:ext>
              </a:extLst>
            </p:cNvPr>
            <p:cNvSpPr/>
            <p:nvPr/>
          </p:nvSpPr>
          <p:spPr>
            <a:xfrm>
              <a:off x="11156764" y="518693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41" name="Title 1">
            <a:extLst>
              <a:ext uri="{FF2B5EF4-FFF2-40B4-BE49-F238E27FC236}">
                <a16:creationId xmlns:a16="http://schemas.microsoft.com/office/drawing/2014/main" id="{F084B8E6-14F2-53BA-E111-206A6A47658C}"/>
              </a:ext>
            </a:extLst>
          </p:cNvPr>
          <p:cNvSpPr>
            <a:spLocks noGrp="1"/>
          </p:cNvSpPr>
          <p:nvPr>
            <p:ph type="title"/>
          </p:nvPr>
        </p:nvSpPr>
        <p:spPr>
          <a:xfrm>
            <a:off x="838200" y="260594"/>
            <a:ext cx="10515600" cy="447735"/>
          </a:xfrm>
        </p:spPr>
        <p:txBody>
          <a:bodyPr/>
          <a:lstStyle/>
          <a:p>
            <a:r>
              <a:rPr lang="en-GB" sz="3600" dirty="0">
                <a:solidFill>
                  <a:schemeClr val="dk1"/>
                </a:solidFill>
                <a:ea typeface="Calibri"/>
                <a:cs typeface="Calibri"/>
                <a:sym typeface="Calibri"/>
              </a:rPr>
              <a:t>Multi-layer perceptron (MLP)</a:t>
            </a:r>
            <a:endParaRPr lang="en-US" dirty="0"/>
          </a:p>
        </p:txBody>
      </p:sp>
      <p:grpSp>
        <p:nvGrpSpPr>
          <p:cNvPr id="142" name="Google Shape;263;p27">
            <a:extLst>
              <a:ext uri="{FF2B5EF4-FFF2-40B4-BE49-F238E27FC236}">
                <a16:creationId xmlns:a16="http://schemas.microsoft.com/office/drawing/2014/main" id="{E953EADD-73A5-13A9-E264-4A7513398696}"/>
              </a:ext>
            </a:extLst>
          </p:cNvPr>
          <p:cNvGrpSpPr/>
          <p:nvPr/>
        </p:nvGrpSpPr>
        <p:grpSpPr>
          <a:xfrm>
            <a:off x="8655613" y="439409"/>
            <a:ext cx="2106591" cy="1062919"/>
            <a:chOff x="7974959" y="3629768"/>
            <a:chExt cx="2106591" cy="1062919"/>
          </a:xfrm>
        </p:grpSpPr>
        <p:grpSp>
          <p:nvGrpSpPr>
            <p:cNvPr id="143" name="Google Shape;264;p27">
              <a:extLst>
                <a:ext uri="{FF2B5EF4-FFF2-40B4-BE49-F238E27FC236}">
                  <a16:creationId xmlns:a16="http://schemas.microsoft.com/office/drawing/2014/main" id="{13CFFDF2-A2C8-1291-E0C4-2AF0E303A4F9}"/>
                </a:ext>
              </a:extLst>
            </p:cNvPr>
            <p:cNvGrpSpPr/>
            <p:nvPr/>
          </p:nvGrpSpPr>
          <p:grpSpPr>
            <a:xfrm>
              <a:off x="7974959" y="3629768"/>
              <a:ext cx="2106591" cy="794725"/>
              <a:chOff x="6354503" y="1009866"/>
              <a:chExt cx="2106591" cy="794725"/>
            </a:xfrm>
          </p:grpSpPr>
          <p:cxnSp>
            <p:nvCxnSpPr>
              <p:cNvPr id="145" name="Google Shape;265;p27">
                <a:extLst>
                  <a:ext uri="{FF2B5EF4-FFF2-40B4-BE49-F238E27FC236}">
                    <a16:creationId xmlns:a16="http://schemas.microsoft.com/office/drawing/2014/main" id="{9CAD688F-7A2F-D46E-7E28-9E772AC4F69E}"/>
                  </a:ext>
                </a:extLst>
              </p:cNvPr>
              <p:cNvCxnSpPr/>
              <p:nvPr/>
            </p:nvCxnSpPr>
            <p:spPr>
              <a:xfrm rot="10800000">
                <a:off x="6667776" y="1009866"/>
                <a:ext cx="0" cy="680822"/>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266;p27">
                <a:extLst>
                  <a:ext uri="{FF2B5EF4-FFF2-40B4-BE49-F238E27FC236}">
                    <a16:creationId xmlns:a16="http://schemas.microsoft.com/office/drawing/2014/main" id="{917FC1F0-C969-845B-B845-FD5BA6613BA4}"/>
                  </a:ext>
                </a:extLst>
              </p:cNvPr>
              <p:cNvCxnSpPr/>
              <p:nvPr/>
            </p:nvCxnSpPr>
            <p:spPr>
              <a:xfrm>
                <a:off x="6695024" y="1690688"/>
                <a:ext cx="176607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 name="Google Shape;267;p27">
                <a:extLst>
                  <a:ext uri="{FF2B5EF4-FFF2-40B4-BE49-F238E27FC236}">
                    <a16:creationId xmlns:a16="http://schemas.microsoft.com/office/drawing/2014/main" id="{ED93236A-A7D1-5518-EAC9-B0AE2FEEA13D}"/>
                  </a:ext>
                </a:extLst>
              </p:cNvPr>
              <p:cNvCxnSpPr/>
              <p:nvPr/>
            </p:nvCxnSpPr>
            <p:spPr>
              <a:xfrm rot="10800000">
                <a:off x="6620031" y="1597306"/>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48" name="Google Shape;268;p27">
                <a:extLst>
                  <a:ext uri="{FF2B5EF4-FFF2-40B4-BE49-F238E27FC236}">
                    <a16:creationId xmlns:a16="http://schemas.microsoft.com/office/drawing/2014/main" id="{D25D5D6E-C307-CB0E-050E-53DAE48FC78D}"/>
                  </a:ext>
                </a:extLst>
              </p:cNvPr>
              <p:cNvSpPr txBox="1"/>
              <p:nvPr/>
            </p:nvSpPr>
            <p:spPr>
              <a:xfrm>
                <a:off x="6354503" y="143525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49" name="Google Shape;269;p27">
                <a:extLst>
                  <a:ext uri="{FF2B5EF4-FFF2-40B4-BE49-F238E27FC236}">
                    <a16:creationId xmlns:a16="http://schemas.microsoft.com/office/drawing/2014/main" id="{30101642-5EB2-A9D0-37BF-8C6AFD07DDD5}"/>
                  </a:ext>
                </a:extLst>
              </p:cNvPr>
              <p:cNvCxnSpPr/>
              <p:nvPr/>
            </p:nvCxnSpPr>
            <p:spPr>
              <a:xfrm rot="10800000">
                <a:off x="6621960" y="1240419"/>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50" name="Google Shape;270;p27">
                <a:extLst>
                  <a:ext uri="{FF2B5EF4-FFF2-40B4-BE49-F238E27FC236}">
                    <a16:creationId xmlns:a16="http://schemas.microsoft.com/office/drawing/2014/main" id="{25F104E7-42CB-58FD-8A68-FADCF75E0526}"/>
                  </a:ext>
                </a:extLst>
              </p:cNvPr>
              <p:cNvSpPr txBox="1"/>
              <p:nvPr/>
            </p:nvSpPr>
            <p:spPr>
              <a:xfrm>
                <a:off x="6356432" y="107837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cxnSp>
            <p:nvCxnSpPr>
              <p:cNvPr id="151" name="Google Shape;271;p27">
                <a:extLst>
                  <a:ext uri="{FF2B5EF4-FFF2-40B4-BE49-F238E27FC236}">
                    <a16:creationId xmlns:a16="http://schemas.microsoft.com/office/drawing/2014/main" id="{EABAC758-3516-AF20-E691-1771AB598F0C}"/>
                  </a:ext>
                </a:extLst>
              </p:cNvPr>
              <p:cNvCxnSpPr/>
              <p:nvPr/>
            </p:nvCxnSpPr>
            <p:spPr>
              <a:xfrm>
                <a:off x="6878130" y="1597306"/>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2" name="Google Shape;272;p27">
                <a:extLst>
                  <a:ext uri="{FF2B5EF4-FFF2-40B4-BE49-F238E27FC236}">
                    <a16:creationId xmlns:a16="http://schemas.microsoft.com/office/drawing/2014/main" id="{5E4A29AE-7E42-E30C-EFEA-FC7DB2B05E65}"/>
                  </a:ext>
                </a:extLst>
              </p:cNvPr>
              <p:cNvCxnSpPr/>
              <p:nvPr/>
            </p:nvCxnSpPr>
            <p:spPr>
              <a:xfrm>
                <a:off x="7354624" y="1263569"/>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3" name="Google Shape;273;p27">
                <a:extLst>
                  <a:ext uri="{FF2B5EF4-FFF2-40B4-BE49-F238E27FC236}">
                    <a16:creationId xmlns:a16="http://schemas.microsoft.com/office/drawing/2014/main" id="{1DC02B56-29E2-DAA0-4422-D6BF6DABC52B}"/>
                  </a:ext>
                </a:extLst>
              </p:cNvPr>
              <p:cNvCxnSpPr/>
              <p:nvPr/>
            </p:nvCxnSpPr>
            <p:spPr>
              <a:xfrm flipH="1">
                <a:off x="7354624" y="1260319"/>
                <a:ext cx="8074" cy="336987"/>
              </a:xfrm>
              <a:prstGeom prst="straightConnector1">
                <a:avLst/>
              </a:prstGeom>
              <a:noFill/>
              <a:ln w="28575" cap="flat" cmpd="sng">
                <a:solidFill>
                  <a:srgbClr val="00B050"/>
                </a:solidFill>
                <a:prstDash val="solid"/>
                <a:miter lim="800000"/>
                <a:headEnd type="none" w="sm" len="sm"/>
                <a:tailEnd type="none" w="sm" len="sm"/>
              </a:ln>
            </p:spPr>
          </p:cxnSp>
          <p:cxnSp>
            <p:nvCxnSpPr>
              <p:cNvPr id="154" name="Google Shape;274;p27">
                <a:extLst>
                  <a:ext uri="{FF2B5EF4-FFF2-40B4-BE49-F238E27FC236}">
                    <a16:creationId xmlns:a16="http://schemas.microsoft.com/office/drawing/2014/main" id="{76DE45A6-658D-8478-B186-4884404EAA2C}"/>
                  </a:ext>
                </a:extLst>
              </p:cNvPr>
              <p:cNvCxnSpPr/>
              <p:nvPr/>
            </p:nvCxnSpPr>
            <p:spPr>
              <a:xfrm>
                <a:off x="7362698" y="1644388"/>
                <a:ext cx="0" cy="113903"/>
              </a:xfrm>
              <a:prstGeom prst="straightConnector1">
                <a:avLst/>
              </a:prstGeom>
              <a:noFill/>
              <a:ln w="9525" cap="flat" cmpd="sng">
                <a:solidFill>
                  <a:schemeClr val="accent1"/>
                </a:solidFill>
                <a:prstDash val="solid"/>
                <a:miter lim="800000"/>
                <a:headEnd type="none" w="sm" len="sm"/>
                <a:tailEnd type="none" w="sm" len="sm"/>
              </a:ln>
            </p:spPr>
          </p:cxnSp>
        </p:grpSp>
        <p:sp>
          <p:nvSpPr>
            <p:cNvPr id="144" name="Google Shape;275;p27">
              <a:extLst>
                <a:ext uri="{FF2B5EF4-FFF2-40B4-BE49-F238E27FC236}">
                  <a16:creationId xmlns:a16="http://schemas.microsoft.com/office/drawing/2014/main" id="{E0422525-E677-6965-79AD-690964512F6B}"/>
                </a:ext>
              </a:extLst>
            </p:cNvPr>
            <p:cNvSpPr txBox="1"/>
            <p:nvPr/>
          </p:nvSpPr>
          <p:spPr>
            <a:xfrm>
              <a:off x="8839848" y="43233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pic>
        <p:nvPicPr>
          <p:cNvPr id="155" name="Google Shape;397;p27">
            <a:extLst>
              <a:ext uri="{FF2B5EF4-FFF2-40B4-BE49-F238E27FC236}">
                <a16:creationId xmlns:a16="http://schemas.microsoft.com/office/drawing/2014/main" id="{688F2AA6-D701-F7CE-C9DB-AEA7089B3C26}"/>
              </a:ext>
            </a:extLst>
          </p:cNvPr>
          <p:cNvPicPr preferRelativeResize="0"/>
          <p:nvPr/>
        </p:nvPicPr>
        <p:blipFill rotWithShape="1">
          <a:blip r:embed="rId13">
            <a:alphaModFix/>
          </a:blip>
          <a:srcRect/>
          <a:stretch/>
        </p:blipFill>
        <p:spPr>
          <a:xfrm>
            <a:off x="6813169" y="260594"/>
            <a:ext cx="1622354" cy="1180923"/>
          </a:xfrm>
          <a:prstGeom prst="rect">
            <a:avLst/>
          </a:prstGeom>
          <a:noFill/>
          <a:ln>
            <a:noFill/>
          </a:ln>
        </p:spPr>
      </p:pic>
      <p:sp>
        <p:nvSpPr>
          <p:cNvPr id="156" name="Google Shape;115;p16">
            <a:extLst>
              <a:ext uri="{FF2B5EF4-FFF2-40B4-BE49-F238E27FC236}">
                <a16:creationId xmlns:a16="http://schemas.microsoft.com/office/drawing/2014/main" id="{45D8BDB8-C4FF-C372-B4B6-3511771AC13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
        <p:nvSpPr>
          <p:cNvPr id="2" name="TextBox 1">
            <a:extLst>
              <a:ext uri="{FF2B5EF4-FFF2-40B4-BE49-F238E27FC236}">
                <a16:creationId xmlns:a16="http://schemas.microsoft.com/office/drawing/2014/main" id="{641E1380-A662-FD5A-1E0C-873CA9F0B786}"/>
              </a:ext>
            </a:extLst>
          </p:cNvPr>
          <p:cNvSpPr txBox="1"/>
          <p:nvPr/>
        </p:nvSpPr>
        <p:spPr>
          <a:xfrm>
            <a:off x="9119821" y="1441517"/>
            <a:ext cx="1253869" cy="369332"/>
          </a:xfrm>
          <a:prstGeom prst="rect">
            <a:avLst/>
          </a:prstGeom>
          <a:noFill/>
        </p:spPr>
        <p:txBody>
          <a:bodyPr wrap="none" rtlCol="0">
            <a:spAutoFit/>
          </a:bodyPr>
          <a:lstStyle/>
          <a:p>
            <a:r>
              <a:rPr lang="en-US" dirty="0"/>
              <a:t>Binary step</a:t>
            </a:r>
          </a:p>
        </p:txBody>
      </p:sp>
    </p:spTree>
    <p:extLst>
      <p:ext uri="{BB962C8B-B14F-4D97-AF65-F5344CB8AC3E}">
        <p14:creationId xmlns:p14="http://schemas.microsoft.com/office/powerpoint/2010/main" val="305662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6761-F76F-41CC-EC08-39E5D75C2E8F}"/>
              </a:ext>
            </a:extLst>
          </p:cNvPr>
          <p:cNvSpPr>
            <a:spLocks noGrp="1"/>
          </p:cNvSpPr>
          <p:nvPr>
            <p:ph type="title"/>
          </p:nvPr>
        </p:nvSpPr>
        <p:spPr/>
        <p:txBody>
          <a:bodyPr/>
          <a:lstStyle/>
          <a:p>
            <a:r>
              <a:rPr lang="en-GB" sz="3600" dirty="0"/>
              <a:t>Multi-layer p</a:t>
            </a:r>
            <a:r>
              <a:rPr lang="en-GB" dirty="0"/>
              <a:t>erceptron (MLP)</a:t>
            </a:r>
            <a:endParaRPr lang="en-US" dirty="0"/>
          </a:p>
        </p:txBody>
      </p:sp>
      <p:grpSp>
        <p:nvGrpSpPr>
          <p:cNvPr id="5" name="Google Shape;405;p28">
            <a:extLst>
              <a:ext uri="{FF2B5EF4-FFF2-40B4-BE49-F238E27FC236}">
                <a16:creationId xmlns:a16="http://schemas.microsoft.com/office/drawing/2014/main" id="{F96793AA-B00E-E42E-1B1A-9462478DD26A}"/>
              </a:ext>
            </a:extLst>
          </p:cNvPr>
          <p:cNvGrpSpPr/>
          <p:nvPr/>
        </p:nvGrpSpPr>
        <p:grpSpPr>
          <a:xfrm>
            <a:off x="5253434" y="1159541"/>
            <a:ext cx="6456319" cy="937550"/>
            <a:chOff x="5005940" y="1381081"/>
            <a:chExt cx="6456319" cy="937550"/>
          </a:xfrm>
        </p:grpSpPr>
        <p:sp>
          <p:nvSpPr>
            <p:cNvPr id="6" name="Google Shape;406;p28">
              <a:extLst>
                <a:ext uri="{FF2B5EF4-FFF2-40B4-BE49-F238E27FC236}">
                  <a16:creationId xmlns:a16="http://schemas.microsoft.com/office/drawing/2014/main" id="{1B701EB6-A932-C539-86A7-4DA11722617C}"/>
                </a:ext>
              </a:extLst>
            </p:cNvPr>
            <p:cNvSpPr/>
            <p:nvPr/>
          </p:nvSpPr>
          <p:spPr>
            <a:xfrm>
              <a:off x="5154811" y="1518989"/>
              <a:ext cx="609600" cy="6096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407;p28">
              <a:extLst>
                <a:ext uri="{FF2B5EF4-FFF2-40B4-BE49-F238E27FC236}">
                  <a16:creationId xmlns:a16="http://schemas.microsoft.com/office/drawing/2014/main" id="{C98DE876-B3CE-706A-C794-C7666D5A3FF4}"/>
                </a:ext>
              </a:extLst>
            </p:cNvPr>
            <p:cNvSpPr txBox="1"/>
            <p:nvPr/>
          </p:nvSpPr>
          <p:spPr>
            <a:xfrm>
              <a:off x="5172396" y="1654676"/>
              <a:ext cx="609599" cy="372603"/>
            </a:xfrm>
            <a:prstGeom prst="rect">
              <a:avLst/>
            </a:prstGeom>
            <a:blipFill rotWithShape="1">
              <a:blip r:embed="rId2">
                <a:alphaModFix/>
              </a:blip>
              <a:stretch>
                <a:fillRect l="-65305" t="-146647" b="-20331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 name="Google Shape;408;p28">
              <a:extLst>
                <a:ext uri="{FF2B5EF4-FFF2-40B4-BE49-F238E27FC236}">
                  <a16:creationId xmlns:a16="http://schemas.microsoft.com/office/drawing/2014/main" id="{0A4E39AA-5DDE-1DCC-E3E3-4C0120F84EB5}"/>
                </a:ext>
              </a:extLst>
            </p:cNvPr>
            <p:cNvSpPr/>
            <p:nvPr/>
          </p:nvSpPr>
          <p:spPr>
            <a:xfrm>
              <a:off x="7008712" y="1526226"/>
              <a:ext cx="609600" cy="609600"/>
            </a:xfrm>
            <a:prstGeom prst="ellipse">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409;p28">
              <a:extLst>
                <a:ext uri="{FF2B5EF4-FFF2-40B4-BE49-F238E27FC236}">
                  <a16:creationId xmlns:a16="http://schemas.microsoft.com/office/drawing/2014/main" id="{A2900164-24BD-0114-8B3A-0DE05108EA5D}"/>
                </a:ext>
              </a:extLst>
            </p:cNvPr>
            <p:cNvSpPr/>
            <p:nvPr/>
          </p:nvSpPr>
          <p:spPr>
            <a:xfrm>
              <a:off x="8860771" y="152541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 name="Google Shape;410;p28">
              <a:extLst>
                <a:ext uri="{FF2B5EF4-FFF2-40B4-BE49-F238E27FC236}">
                  <a16:creationId xmlns:a16="http://schemas.microsoft.com/office/drawing/2014/main" id="{96B4D517-5089-934D-FFF0-70480EA206E5}"/>
                </a:ext>
              </a:extLst>
            </p:cNvPr>
            <p:cNvCxnSpPr>
              <a:endCxn id="8" idx="2"/>
            </p:cNvCxnSpPr>
            <p:nvPr/>
          </p:nvCxnSpPr>
          <p:spPr>
            <a:xfrm rot="10800000" flipH="1">
              <a:off x="5787712" y="1831026"/>
              <a:ext cx="1221000" cy="15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1" name="Google Shape;411;p28">
              <a:extLst>
                <a:ext uri="{FF2B5EF4-FFF2-40B4-BE49-F238E27FC236}">
                  <a16:creationId xmlns:a16="http://schemas.microsoft.com/office/drawing/2014/main" id="{51BFA713-9463-6F2C-13FB-9E4A6209A5F7}"/>
                </a:ext>
              </a:extLst>
            </p:cNvPr>
            <p:cNvCxnSpPr>
              <a:stCxn id="8" idx="6"/>
              <a:endCxn id="9" idx="2"/>
            </p:cNvCxnSpPr>
            <p:nvPr/>
          </p:nvCxnSpPr>
          <p:spPr>
            <a:xfrm rot="10800000" flipH="1">
              <a:off x="7618312" y="1830126"/>
              <a:ext cx="1242600" cy="900"/>
            </a:xfrm>
            <a:prstGeom prst="straightConnector1">
              <a:avLst/>
            </a:prstGeom>
            <a:noFill/>
            <a:ln w="38100" cap="flat" cmpd="sng">
              <a:solidFill>
                <a:schemeClr val="accent1"/>
              </a:solidFill>
              <a:prstDash val="solid"/>
              <a:miter lim="800000"/>
              <a:headEnd type="none" w="sm" len="sm"/>
              <a:tailEnd type="triangle" w="med" len="med"/>
            </a:ln>
          </p:spPr>
        </p:cxnSp>
        <p:sp>
          <p:nvSpPr>
            <p:cNvPr id="12" name="Google Shape;412;p28">
              <a:extLst>
                <a:ext uri="{FF2B5EF4-FFF2-40B4-BE49-F238E27FC236}">
                  <a16:creationId xmlns:a16="http://schemas.microsoft.com/office/drawing/2014/main" id="{D26D76D9-07E2-1FF6-0CB7-36D69380939E}"/>
                </a:ext>
              </a:extLst>
            </p:cNvPr>
            <p:cNvSpPr txBox="1"/>
            <p:nvPr/>
          </p:nvSpPr>
          <p:spPr>
            <a:xfrm>
              <a:off x="9022198" y="1669199"/>
              <a:ext cx="286745" cy="276999"/>
            </a:xfrm>
            <a:prstGeom prst="rect">
              <a:avLst/>
            </a:prstGeom>
            <a:blipFill rotWithShape="1">
              <a:blip r:embed="rId3">
                <a:alphaModFix/>
              </a:blip>
              <a:stretch>
                <a:fillRect l="-12498" t="-4346" r="-8331" b="-304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 name="Google Shape;413;p28">
              <a:extLst>
                <a:ext uri="{FF2B5EF4-FFF2-40B4-BE49-F238E27FC236}">
                  <a16:creationId xmlns:a16="http://schemas.microsoft.com/office/drawing/2014/main" id="{10C13531-D75F-6D1A-FD85-8415884525DB}"/>
                </a:ext>
              </a:extLst>
            </p:cNvPr>
            <p:cNvSpPr/>
            <p:nvPr/>
          </p:nvSpPr>
          <p:spPr>
            <a:xfrm>
              <a:off x="9878334" y="1744994"/>
              <a:ext cx="751135" cy="201204"/>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414;p28">
              <a:extLst>
                <a:ext uri="{FF2B5EF4-FFF2-40B4-BE49-F238E27FC236}">
                  <a16:creationId xmlns:a16="http://schemas.microsoft.com/office/drawing/2014/main" id="{251F8B2E-5B34-88D8-1DAA-684204BC2D97}"/>
                </a:ext>
              </a:extLst>
            </p:cNvPr>
            <p:cNvSpPr/>
            <p:nvPr/>
          </p:nvSpPr>
          <p:spPr>
            <a:xfrm>
              <a:off x="10852659" y="154202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415;p28">
              <a:extLst>
                <a:ext uri="{FF2B5EF4-FFF2-40B4-BE49-F238E27FC236}">
                  <a16:creationId xmlns:a16="http://schemas.microsoft.com/office/drawing/2014/main" id="{E7812EAD-4A78-53AF-B895-D8A9A94E04AA}"/>
                </a:ext>
              </a:extLst>
            </p:cNvPr>
            <p:cNvSpPr txBox="1"/>
            <p:nvPr/>
          </p:nvSpPr>
          <p:spPr>
            <a:xfrm>
              <a:off x="11043606" y="1669198"/>
              <a:ext cx="286745" cy="276999"/>
            </a:xfrm>
            <a:prstGeom prst="rect">
              <a:avLst/>
            </a:prstGeom>
            <a:blipFill rotWithShape="1">
              <a:blip r:embed="rId4">
                <a:alphaModFix/>
              </a:blip>
              <a:stretch>
                <a:fillRect l="-13041" t="-4346" r="-8694" b="-304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416;p28">
              <a:extLst>
                <a:ext uri="{FF2B5EF4-FFF2-40B4-BE49-F238E27FC236}">
                  <a16:creationId xmlns:a16="http://schemas.microsoft.com/office/drawing/2014/main" id="{6C7739BF-F7F6-A262-99CB-2853CBDA8EFA}"/>
                </a:ext>
              </a:extLst>
            </p:cNvPr>
            <p:cNvSpPr/>
            <p:nvPr/>
          </p:nvSpPr>
          <p:spPr>
            <a:xfrm>
              <a:off x="5005940" y="1381081"/>
              <a:ext cx="4622318" cy="937550"/>
            </a:xfrm>
            <a:prstGeom prst="rect">
              <a:avLst/>
            </a:prstGeom>
            <a:noFill/>
            <a:ln w="12700" cap="flat" cmpd="sng">
              <a:solidFill>
                <a:srgbClr val="42719B"/>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 name="Google Shape;417;p28">
              <a:extLst>
                <a:ext uri="{FF2B5EF4-FFF2-40B4-BE49-F238E27FC236}">
                  <a16:creationId xmlns:a16="http://schemas.microsoft.com/office/drawing/2014/main" id="{BB993E71-6CED-4711-5A3A-145594092573}"/>
                </a:ext>
              </a:extLst>
            </p:cNvPr>
            <p:cNvCxnSpPr/>
            <p:nvPr/>
          </p:nvCxnSpPr>
          <p:spPr>
            <a:xfrm rot="10800000" flipH="1">
              <a:off x="7154636" y="1709378"/>
              <a:ext cx="313267" cy="251971"/>
            </a:xfrm>
            <a:prstGeom prst="curvedConnector3">
              <a:avLst>
                <a:gd name="adj1" fmla="val 50000"/>
              </a:avLst>
            </a:prstGeom>
            <a:noFill/>
            <a:ln w="38100" cap="flat" cmpd="sng">
              <a:solidFill>
                <a:srgbClr val="00B050"/>
              </a:solidFill>
              <a:prstDash val="solid"/>
              <a:miter lim="800000"/>
              <a:headEnd type="none" w="sm" len="sm"/>
              <a:tailEnd type="none" w="sm" len="sm"/>
            </a:ln>
          </p:spPr>
        </p:cxnSp>
      </p:grpSp>
      <p:grpSp>
        <p:nvGrpSpPr>
          <p:cNvPr id="18" name="Google Shape;418;p28">
            <a:extLst>
              <a:ext uri="{FF2B5EF4-FFF2-40B4-BE49-F238E27FC236}">
                <a16:creationId xmlns:a16="http://schemas.microsoft.com/office/drawing/2014/main" id="{323E32DC-3701-656C-63DF-BDC4E663B591}"/>
              </a:ext>
            </a:extLst>
          </p:cNvPr>
          <p:cNvGrpSpPr/>
          <p:nvPr/>
        </p:nvGrpSpPr>
        <p:grpSpPr>
          <a:xfrm>
            <a:off x="830852" y="2833622"/>
            <a:ext cx="4870755" cy="3208428"/>
            <a:chOff x="1244106" y="2404410"/>
            <a:chExt cx="4870755" cy="3208428"/>
          </a:xfrm>
        </p:grpSpPr>
        <p:sp>
          <p:nvSpPr>
            <p:cNvPr id="19" name="Google Shape;419;p28">
              <a:extLst>
                <a:ext uri="{FF2B5EF4-FFF2-40B4-BE49-F238E27FC236}">
                  <a16:creationId xmlns:a16="http://schemas.microsoft.com/office/drawing/2014/main" id="{8F690694-3AB9-DCA6-47D7-D3621490EB45}"/>
                </a:ext>
              </a:extLst>
            </p:cNvPr>
            <p:cNvSpPr/>
            <p:nvPr/>
          </p:nvSpPr>
          <p:spPr>
            <a:xfrm>
              <a:off x="1291563" y="4567979"/>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420;p28">
              <a:extLst>
                <a:ext uri="{FF2B5EF4-FFF2-40B4-BE49-F238E27FC236}">
                  <a16:creationId xmlns:a16="http://schemas.microsoft.com/office/drawing/2014/main" id="{28063F0A-4254-E860-3370-1D276D82F966}"/>
                </a:ext>
              </a:extLst>
            </p:cNvPr>
            <p:cNvSpPr/>
            <p:nvPr/>
          </p:nvSpPr>
          <p:spPr>
            <a:xfrm>
              <a:off x="1244106" y="2934720"/>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421;p28">
              <a:extLst>
                <a:ext uri="{FF2B5EF4-FFF2-40B4-BE49-F238E27FC236}">
                  <a16:creationId xmlns:a16="http://schemas.microsoft.com/office/drawing/2014/main" id="{BA33C47C-BFED-F69A-982A-573510395727}"/>
                </a:ext>
              </a:extLst>
            </p:cNvPr>
            <p:cNvSpPr txBox="1"/>
            <p:nvPr/>
          </p:nvSpPr>
          <p:spPr>
            <a:xfrm>
              <a:off x="1405533" y="3065343"/>
              <a:ext cx="286745" cy="276999"/>
            </a:xfrm>
            <a:prstGeom prst="rect">
              <a:avLst/>
            </a:prstGeom>
            <a:blipFill rotWithShape="1">
              <a:blip r:embed="rId5">
                <a:alphaModFix/>
              </a:blip>
              <a:stretch>
                <a:fillRect l="-13040" r="-4346"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422;p28">
              <a:extLst>
                <a:ext uri="{FF2B5EF4-FFF2-40B4-BE49-F238E27FC236}">
                  <a16:creationId xmlns:a16="http://schemas.microsoft.com/office/drawing/2014/main" id="{DCB809E5-F11C-BB9C-8E4D-11CDCA489973}"/>
                </a:ext>
              </a:extLst>
            </p:cNvPr>
            <p:cNvSpPr txBox="1"/>
            <p:nvPr/>
          </p:nvSpPr>
          <p:spPr>
            <a:xfrm>
              <a:off x="1455646" y="4728245"/>
              <a:ext cx="286745" cy="276999"/>
            </a:xfrm>
            <a:prstGeom prst="rect">
              <a:avLst/>
            </a:prstGeom>
            <a:blipFill rotWithShape="1">
              <a:blip r:embed="rId6">
                <a:alphaModFix/>
              </a:blip>
              <a:stretch>
                <a:fillRect l="-13040" r="-4346"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3" name="Google Shape;423;p28">
              <a:extLst>
                <a:ext uri="{FF2B5EF4-FFF2-40B4-BE49-F238E27FC236}">
                  <a16:creationId xmlns:a16="http://schemas.microsoft.com/office/drawing/2014/main" id="{3C09F2A4-8E04-5650-5D25-3C294717DA62}"/>
                </a:ext>
              </a:extLst>
            </p:cNvPr>
            <p:cNvSpPr/>
            <p:nvPr/>
          </p:nvSpPr>
          <p:spPr>
            <a:xfrm>
              <a:off x="3537063" y="2404410"/>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424;p28">
              <a:extLst>
                <a:ext uri="{FF2B5EF4-FFF2-40B4-BE49-F238E27FC236}">
                  <a16:creationId xmlns:a16="http://schemas.microsoft.com/office/drawing/2014/main" id="{8FC97D4E-2147-1925-5FA7-91F35B1F4B8B}"/>
                </a:ext>
              </a:extLst>
            </p:cNvPr>
            <p:cNvSpPr txBox="1"/>
            <p:nvPr/>
          </p:nvSpPr>
          <p:spPr>
            <a:xfrm>
              <a:off x="3698490" y="2548194"/>
              <a:ext cx="286745" cy="276999"/>
            </a:xfrm>
            <a:prstGeom prst="rect">
              <a:avLst/>
            </a:prstGeom>
            <a:blipFill rotWithShape="1">
              <a:blip r:embed="rId7">
                <a:alphaModFix/>
              </a:blip>
              <a:stretch>
                <a:fillRect l="-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5" name="Google Shape;425;p28">
              <a:extLst>
                <a:ext uri="{FF2B5EF4-FFF2-40B4-BE49-F238E27FC236}">
                  <a16:creationId xmlns:a16="http://schemas.microsoft.com/office/drawing/2014/main" id="{1F6455AD-A7A0-871D-2AB0-0F0B6561F387}"/>
                </a:ext>
              </a:extLst>
            </p:cNvPr>
            <p:cNvCxnSpPr>
              <a:stCxn id="20" idx="6"/>
              <a:endCxn id="23" idx="2"/>
            </p:cNvCxnSpPr>
            <p:nvPr/>
          </p:nvCxnSpPr>
          <p:spPr>
            <a:xfrm rot="10800000" flipH="1">
              <a:off x="1853706" y="2709120"/>
              <a:ext cx="1683300" cy="530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6" name="Google Shape;426;p28">
              <a:extLst>
                <a:ext uri="{FF2B5EF4-FFF2-40B4-BE49-F238E27FC236}">
                  <a16:creationId xmlns:a16="http://schemas.microsoft.com/office/drawing/2014/main" id="{AE871FF6-99A6-8D01-9E4E-6CF91DFB5C02}"/>
                </a:ext>
              </a:extLst>
            </p:cNvPr>
            <p:cNvCxnSpPr>
              <a:stCxn id="19" idx="6"/>
              <a:endCxn id="23" idx="2"/>
            </p:cNvCxnSpPr>
            <p:nvPr/>
          </p:nvCxnSpPr>
          <p:spPr>
            <a:xfrm rot="10800000" flipH="1">
              <a:off x="1901163" y="2709179"/>
              <a:ext cx="1635900" cy="2163600"/>
            </a:xfrm>
            <a:prstGeom prst="straightConnector1">
              <a:avLst/>
            </a:prstGeom>
            <a:noFill/>
            <a:ln w="38100" cap="flat" cmpd="sng">
              <a:solidFill>
                <a:schemeClr val="accent1"/>
              </a:solidFill>
              <a:prstDash val="solid"/>
              <a:miter lim="800000"/>
              <a:headEnd type="none" w="sm" len="sm"/>
              <a:tailEnd type="triangle" w="med" len="med"/>
            </a:ln>
          </p:spPr>
        </p:cxnSp>
        <p:sp>
          <p:nvSpPr>
            <p:cNvPr id="27" name="Google Shape;427;p28">
              <a:extLst>
                <a:ext uri="{FF2B5EF4-FFF2-40B4-BE49-F238E27FC236}">
                  <a16:creationId xmlns:a16="http://schemas.microsoft.com/office/drawing/2014/main" id="{3E911DCC-2B5C-5F5F-BEA2-1AA1779C1CB4}"/>
                </a:ext>
              </a:extLst>
            </p:cNvPr>
            <p:cNvSpPr/>
            <p:nvPr/>
          </p:nvSpPr>
          <p:spPr>
            <a:xfrm>
              <a:off x="3523652" y="373146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428;p28">
              <a:extLst>
                <a:ext uri="{FF2B5EF4-FFF2-40B4-BE49-F238E27FC236}">
                  <a16:creationId xmlns:a16="http://schemas.microsoft.com/office/drawing/2014/main" id="{97C94EB2-7692-AF98-8B42-43CCC5292DE6}"/>
                </a:ext>
              </a:extLst>
            </p:cNvPr>
            <p:cNvSpPr txBox="1"/>
            <p:nvPr/>
          </p:nvSpPr>
          <p:spPr>
            <a:xfrm>
              <a:off x="3685079" y="3875250"/>
              <a:ext cx="286745" cy="276999"/>
            </a:xfrm>
            <a:prstGeom prst="rect">
              <a:avLst/>
            </a:prstGeom>
            <a:blipFill rotWithShape="1">
              <a:blip r:embed="rId8">
                <a:alphaModFix/>
              </a:blip>
              <a:stretch>
                <a:fillRect l="-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9" name="Google Shape;429;p28">
              <a:extLst>
                <a:ext uri="{FF2B5EF4-FFF2-40B4-BE49-F238E27FC236}">
                  <a16:creationId xmlns:a16="http://schemas.microsoft.com/office/drawing/2014/main" id="{D96ECE36-4301-3397-9859-71688B20E734}"/>
                </a:ext>
              </a:extLst>
            </p:cNvPr>
            <p:cNvCxnSpPr>
              <a:stCxn id="20" idx="6"/>
              <a:endCxn id="27" idx="2"/>
            </p:cNvCxnSpPr>
            <p:nvPr/>
          </p:nvCxnSpPr>
          <p:spPr>
            <a:xfrm>
              <a:off x="1853706" y="3239520"/>
              <a:ext cx="1669800" cy="7968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0" name="Google Shape;430;p28">
              <a:extLst>
                <a:ext uri="{FF2B5EF4-FFF2-40B4-BE49-F238E27FC236}">
                  <a16:creationId xmlns:a16="http://schemas.microsoft.com/office/drawing/2014/main" id="{71536B0B-DE5B-AFBF-A184-A543583134D1}"/>
                </a:ext>
              </a:extLst>
            </p:cNvPr>
            <p:cNvCxnSpPr>
              <a:stCxn id="19" idx="6"/>
              <a:endCxn id="27" idx="2"/>
            </p:cNvCxnSpPr>
            <p:nvPr/>
          </p:nvCxnSpPr>
          <p:spPr>
            <a:xfrm rot="10800000" flipH="1">
              <a:off x="1901163" y="4036379"/>
              <a:ext cx="1622400" cy="836400"/>
            </a:xfrm>
            <a:prstGeom prst="straightConnector1">
              <a:avLst/>
            </a:prstGeom>
            <a:noFill/>
            <a:ln w="38100" cap="flat" cmpd="sng">
              <a:solidFill>
                <a:schemeClr val="accent1"/>
              </a:solidFill>
              <a:prstDash val="solid"/>
              <a:miter lim="800000"/>
              <a:headEnd type="none" w="sm" len="sm"/>
              <a:tailEnd type="triangle" w="med" len="med"/>
            </a:ln>
          </p:spPr>
        </p:cxnSp>
        <p:sp>
          <p:nvSpPr>
            <p:cNvPr id="31" name="Google Shape;431;p28">
              <a:extLst>
                <a:ext uri="{FF2B5EF4-FFF2-40B4-BE49-F238E27FC236}">
                  <a16:creationId xmlns:a16="http://schemas.microsoft.com/office/drawing/2014/main" id="{B18F930D-E54F-24A0-63C5-EC8914AED52F}"/>
                </a:ext>
              </a:extLst>
            </p:cNvPr>
            <p:cNvSpPr/>
            <p:nvPr/>
          </p:nvSpPr>
          <p:spPr>
            <a:xfrm>
              <a:off x="3497519" y="5003238"/>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432;p28">
              <a:extLst>
                <a:ext uri="{FF2B5EF4-FFF2-40B4-BE49-F238E27FC236}">
                  <a16:creationId xmlns:a16="http://schemas.microsoft.com/office/drawing/2014/main" id="{791F9036-E175-CD05-E760-28EAD2892567}"/>
                </a:ext>
              </a:extLst>
            </p:cNvPr>
            <p:cNvSpPr txBox="1"/>
            <p:nvPr/>
          </p:nvSpPr>
          <p:spPr>
            <a:xfrm>
              <a:off x="3658946" y="5147022"/>
              <a:ext cx="286745" cy="276999"/>
            </a:xfrm>
            <a:prstGeom prst="rect">
              <a:avLst/>
            </a:prstGeom>
            <a:blipFill rotWithShape="1">
              <a:blip r:embed="rId9">
                <a:alphaModFix/>
              </a:blip>
              <a:stretch>
                <a:fillRect l="-4346" r="-4347"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33" name="Google Shape;433;p28">
              <a:extLst>
                <a:ext uri="{FF2B5EF4-FFF2-40B4-BE49-F238E27FC236}">
                  <a16:creationId xmlns:a16="http://schemas.microsoft.com/office/drawing/2014/main" id="{B84DE304-9057-82BF-1D8E-A982F98B3E83}"/>
                </a:ext>
              </a:extLst>
            </p:cNvPr>
            <p:cNvCxnSpPr>
              <a:stCxn id="20" idx="6"/>
              <a:endCxn id="31" idx="2"/>
            </p:cNvCxnSpPr>
            <p:nvPr/>
          </p:nvCxnSpPr>
          <p:spPr>
            <a:xfrm>
              <a:off x="1853706" y="3239520"/>
              <a:ext cx="1643700" cy="20685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4" name="Google Shape;434;p28">
              <a:extLst>
                <a:ext uri="{FF2B5EF4-FFF2-40B4-BE49-F238E27FC236}">
                  <a16:creationId xmlns:a16="http://schemas.microsoft.com/office/drawing/2014/main" id="{787FC45F-953F-EAA2-0081-09E08A8C41ED}"/>
                </a:ext>
              </a:extLst>
            </p:cNvPr>
            <p:cNvCxnSpPr>
              <a:stCxn id="19" idx="6"/>
              <a:endCxn id="31" idx="2"/>
            </p:cNvCxnSpPr>
            <p:nvPr/>
          </p:nvCxnSpPr>
          <p:spPr>
            <a:xfrm>
              <a:off x="1901163" y="4872779"/>
              <a:ext cx="1596300" cy="435300"/>
            </a:xfrm>
            <a:prstGeom prst="straightConnector1">
              <a:avLst/>
            </a:prstGeom>
            <a:noFill/>
            <a:ln w="38100" cap="flat" cmpd="sng">
              <a:solidFill>
                <a:schemeClr val="accent1"/>
              </a:solidFill>
              <a:prstDash val="solid"/>
              <a:miter lim="800000"/>
              <a:headEnd type="none" w="sm" len="sm"/>
              <a:tailEnd type="triangle" w="med" len="med"/>
            </a:ln>
          </p:spPr>
        </p:cxnSp>
        <p:sp>
          <p:nvSpPr>
            <p:cNvPr id="35" name="Google Shape;435;p28">
              <a:extLst>
                <a:ext uri="{FF2B5EF4-FFF2-40B4-BE49-F238E27FC236}">
                  <a16:creationId xmlns:a16="http://schemas.microsoft.com/office/drawing/2014/main" id="{BAD03C5F-E001-E985-6DAE-CD1CE87D824D}"/>
                </a:ext>
              </a:extLst>
            </p:cNvPr>
            <p:cNvSpPr/>
            <p:nvPr/>
          </p:nvSpPr>
          <p:spPr>
            <a:xfrm>
              <a:off x="5505261" y="371926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436;p28">
              <a:extLst>
                <a:ext uri="{FF2B5EF4-FFF2-40B4-BE49-F238E27FC236}">
                  <a16:creationId xmlns:a16="http://schemas.microsoft.com/office/drawing/2014/main" id="{E869C029-D641-BD87-F469-670B913BA868}"/>
                </a:ext>
              </a:extLst>
            </p:cNvPr>
            <p:cNvSpPr txBox="1"/>
            <p:nvPr/>
          </p:nvSpPr>
          <p:spPr>
            <a:xfrm>
              <a:off x="5666688" y="3863049"/>
              <a:ext cx="286745" cy="276999"/>
            </a:xfrm>
            <a:prstGeom prst="rect">
              <a:avLst/>
            </a:prstGeom>
            <a:blipFill rotWithShape="1">
              <a:blip r:embed="rId10">
                <a:alphaModFix/>
              </a:blip>
              <a:stretch>
                <a:fillRect l="-12498" r="-8331"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37" name="Google Shape;437;p28">
              <a:extLst>
                <a:ext uri="{FF2B5EF4-FFF2-40B4-BE49-F238E27FC236}">
                  <a16:creationId xmlns:a16="http://schemas.microsoft.com/office/drawing/2014/main" id="{8248CB95-42FF-D65C-5910-5F0F43886A1D}"/>
                </a:ext>
              </a:extLst>
            </p:cNvPr>
            <p:cNvCxnSpPr>
              <a:stCxn id="27" idx="6"/>
              <a:endCxn id="35" idx="2"/>
            </p:cNvCxnSpPr>
            <p:nvPr/>
          </p:nvCxnSpPr>
          <p:spPr>
            <a:xfrm rot="10800000" flipH="1">
              <a:off x="4133252" y="4023966"/>
              <a:ext cx="1371900" cy="123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8" name="Google Shape;438;p28">
              <a:extLst>
                <a:ext uri="{FF2B5EF4-FFF2-40B4-BE49-F238E27FC236}">
                  <a16:creationId xmlns:a16="http://schemas.microsoft.com/office/drawing/2014/main" id="{98B2B68A-8FD0-6C30-BAFA-7E273114B0E3}"/>
                </a:ext>
              </a:extLst>
            </p:cNvPr>
            <p:cNvCxnSpPr>
              <a:stCxn id="23" idx="6"/>
              <a:endCxn id="35" idx="2"/>
            </p:cNvCxnSpPr>
            <p:nvPr/>
          </p:nvCxnSpPr>
          <p:spPr>
            <a:xfrm>
              <a:off x="4146663" y="2709210"/>
              <a:ext cx="1358700" cy="1314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9" name="Google Shape;439;p28">
              <a:extLst>
                <a:ext uri="{FF2B5EF4-FFF2-40B4-BE49-F238E27FC236}">
                  <a16:creationId xmlns:a16="http://schemas.microsoft.com/office/drawing/2014/main" id="{2C23BF29-9F3A-3825-CD53-7EA58A6D5CAB}"/>
                </a:ext>
              </a:extLst>
            </p:cNvPr>
            <p:cNvCxnSpPr>
              <a:stCxn id="31" idx="6"/>
              <a:endCxn id="35" idx="2"/>
            </p:cNvCxnSpPr>
            <p:nvPr/>
          </p:nvCxnSpPr>
          <p:spPr>
            <a:xfrm rot="10800000" flipH="1">
              <a:off x="4107119" y="4024038"/>
              <a:ext cx="1398000" cy="1284000"/>
            </a:xfrm>
            <a:prstGeom prst="straightConnector1">
              <a:avLst/>
            </a:prstGeom>
            <a:noFill/>
            <a:ln w="38100" cap="flat" cmpd="sng">
              <a:solidFill>
                <a:schemeClr val="accent1"/>
              </a:solidFill>
              <a:prstDash val="solid"/>
              <a:miter lim="800000"/>
              <a:headEnd type="none" w="sm" len="sm"/>
              <a:tailEnd type="triangle" w="med" len="med"/>
            </a:ln>
          </p:spPr>
        </p:cxnSp>
      </p:grpSp>
      <p:pic>
        <p:nvPicPr>
          <p:cNvPr id="40" name="Google Shape;440;p28" descr="Graphical user interface&#10;&#10;Description automatically generated">
            <a:extLst>
              <a:ext uri="{FF2B5EF4-FFF2-40B4-BE49-F238E27FC236}">
                <a16:creationId xmlns:a16="http://schemas.microsoft.com/office/drawing/2014/main" id="{D6E96E1B-FB9C-43E3-8E10-CDD59E20C70D}"/>
              </a:ext>
            </a:extLst>
          </p:cNvPr>
          <p:cNvPicPr preferRelativeResize="0"/>
          <p:nvPr/>
        </p:nvPicPr>
        <p:blipFill rotWithShape="1">
          <a:blip r:embed="rId11">
            <a:alphaModFix/>
          </a:blip>
          <a:srcRect/>
          <a:stretch/>
        </p:blipFill>
        <p:spPr>
          <a:xfrm>
            <a:off x="7110177" y="2655145"/>
            <a:ext cx="3899947" cy="3596263"/>
          </a:xfrm>
          <a:prstGeom prst="rect">
            <a:avLst/>
          </a:prstGeom>
          <a:noFill/>
          <a:ln>
            <a:noFill/>
          </a:ln>
        </p:spPr>
      </p:pic>
      <p:pic>
        <p:nvPicPr>
          <p:cNvPr id="41" name="Google Shape;441;p28">
            <a:extLst>
              <a:ext uri="{FF2B5EF4-FFF2-40B4-BE49-F238E27FC236}">
                <a16:creationId xmlns:a16="http://schemas.microsoft.com/office/drawing/2014/main" id="{FEAD6001-1EB3-7655-BA50-C53CC47F95A5}"/>
              </a:ext>
            </a:extLst>
          </p:cNvPr>
          <p:cNvPicPr preferRelativeResize="0"/>
          <p:nvPr/>
        </p:nvPicPr>
        <p:blipFill rotWithShape="1">
          <a:blip r:embed="rId12">
            <a:alphaModFix/>
          </a:blip>
          <a:srcRect/>
          <a:stretch/>
        </p:blipFill>
        <p:spPr>
          <a:xfrm>
            <a:off x="6905435" y="260594"/>
            <a:ext cx="1327950" cy="885436"/>
          </a:xfrm>
          <a:prstGeom prst="rect">
            <a:avLst/>
          </a:prstGeom>
          <a:noFill/>
          <a:ln>
            <a:noFill/>
          </a:ln>
        </p:spPr>
      </p:pic>
      <p:sp>
        <p:nvSpPr>
          <p:cNvPr id="44" name="Google Shape;115;p16">
            <a:extLst>
              <a:ext uri="{FF2B5EF4-FFF2-40B4-BE49-F238E27FC236}">
                <a16:creationId xmlns:a16="http://schemas.microsoft.com/office/drawing/2014/main" id="{2F1FAA69-FAB8-9F46-CD95-B46C9D9C294A}"/>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
        <p:nvSpPr>
          <p:cNvPr id="4" name="TextBox 3">
            <a:extLst>
              <a:ext uri="{FF2B5EF4-FFF2-40B4-BE49-F238E27FC236}">
                <a16:creationId xmlns:a16="http://schemas.microsoft.com/office/drawing/2014/main" id="{440C7F9D-9F44-58E4-ECA0-8F9B0E9F6D07}"/>
              </a:ext>
            </a:extLst>
          </p:cNvPr>
          <p:cNvSpPr txBox="1"/>
          <p:nvPr/>
        </p:nvSpPr>
        <p:spPr>
          <a:xfrm>
            <a:off x="8642757" y="484461"/>
            <a:ext cx="942887" cy="369332"/>
          </a:xfrm>
          <a:prstGeom prst="rect">
            <a:avLst/>
          </a:prstGeom>
          <a:noFill/>
        </p:spPr>
        <p:txBody>
          <a:bodyPr wrap="none" rtlCol="0">
            <a:spAutoFit/>
          </a:bodyPr>
          <a:lstStyle/>
          <a:p>
            <a:r>
              <a:rPr lang="en-US" dirty="0"/>
              <a:t>sigmoid</a:t>
            </a:r>
          </a:p>
        </p:txBody>
      </p:sp>
      <p:sp>
        <p:nvSpPr>
          <p:cNvPr id="42" name="TextBox 41">
            <a:extLst>
              <a:ext uri="{FF2B5EF4-FFF2-40B4-BE49-F238E27FC236}">
                <a16:creationId xmlns:a16="http://schemas.microsoft.com/office/drawing/2014/main" id="{B439B08D-40EF-F426-E1DE-52F38153DC89}"/>
              </a:ext>
            </a:extLst>
          </p:cNvPr>
          <p:cNvSpPr txBox="1"/>
          <p:nvPr/>
        </p:nvSpPr>
        <p:spPr>
          <a:xfrm>
            <a:off x="9902246" y="484461"/>
            <a:ext cx="623889" cy="369332"/>
          </a:xfrm>
          <a:prstGeom prst="rect">
            <a:avLst/>
          </a:prstGeom>
          <a:noFill/>
        </p:spPr>
        <p:txBody>
          <a:bodyPr wrap="none" rtlCol="0">
            <a:spAutoFit/>
          </a:bodyPr>
          <a:lstStyle/>
          <a:p>
            <a:r>
              <a:rPr lang="en-US" dirty="0"/>
              <a:t>tanh</a:t>
            </a:r>
          </a:p>
        </p:txBody>
      </p:sp>
    </p:spTree>
    <p:extLst>
      <p:ext uri="{BB962C8B-B14F-4D97-AF65-F5344CB8AC3E}">
        <p14:creationId xmlns:p14="http://schemas.microsoft.com/office/powerpoint/2010/main" val="11691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8E20-42CA-2B0C-8109-E185921765AF}"/>
              </a:ext>
            </a:extLst>
          </p:cNvPr>
          <p:cNvSpPr>
            <a:spLocks noGrp="1"/>
          </p:cNvSpPr>
          <p:nvPr>
            <p:ph type="title"/>
          </p:nvPr>
        </p:nvSpPr>
        <p:spPr/>
        <p:txBody>
          <a:bodyPr/>
          <a:lstStyle/>
          <a:p>
            <a:r>
              <a:rPr lang="en-GB" sz="3600" dirty="0"/>
              <a:t>Multi-layer p</a:t>
            </a:r>
            <a:r>
              <a:rPr lang="en-GB" dirty="0"/>
              <a:t>erceptron (MLP)</a:t>
            </a:r>
            <a:endParaRPr lang="en-US" dirty="0"/>
          </a:p>
        </p:txBody>
      </p:sp>
      <p:grpSp>
        <p:nvGrpSpPr>
          <p:cNvPr id="7" name="Google Shape;719;p30">
            <a:extLst>
              <a:ext uri="{FF2B5EF4-FFF2-40B4-BE49-F238E27FC236}">
                <a16:creationId xmlns:a16="http://schemas.microsoft.com/office/drawing/2014/main" id="{E955A1EF-6B4C-AEF6-54D3-05E696027E09}"/>
              </a:ext>
            </a:extLst>
          </p:cNvPr>
          <p:cNvGrpSpPr/>
          <p:nvPr/>
        </p:nvGrpSpPr>
        <p:grpSpPr>
          <a:xfrm>
            <a:off x="7827092" y="154924"/>
            <a:ext cx="2106591" cy="1067035"/>
            <a:chOff x="2326372" y="266906"/>
            <a:chExt cx="2106591" cy="1067035"/>
          </a:xfrm>
        </p:grpSpPr>
        <p:cxnSp>
          <p:nvCxnSpPr>
            <p:cNvPr id="8" name="Google Shape;720;p30">
              <a:extLst>
                <a:ext uri="{FF2B5EF4-FFF2-40B4-BE49-F238E27FC236}">
                  <a16:creationId xmlns:a16="http://schemas.microsoft.com/office/drawing/2014/main" id="{45B72D6A-3B48-226A-0DAF-2868DBCA90CB}"/>
                </a:ext>
              </a:extLst>
            </p:cNvPr>
            <p:cNvCxnSpPr/>
            <p:nvPr/>
          </p:nvCxnSpPr>
          <p:spPr>
            <a:xfrm rot="10800000">
              <a:off x="2639645" y="266906"/>
              <a:ext cx="0" cy="680822"/>
            </a:xfrm>
            <a:prstGeom prst="straightConnector1">
              <a:avLst/>
            </a:prstGeom>
            <a:noFill/>
            <a:ln w="9525" cap="flat" cmpd="sng">
              <a:solidFill>
                <a:schemeClr val="accent1"/>
              </a:solidFill>
              <a:prstDash val="solid"/>
              <a:miter lim="800000"/>
              <a:headEnd type="none" w="sm" len="sm"/>
              <a:tailEnd type="triangle" w="med" len="med"/>
            </a:ln>
          </p:spPr>
        </p:cxnSp>
        <p:cxnSp>
          <p:nvCxnSpPr>
            <p:cNvPr id="9" name="Google Shape;721;p30">
              <a:extLst>
                <a:ext uri="{FF2B5EF4-FFF2-40B4-BE49-F238E27FC236}">
                  <a16:creationId xmlns:a16="http://schemas.microsoft.com/office/drawing/2014/main" id="{7B55B8DE-3DE8-467E-2BE1-9A578B803C46}"/>
                </a:ext>
              </a:extLst>
            </p:cNvPr>
            <p:cNvCxnSpPr/>
            <p:nvPr/>
          </p:nvCxnSpPr>
          <p:spPr>
            <a:xfrm>
              <a:off x="2666893" y="947728"/>
              <a:ext cx="176607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722;p30">
              <a:extLst>
                <a:ext uri="{FF2B5EF4-FFF2-40B4-BE49-F238E27FC236}">
                  <a16:creationId xmlns:a16="http://schemas.microsoft.com/office/drawing/2014/main" id="{3A9D2F37-599A-D818-B0D8-73DD7EE7B823}"/>
                </a:ext>
              </a:extLst>
            </p:cNvPr>
            <p:cNvCxnSpPr/>
            <p:nvPr/>
          </p:nvCxnSpPr>
          <p:spPr>
            <a:xfrm rot="10800000">
              <a:off x="2591900" y="854346"/>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1" name="Google Shape;723;p30">
              <a:extLst>
                <a:ext uri="{FF2B5EF4-FFF2-40B4-BE49-F238E27FC236}">
                  <a16:creationId xmlns:a16="http://schemas.microsoft.com/office/drawing/2014/main" id="{9E6C0366-C4C1-C252-83F1-2F40F3444A62}"/>
                </a:ext>
              </a:extLst>
            </p:cNvPr>
            <p:cNvSpPr txBox="1"/>
            <p:nvPr/>
          </p:nvSpPr>
          <p:spPr>
            <a:xfrm>
              <a:off x="2326372" y="69229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2" name="Google Shape;724;p30">
              <a:extLst>
                <a:ext uri="{FF2B5EF4-FFF2-40B4-BE49-F238E27FC236}">
                  <a16:creationId xmlns:a16="http://schemas.microsoft.com/office/drawing/2014/main" id="{E8A79E6F-3B26-61A4-1E92-1FF4728198D7}"/>
                </a:ext>
              </a:extLst>
            </p:cNvPr>
            <p:cNvCxnSpPr/>
            <p:nvPr/>
          </p:nvCxnSpPr>
          <p:spPr>
            <a:xfrm rot="10800000">
              <a:off x="2593829" y="497459"/>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3" name="Google Shape;725;p30">
              <a:extLst>
                <a:ext uri="{FF2B5EF4-FFF2-40B4-BE49-F238E27FC236}">
                  <a16:creationId xmlns:a16="http://schemas.microsoft.com/office/drawing/2014/main" id="{B1BA72C0-FF11-09BD-5281-23391EE7D182}"/>
                </a:ext>
              </a:extLst>
            </p:cNvPr>
            <p:cNvSpPr txBox="1"/>
            <p:nvPr/>
          </p:nvSpPr>
          <p:spPr>
            <a:xfrm>
              <a:off x="2328301" y="33541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cxnSp>
          <p:nvCxnSpPr>
            <p:cNvPr id="14" name="Google Shape;726;p30">
              <a:extLst>
                <a:ext uri="{FF2B5EF4-FFF2-40B4-BE49-F238E27FC236}">
                  <a16:creationId xmlns:a16="http://schemas.microsoft.com/office/drawing/2014/main" id="{A5454A04-146B-D22B-8575-E5A9FFADB7DA}"/>
                </a:ext>
              </a:extLst>
            </p:cNvPr>
            <p:cNvCxnSpPr/>
            <p:nvPr/>
          </p:nvCxnSpPr>
          <p:spPr>
            <a:xfrm>
              <a:off x="2849999" y="854346"/>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 name="Google Shape;727;p30">
              <a:extLst>
                <a:ext uri="{FF2B5EF4-FFF2-40B4-BE49-F238E27FC236}">
                  <a16:creationId xmlns:a16="http://schemas.microsoft.com/office/drawing/2014/main" id="{0DF780DF-38B8-658E-1EAD-6450FED4DEB4}"/>
                </a:ext>
              </a:extLst>
            </p:cNvPr>
            <p:cNvCxnSpPr/>
            <p:nvPr/>
          </p:nvCxnSpPr>
          <p:spPr>
            <a:xfrm flipH="1">
              <a:off x="3326493" y="335412"/>
              <a:ext cx="640026" cy="518934"/>
            </a:xfrm>
            <a:prstGeom prst="straightConnector1">
              <a:avLst/>
            </a:prstGeom>
            <a:noFill/>
            <a:ln w="28575" cap="flat" cmpd="sng">
              <a:solidFill>
                <a:srgbClr val="00B050"/>
              </a:solidFill>
              <a:prstDash val="solid"/>
              <a:miter lim="800000"/>
              <a:headEnd type="none" w="sm" len="sm"/>
              <a:tailEnd type="none" w="sm" len="sm"/>
            </a:ln>
          </p:spPr>
        </p:cxnSp>
        <p:cxnSp>
          <p:nvCxnSpPr>
            <p:cNvPr id="16" name="Google Shape;728;p30">
              <a:extLst>
                <a:ext uri="{FF2B5EF4-FFF2-40B4-BE49-F238E27FC236}">
                  <a16:creationId xmlns:a16="http://schemas.microsoft.com/office/drawing/2014/main" id="{C5A55912-4D90-2FA9-8E23-2E7D3965ACC3}"/>
                </a:ext>
              </a:extLst>
            </p:cNvPr>
            <p:cNvCxnSpPr/>
            <p:nvPr/>
          </p:nvCxnSpPr>
          <p:spPr>
            <a:xfrm>
              <a:off x="3334567" y="901428"/>
              <a:ext cx="0" cy="113903"/>
            </a:xfrm>
            <a:prstGeom prst="straightConnector1">
              <a:avLst/>
            </a:prstGeom>
            <a:noFill/>
            <a:ln w="9525" cap="flat" cmpd="sng">
              <a:solidFill>
                <a:schemeClr val="accent1"/>
              </a:solidFill>
              <a:prstDash val="solid"/>
              <a:miter lim="800000"/>
              <a:headEnd type="none" w="sm" len="sm"/>
              <a:tailEnd type="none" w="sm" len="sm"/>
            </a:ln>
          </p:spPr>
        </p:cxnSp>
        <p:sp>
          <p:nvSpPr>
            <p:cNvPr id="17" name="Google Shape;729;p30">
              <a:extLst>
                <a:ext uri="{FF2B5EF4-FFF2-40B4-BE49-F238E27FC236}">
                  <a16:creationId xmlns:a16="http://schemas.microsoft.com/office/drawing/2014/main" id="{5FEA3636-7A70-C99C-56DA-30D741F8144F}"/>
                </a:ext>
              </a:extLst>
            </p:cNvPr>
            <p:cNvSpPr txBox="1"/>
            <p:nvPr/>
          </p:nvSpPr>
          <p:spPr>
            <a:xfrm>
              <a:off x="3191261" y="96049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8" name="Google Shape;730;p30">
              <a:extLst>
                <a:ext uri="{FF2B5EF4-FFF2-40B4-BE49-F238E27FC236}">
                  <a16:creationId xmlns:a16="http://schemas.microsoft.com/office/drawing/2014/main" id="{6197A203-0BA4-CF7C-4608-7540411F711B}"/>
                </a:ext>
              </a:extLst>
            </p:cNvPr>
            <p:cNvCxnSpPr/>
            <p:nvPr/>
          </p:nvCxnSpPr>
          <p:spPr>
            <a:xfrm>
              <a:off x="3721750" y="905544"/>
              <a:ext cx="0" cy="113903"/>
            </a:xfrm>
            <a:prstGeom prst="straightConnector1">
              <a:avLst/>
            </a:prstGeom>
            <a:noFill/>
            <a:ln w="9525" cap="flat" cmpd="sng">
              <a:solidFill>
                <a:schemeClr val="accent1"/>
              </a:solidFill>
              <a:prstDash val="solid"/>
              <a:miter lim="800000"/>
              <a:headEnd type="none" w="sm" len="sm"/>
              <a:tailEnd type="none" w="sm" len="sm"/>
            </a:ln>
          </p:spPr>
        </p:cxnSp>
        <p:sp>
          <p:nvSpPr>
            <p:cNvPr id="19" name="Google Shape;731;p30">
              <a:extLst>
                <a:ext uri="{FF2B5EF4-FFF2-40B4-BE49-F238E27FC236}">
                  <a16:creationId xmlns:a16="http://schemas.microsoft.com/office/drawing/2014/main" id="{29C5C627-9005-1322-F2BA-B7B6A07ADFDB}"/>
                </a:ext>
              </a:extLst>
            </p:cNvPr>
            <p:cNvSpPr txBox="1"/>
            <p:nvPr/>
          </p:nvSpPr>
          <p:spPr>
            <a:xfrm>
              <a:off x="3578444" y="96460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grpSp>
      <p:pic>
        <p:nvPicPr>
          <p:cNvPr id="20" name="Google Shape;732;p30">
            <a:extLst>
              <a:ext uri="{FF2B5EF4-FFF2-40B4-BE49-F238E27FC236}">
                <a16:creationId xmlns:a16="http://schemas.microsoft.com/office/drawing/2014/main" id="{7B6F8B9C-8526-B30B-3ED7-EBB27B085DC9}"/>
              </a:ext>
            </a:extLst>
          </p:cNvPr>
          <p:cNvPicPr preferRelativeResize="0"/>
          <p:nvPr/>
        </p:nvPicPr>
        <p:blipFill rotWithShape="1">
          <a:blip r:embed="rId3">
            <a:alphaModFix/>
          </a:blip>
          <a:srcRect/>
          <a:stretch/>
        </p:blipFill>
        <p:spPr>
          <a:xfrm>
            <a:off x="4254346" y="1961922"/>
            <a:ext cx="7772400" cy="3166126"/>
          </a:xfrm>
          <a:prstGeom prst="rect">
            <a:avLst/>
          </a:prstGeom>
          <a:noFill/>
          <a:ln>
            <a:noFill/>
          </a:ln>
        </p:spPr>
      </p:pic>
      <p:sp>
        <p:nvSpPr>
          <p:cNvPr id="21" name="Google Shape;733;p30">
            <a:extLst>
              <a:ext uri="{FF2B5EF4-FFF2-40B4-BE49-F238E27FC236}">
                <a16:creationId xmlns:a16="http://schemas.microsoft.com/office/drawing/2014/main" id="{DE6B59C7-9EE3-4955-9591-12EDE8EC8A96}"/>
              </a:ext>
            </a:extLst>
          </p:cNvPr>
          <p:cNvSpPr txBox="1"/>
          <p:nvPr/>
        </p:nvSpPr>
        <p:spPr>
          <a:xfrm>
            <a:off x="4327528" y="5498679"/>
            <a:ext cx="38359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dirty="0">
                <a:solidFill>
                  <a:schemeClr val="hlink"/>
                </a:solidFill>
                <a:latin typeface="Calibri"/>
                <a:ea typeface="Calibri"/>
                <a:cs typeface="Calibri"/>
                <a:sym typeface="Calibri"/>
                <a:hlinkClick r:id="rId4"/>
              </a:rPr>
              <a:t>Balestriero &amp; Baraniuk, Proc IEEE, 2021</a:t>
            </a:r>
            <a:endParaRPr sz="1800" dirty="0">
              <a:solidFill>
                <a:schemeClr val="dk1"/>
              </a:solidFill>
              <a:latin typeface="Calibri"/>
              <a:ea typeface="Calibri"/>
              <a:cs typeface="Calibri"/>
              <a:sym typeface="Calibri"/>
            </a:endParaRPr>
          </a:p>
        </p:txBody>
      </p:sp>
      <p:pic>
        <p:nvPicPr>
          <p:cNvPr id="22" name="Google Shape;734;p30">
            <a:extLst>
              <a:ext uri="{FF2B5EF4-FFF2-40B4-BE49-F238E27FC236}">
                <a16:creationId xmlns:a16="http://schemas.microsoft.com/office/drawing/2014/main" id="{E3B6D8C1-6149-3790-AC94-50C4CA63CEF8}"/>
              </a:ext>
            </a:extLst>
          </p:cNvPr>
          <p:cNvPicPr preferRelativeResize="0"/>
          <p:nvPr/>
        </p:nvPicPr>
        <p:blipFill rotWithShape="1">
          <a:blip r:embed="rId5">
            <a:alphaModFix/>
          </a:blip>
          <a:srcRect/>
          <a:stretch/>
        </p:blipFill>
        <p:spPr>
          <a:xfrm>
            <a:off x="599172" y="1580565"/>
            <a:ext cx="3454400" cy="3657600"/>
          </a:xfrm>
          <a:prstGeom prst="rect">
            <a:avLst/>
          </a:prstGeom>
          <a:noFill/>
          <a:ln>
            <a:noFill/>
          </a:ln>
        </p:spPr>
      </p:pic>
      <p:sp>
        <p:nvSpPr>
          <p:cNvPr id="23" name="Google Shape;115;p16">
            <a:extLst>
              <a:ext uri="{FF2B5EF4-FFF2-40B4-BE49-F238E27FC236}">
                <a16:creationId xmlns:a16="http://schemas.microsoft.com/office/drawing/2014/main" id="{FE52CFCE-D241-3C40-67E3-1855190086E6}"/>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
        <p:nvSpPr>
          <p:cNvPr id="3" name="TextBox 2">
            <a:extLst>
              <a:ext uri="{FF2B5EF4-FFF2-40B4-BE49-F238E27FC236}">
                <a16:creationId xmlns:a16="http://schemas.microsoft.com/office/drawing/2014/main" id="{C9FB9E1F-82DE-0569-8AFF-D32144C19D98}"/>
              </a:ext>
            </a:extLst>
          </p:cNvPr>
          <p:cNvSpPr txBox="1"/>
          <p:nvPr/>
        </p:nvSpPr>
        <p:spPr>
          <a:xfrm>
            <a:off x="8524508" y="1184494"/>
            <a:ext cx="707566" cy="369332"/>
          </a:xfrm>
          <a:prstGeom prst="rect">
            <a:avLst/>
          </a:prstGeom>
          <a:noFill/>
        </p:spPr>
        <p:txBody>
          <a:bodyPr wrap="none" rtlCol="0">
            <a:spAutoFit/>
          </a:bodyPr>
          <a:lstStyle/>
          <a:p>
            <a:r>
              <a:rPr lang="en-US" dirty="0" err="1"/>
              <a:t>ReLU</a:t>
            </a:r>
            <a:endParaRPr lang="en-US" dirty="0"/>
          </a:p>
        </p:txBody>
      </p:sp>
    </p:spTree>
    <p:extLst>
      <p:ext uri="{BB962C8B-B14F-4D97-AF65-F5344CB8AC3E}">
        <p14:creationId xmlns:p14="http://schemas.microsoft.com/office/powerpoint/2010/main" val="208511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6E7B-14AB-7F9C-A55B-1430C2515B51}"/>
              </a:ext>
            </a:extLst>
          </p:cNvPr>
          <p:cNvSpPr>
            <a:spLocks noGrp="1"/>
          </p:cNvSpPr>
          <p:nvPr>
            <p:ph type="title"/>
          </p:nvPr>
        </p:nvSpPr>
        <p:spPr>
          <a:xfrm>
            <a:off x="838200" y="260594"/>
            <a:ext cx="10539892" cy="447735"/>
          </a:xfrm>
        </p:spPr>
        <p:txBody>
          <a:bodyPr/>
          <a:lstStyle/>
          <a:p>
            <a:r>
              <a:rPr lang="en-GB" sz="3600" dirty="0">
                <a:solidFill>
                  <a:schemeClr val="dk1"/>
                </a:solidFill>
                <a:ea typeface="Calibri"/>
                <a:cs typeface="Calibri"/>
                <a:sym typeface="Calibri"/>
              </a:rPr>
              <a:t>MLP or Deep </a:t>
            </a:r>
            <a:r>
              <a:rPr lang="en-GB" dirty="0">
                <a:solidFill>
                  <a:schemeClr val="dk1"/>
                </a:solidFill>
                <a:ea typeface="Calibri"/>
                <a:cs typeface="Calibri"/>
                <a:sym typeface="Calibri"/>
              </a:rPr>
              <a:t>N</a:t>
            </a:r>
            <a:r>
              <a:rPr lang="en-GB" sz="3600" dirty="0">
                <a:solidFill>
                  <a:schemeClr val="dk1"/>
                </a:solidFill>
                <a:ea typeface="Calibri"/>
                <a:cs typeface="Calibri"/>
                <a:sym typeface="Calibri"/>
              </a:rPr>
              <a:t>eural </a:t>
            </a:r>
            <a:r>
              <a:rPr lang="en-GB" dirty="0">
                <a:solidFill>
                  <a:schemeClr val="dk1"/>
                </a:solidFill>
                <a:ea typeface="Calibri"/>
                <a:cs typeface="Calibri"/>
                <a:sym typeface="Calibri"/>
              </a:rPr>
              <a:t>N</a:t>
            </a:r>
            <a:r>
              <a:rPr lang="en-GB" sz="3600" dirty="0">
                <a:solidFill>
                  <a:schemeClr val="dk1"/>
                </a:solidFill>
                <a:ea typeface="Calibri"/>
                <a:cs typeface="Calibri"/>
                <a:sym typeface="Calibri"/>
              </a:rPr>
              <a:t>etwork (DNN)</a:t>
            </a:r>
            <a:endParaRPr lang="en-US" dirty="0"/>
          </a:p>
        </p:txBody>
      </p:sp>
      <p:sp>
        <p:nvSpPr>
          <p:cNvPr id="7" name="Google Shape;452;p29">
            <a:extLst>
              <a:ext uri="{FF2B5EF4-FFF2-40B4-BE49-F238E27FC236}">
                <a16:creationId xmlns:a16="http://schemas.microsoft.com/office/drawing/2014/main" id="{40DF56BA-CF6F-FF92-7926-58B1611E790E}"/>
              </a:ext>
            </a:extLst>
          </p:cNvPr>
          <p:cNvSpPr txBox="1"/>
          <p:nvPr/>
        </p:nvSpPr>
        <p:spPr>
          <a:xfrm>
            <a:off x="6966785" y="3877471"/>
            <a:ext cx="14605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Feature maps</a:t>
            </a:r>
            <a:endParaRPr/>
          </a:p>
        </p:txBody>
      </p:sp>
      <p:grpSp>
        <p:nvGrpSpPr>
          <p:cNvPr id="8" name="Google Shape;453;p29">
            <a:extLst>
              <a:ext uri="{FF2B5EF4-FFF2-40B4-BE49-F238E27FC236}">
                <a16:creationId xmlns:a16="http://schemas.microsoft.com/office/drawing/2014/main" id="{B4A1AE83-65F0-16B2-5329-2624F99AAE0B}"/>
              </a:ext>
            </a:extLst>
          </p:cNvPr>
          <p:cNvGrpSpPr/>
          <p:nvPr/>
        </p:nvGrpSpPr>
        <p:grpSpPr>
          <a:xfrm>
            <a:off x="1545436" y="1771650"/>
            <a:ext cx="6204414" cy="4683115"/>
            <a:chOff x="1776046" y="1685938"/>
            <a:chExt cx="5973803" cy="4768827"/>
          </a:xfrm>
        </p:grpSpPr>
        <p:sp>
          <p:nvSpPr>
            <p:cNvPr id="9" name="Google Shape;454;p29">
              <a:extLst>
                <a:ext uri="{FF2B5EF4-FFF2-40B4-BE49-F238E27FC236}">
                  <a16:creationId xmlns:a16="http://schemas.microsoft.com/office/drawing/2014/main" id="{7B930749-27A8-D3AB-63AE-88771EB733B8}"/>
                </a:ext>
              </a:extLst>
            </p:cNvPr>
            <p:cNvSpPr/>
            <p:nvPr/>
          </p:nvSpPr>
          <p:spPr>
            <a:xfrm rot="-5400000">
              <a:off x="2865643" y="496935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455;p29">
              <a:extLst>
                <a:ext uri="{FF2B5EF4-FFF2-40B4-BE49-F238E27FC236}">
                  <a16:creationId xmlns:a16="http://schemas.microsoft.com/office/drawing/2014/main" id="{53DA0BEA-F14D-C26C-DFD6-41EFD111BCBD}"/>
                </a:ext>
              </a:extLst>
            </p:cNvPr>
            <p:cNvSpPr/>
            <p:nvPr/>
          </p:nvSpPr>
          <p:spPr>
            <a:xfrm rot="-5400000">
              <a:off x="2853190" y="440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456;p29">
              <a:extLst>
                <a:ext uri="{FF2B5EF4-FFF2-40B4-BE49-F238E27FC236}">
                  <a16:creationId xmlns:a16="http://schemas.microsoft.com/office/drawing/2014/main" id="{8AB60DBF-0264-FF6A-355A-E7E59E44B628}"/>
                </a:ext>
              </a:extLst>
            </p:cNvPr>
            <p:cNvSpPr/>
            <p:nvPr/>
          </p:nvSpPr>
          <p:spPr>
            <a:xfrm rot="-5400000">
              <a:off x="2853190" y="386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457;p29">
              <a:extLst>
                <a:ext uri="{FF2B5EF4-FFF2-40B4-BE49-F238E27FC236}">
                  <a16:creationId xmlns:a16="http://schemas.microsoft.com/office/drawing/2014/main" id="{18E972D0-1994-592E-08C9-96C109EA8B14}"/>
                </a:ext>
              </a:extLst>
            </p:cNvPr>
            <p:cNvSpPr/>
            <p:nvPr/>
          </p:nvSpPr>
          <p:spPr>
            <a:xfrm rot="-5400000">
              <a:off x="2853190" y="332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458;p29">
              <a:extLst>
                <a:ext uri="{FF2B5EF4-FFF2-40B4-BE49-F238E27FC236}">
                  <a16:creationId xmlns:a16="http://schemas.microsoft.com/office/drawing/2014/main" id="{0E2F3E9C-38DD-4A6E-1651-5A4A1231ADE5}"/>
                </a:ext>
              </a:extLst>
            </p:cNvPr>
            <p:cNvSpPr/>
            <p:nvPr/>
          </p:nvSpPr>
          <p:spPr>
            <a:xfrm rot="-5400000">
              <a:off x="2853190" y="278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459;p29">
              <a:extLst>
                <a:ext uri="{FF2B5EF4-FFF2-40B4-BE49-F238E27FC236}">
                  <a16:creationId xmlns:a16="http://schemas.microsoft.com/office/drawing/2014/main" id="{90B14A37-1356-3798-9F55-E3FD21D00BAB}"/>
                </a:ext>
              </a:extLst>
            </p:cNvPr>
            <p:cNvSpPr/>
            <p:nvPr/>
          </p:nvSpPr>
          <p:spPr>
            <a:xfrm rot="-5400000">
              <a:off x="2853190" y="224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460;p29">
              <a:extLst>
                <a:ext uri="{FF2B5EF4-FFF2-40B4-BE49-F238E27FC236}">
                  <a16:creationId xmlns:a16="http://schemas.microsoft.com/office/drawing/2014/main" id="{5A009435-6AEC-3E22-DA59-81C07BF4F02F}"/>
                </a:ext>
              </a:extLst>
            </p:cNvPr>
            <p:cNvSpPr/>
            <p:nvPr/>
          </p:nvSpPr>
          <p:spPr>
            <a:xfrm rot="-5400000">
              <a:off x="3717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461;p29">
              <a:extLst>
                <a:ext uri="{FF2B5EF4-FFF2-40B4-BE49-F238E27FC236}">
                  <a16:creationId xmlns:a16="http://schemas.microsoft.com/office/drawing/2014/main" id="{82F5E8ED-3DBB-482D-FEC1-251805E08532}"/>
                </a:ext>
              </a:extLst>
            </p:cNvPr>
            <p:cNvSpPr/>
            <p:nvPr/>
          </p:nvSpPr>
          <p:spPr>
            <a:xfrm rot="-5400000">
              <a:off x="3717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462;p29">
              <a:extLst>
                <a:ext uri="{FF2B5EF4-FFF2-40B4-BE49-F238E27FC236}">
                  <a16:creationId xmlns:a16="http://schemas.microsoft.com/office/drawing/2014/main" id="{13A874FC-528E-DD9E-F250-1FA95D4F2005}"/>
                </a:ext>
              </a:extLst>
            </p:cNvPr>
            <p:cNvSpPr/>
            <p:nvPr/>
          </p:nvSpPr>
          <p:spPr>
            <a:xfrm rot="-5400000">
              <a:off x="3717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463;p29">
              <a:extLst>
                <a:ext uri="{FF2B5EF4-FFF2-40B4-BE49-F238E27FC236}">
                  <a16:creationId xmlns:a16="http://schemas.microsoft.com/office/drawing/2014/main" id="{BBDF28FC-1662-559A-7FCD-B8ABCC4AF620}"/>
                </a:ext>
              </a:extLst>
            </p:cNvPr>
            <p:cNvSpPr/>
            <p:nvPr/>
          </p:nvSpPr>
          <p:spPr>
            <a:xfrm rot="-5400000">
              <a:off x="3717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464;p29">
              <a:extLst>
                <a:ext uri="{FF2B5EF4-FFF2-40B4-BE49-F238E27FC236}">
                  <a16:creationId xmlns:a16="http://schemas.microsoft.com/office/drawing/2014/main" id="{7015C405-8DBC-2313-2D56-67EB04296726}"/>
                </a:ext>
              </a:extLst>
            </p:cNvPr>
            <p:cNvSpPr/>
            <p:nvPr/>
          </p:nvSpPr>
          <p:spPr>
            <a:xfrm rot="-5400000">
              <a:off x="3717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465;p29">
              <a:extLst>
                <a:ext uri="{FF2B5EF4-FFF2-40B4-BE49-F238E27FC236}">
                  <a16:creationId xmlns:a16="http://schemas.microsoft.com/office/drawing/2014/main" id="{E07E32D7-E21C-1AAF-942D-DA5991A91AC6}"/>
                </a:ext>
              </a:extLst>
            </p:cNvPr>
            <p:cNvSpPr/>
            <p:nvPr/>
          </p:nvSpPr>
          <p:spPr>
            <a:xfrm rot="-5400000">
              <a:off x="3717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466;p29">
              <a:extLst>
                <a:ext uri="{FF2B5EF4-FFF2-40B4-BE49-F238E27FC236}">
                  <a16:creationId xmlns:a16="http://schemas.microsoft.com/office/drawing/2014/main" id="{2CAE6C81-BF60-D047-E43F-9BB7D8758BE5}"/>
                </a:ext>
              </a:extLst>
            </p:cNvPr>
            <p:cNvSpPr/>
            <p:nvPr/>
          </p:nvSpPr>
          <p:spPr>
            <a:xfrm rot="-5400000">
              <a:off x="3717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 name="Google Shape;467;p29">
              <a:extLst>
                <a:ext uri="{FF2B5EF4-FFF2-40B4-BE49-F238E27FC236}">
                  <a16:creationId xmlns:a16="http://schemas.microsoft.com/office/drawing/2014/main" id="{404B0824-ED39-F76D-D33F-AC60EB5A450C}"/>
                </a:ext>
              </a:extLst>
            </p:cNvPr>
            <p:cNvSpPr/>
            <p:nvPr/>
          </p:nvSpPr>
          <p:spPr>
            <a:xfrm rot="-5400000">
              <a:off x="3717189"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468;p29">
              <a:extLst>
                <a:ext uri="{FF2B5EF4-FFF2-40B4-BE49-F238E27FC236}">
                  <a16:creationId xmlns:a16="http://schemas.microsoft.com/office/drawing/2014/main" id="{48E27A7D-3E4A-9A47-5B95-9EDF9CB1B966}"/>
                </a:ext>
              </a:extLst>
            </p:cNvPr>
            <p:cNvSpPr/>
            <p:nvPr/>
          </p:nvSpPr>
          <p:spPr>
            <a:xfrm rot="-5400000">
              <a:off x="4545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469;p29">
              <a:extLst>
                <a:ext uri="{FF2B5EF4-FFF2-40B4-BE49-F238E27FC236}">
                  <a16:creationId xmlns:a16="http://schemas.microsoft.com/office/drawing/2014/main" id="{E58FCFBF-E26D-5345-9FE7-FC49D74560C7}"/>
                </a:ext>
              </a:extLst>
            </p:cNvPr>
            <p:cNvSpPr/>
            <p:nvPr/>
          </p:nvSpPr>
          <p:spPr>
            <a:xfrm rot="-5400000">
              <a:off x="4545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470;p29">
              <a:extLst>
                <a:ext uri="{FF2B5EF4-FFF2-40B4-BE49-F238E27FC236}">
                  <a16:creationId xmlns:a16="http://schemas.microsoft.com/office/drawing/2014/main" id="{D169DD43-52B3-7884-F64C-6BF4951460BA}"/>
                </a:ext>
              </a:extLst>
            </p:cNvPr>
            <p:cNvSpPr/>
            <p:nvPr/>
          </p:nvSpPr>
          <p:spPr>
            <a:xfrm rot="-5400000">
              <a:off x="4545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471;p29">
              <a:extLst>
                <a:ext uri="{FF2B5EF4-FFF2-40B4-BE49-F238E27FC236}">
                  <a16:creationId xmlns:a16="http://schemas.microsoft.com/office/drawing/2014/main" id="{70AC18F8-43B7-0552-76B2-2EF6F50E9843}"/>
                </a:ext>
              </a:extLst>
            </p:cNvPr>
            <p:cNvSpPr/>
            <p:nvPr/>
          </p:nvSpPr>
          <p:spPr>
            <a:xfrm rot="-5400000">
              <a:off x="4545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472;p29">
              <a:extLst>
                <a:ext uri="{FF2B5EF4-FFF2-40B4-BE49-F238E27FC236}">
                  <a16:creationId xmlns:a16="http://schemas.microsoft.com/office/drawing/2014/main" id="{CE2DE4FE-E255-5CA1-BEAE-1BA71CB04C13}"/>
                </a:ext>
              </a:extLst>
            </p:cNvPr>
            <p:cNvSpPr/>
            <p:nvPr/>
          </p:nvSpPr>
          <p:spPr>
            <a:xfrm rot="-5400000">
              <a:off x="4545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473;p29">
              <a:extLst>
                <a:ext uri="{FF2B5EF4-FFF2-40B4-BE49-F238E27FC236}">
                  <a16:creationId xmlns:a16="http://schemas.microsoft.com/office/drawing/2014/main" id="{1D2F5E1D-CC04-4719-2AEA-F448F2FDCE19}"/>
                </a:ext>
              </a:extLst>
            </p:cNvPr>
            <p:cNvSpPr/>
            <p:nvPr/>
          </p:nvSpPr>
          <p:spPr>
            <a:xfrm rot="-5400000">
              <a:off x="4545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474;p29">
              <a:extLst>
                <a:ext uri="{FF2B5EF4-FFF2-40B4-BE49-F238E27FC236}">
                  <a16:creationId xmlns:a16="http://schemas.microsoft.com/office/drawing/2014/main" id="{80C69E92-48C5-1291-C81C-A41E4C5BA90F}"/>
                </a:ext>
              </a:extLst>
            </p:cNvPr>
            <p:cNvSpPr/>
            <p:nvPr/>
          </p:nvSpPr>
          <p:spPr>
            <a:xfrm rot="-5400000">
              <a:off x="4545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475;p29">
              <a:extLst>
                <a:ext uri="{FF2B5EF4-FFF2-40B4-BE49-F238E27FC236}">
                  <a16:creationId xmlns:a16="http://schemas.microsoft.com/office/drawing/2014/main" id="{0D9CF5DB-AA7A-08CC-4B17-0DEFBD21713B}"/>
                </a:ext>
              </a:extLst>
            </p:cNvPr>
            <p:cNvSpPr/>
            <p:nvPr/>
          </p:nvSpPr>
          <p:spPr>
            <a:xfrm rot="-5400000">
              <a:off x="4545190"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476;p29">
              <a:extLst>
                <a:ext uri="{FF2B5EF4-FFF2-40B4-BE49-F238E27FC236}">
                  <a16:creationId xmlns:a16="http://schemas.microsoft.com/office/drawing/2014/main" id="{DF6BE622-40A8-3A7F-D613-F45A1C7F8DA3}"/>
                </a:ext>
              </a:extLst>
            </p:cNvPr>
            <p:cNvSpPr/>
            <p:nvPr/>
          </p:nvSpPr>
          <p:spPr>
            <a:xfrm rot="-5400000">
              <a:off x="5373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477;p29">
              <a:extLst>
                <a:ext uri="{FF2B5EF4-FFF2-40B4-BE49-F238E27FC236}">
                  <a16:creationId xmlns:a16="http://schemas.microsoft.com/office/drawing/2014/main" id="{B5E2C3B8-D1B5-D190-F0B4-539AE8F64798}"/>
                </a:ext>
              </a:extLst>
            </p:cNvPr>
            <p:cNvSpPr/>
            <p:nvPr/>
          </p:nvSpPr>
          <p:spPr>
            <a:xfrm rot="-5400000">
              <a:off x="5373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478;p29">
              <a:extLst>
                <a:ext uri="{FF2B5EF4-FFF2-40B4-BE49-F238E27FC236}">
                  <a16:creationId xmlns:a16="http://schemas.microsoft.com/office/drawing/2014/main" id="{438A1A51-D838-C360-659E-C070912DA4A1}"/>
                </a:ext>
              </a:extLst>
            </p:cNvPr>
            <p:cNvSpPr/>
            <p:nvPr/>
          </p:nvSpPr>
          <p:spPr>
            <a:xfrm rot="-5400000">
              <a:off x="5373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479;p29">
              <a:extLst>
                <a:ext uri="{FF2B5EF4-FFF2-40B4-BE49-F238E27FC236}">
                  <a16:creationId xmlns:a16="http://schemas.microsoft.com/office/drawing/2014/main" id="{1FE2DFFF-F020-2AFA-9BB7-BACA1A5A342A}"/>
                </a:ext>
              </a:extLst>
            </p:cNvPr>
            <p:cNvSpPr/>
            <p:nvPr/>
          </p:nvSpPr>
          <p:spPr>
            <a:xfrm rot="-5400000">
              <a:off x="5373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480;p29">
              <a:extLst>
                <a:ext uri="{FF2B5EF4-FFF2-40B4-BE49-F238E27FC236}">
                  <a16:creationId xmlns:a16="http://schemas.microsoft.com/office/drawing/2014/main" id="{032B7091-3BE6-0E7C-91C3-7BB4B54681AD}"/>
                </a:ext>
              </a:extLst>
            </p:cNvPr>
            <p:cNvSpPr/>
            <p:nvPr/>
          </p:nvSpPr>
          <p:spPr>
            <a:xfrm rot="-5400000">
              <a:off x="5373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481;p29">
              <a:extLst>
                <a:ext uri="{FF2B5EF4-FFF2-40B4-BE49-F238E27FC236}">
                  <a16:creationId xmlns:a16="http://schemas.microsoft.com/office/drawing/2014/main" id="{F2116827-AA4A-9753-9896-2BB2E1EBE37C}"/>
                </a:ext>
              </a:extLst>
            </p:cNvPr>
            <p:cNvSpPr/>
            <p:nvPr/>
          </p:nvSpPr>
          <p:spPr>
            <a:xfrm rot="-5400000">
              <a:off x="5373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482;p29">
              <a:extLst>
                <a:ext uri="{FF2B5EF4-FFF2-40B4-BE49-F238E27FC236}">
                  <a16:creationId xmlns:a16="http://schemas.microsoft.com/office/drawing/2014/main" id="{9AA23794-8DC5-6B67-2AA6-6DBA1DBD9BA8}"/>
                </a:ext>
              </a:extLst>
            </p:cNvPr>
            <p:cNvSpPr/>
            <p:nvPr/>
          </p:nvSpPr>
          <p:spPr>
            <a:xfrm rot="-5400000">
              <a:off x="5373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483;p29">
              <a:extLst>
                <a:ext uri="{FF2B5EF4-FFF2-40B4-BE49-F238E27FC236}">
                  <a16:creationId xmlns:a16="http://schemas.microsoft.com/office/drawing/2014/main" id="{50BC0D57-A34D-9F72-C417-38B07091D83B}"/>
                </a:ext>
              </a:extLst>
            </p:cNvPr>
            <p:cNvSpPr/>
            <p:nvPr/>
          </p:nvSpPr>
          <p:spPr>
            <a:xfrm rot="-5400000">
              <a:off x="5373190"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484;p29">
              <a:extLst>
                <a:ext uri="{FF2B5EF4-FFF2-40B4-BE49-F238E27FC236}">
                  <a16:creationId xmlns:a16="http://schemas.microsoft.com/office/drawing/2014/main" id="{4E6EDF1A-7F49-6508-C7E1-695961BBEC30}"/>
                </a:ext>
              </a:extLst>
            </p:cNvPr>
            <p:cNvSpPr/>
            <p:nvPr/>
          </p:nvSpPr>
          <p:spPr>
            <a:xfrm rot="-5400000">
              <a:off x="6201190" y="3580054"/>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 name="Google Shape;485;p29">
              <a:extLst>
                <a:ext uri="{FF2B5EF4-FFF2-40B4-BE49-F238E27FC236}">
                  <a16:creationId xmlns:a16="http://schemas.microsoft.com/office/drawing/2014/main" id="{EA288945-AEF7-F59E-67CD-A11BE8970E75}"/>
                </a:ext>
              </a:extLst>
            </p:cNvPr>
            <p:cNvSpPr/>
            <p:nvPr/>
          </p:nvSpPr>
          <p:spPr>
            <a:xfrm>
              <a:off x="2789764" y="4377415"/>
              <a:ext cx="466089"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1" name="Google Shape;486;p29">
              <a:extLst>
                <a:ext uri="{FF2B5EF4-FFF2-40B4-BE49-F238E27FC236}">
                  <a16:creationId xmlns:a16="http://schemas.microsoft.com/office/drawing/2014/main" id="{39D21465-440E-79BB-BE05-EB87CB97B97C}"/>
                </a:ext>
              </a:extLst>
            </p:cNvPr>
            <p:cNvSpPr/>
            <p:nvPr/>
          </p:nvSpPr>
          <p:spPr>
            <a:xfrm rot="-5400000">
              <a:off x="2821703" y="3320350"/>
              <a:ext cx="434734" cy="36933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42" name="Google Shape;487;p29">
              <a:extLst>
                <a:ext uri="{FF2B5EF4-FFF2-40B4-BE49-F238E27FC236}">
                  <a16:creationId xmlns:a16="http://schemas.microsoft.com/office/drawing/2014/main" id="{96CA18B0-E1E1-E28C-28BF-66D78A4B3F87}"/>
                </a:ext>
              </a:extLst>
            </p:cNvPr>
            <p:cNvCxnSpPr>
              <a:stCxn id="9" idx="4"/>
              <a:endCxn id="15" idx="0"/>
            </p:cNvCxnSpPr>
            <p:nvPr/>
          </p:nvCxnSpPr>
          <p:spPr>
            <a:xfrm>
              <a:off x="3232508" y="5152615"/>
              <a:ext cx="485100" cy="496800"/>
            </a:xfrm>
            <a:prstGeom prst="straightConnector1">
              <a:avLst/>
            </a:prstGeom>
            <a:noFill/>
            <a:ln w="9525" cap="flat" cmpd="sng">
              <a:solidFill>
                <a:schemeClr val="accent1"/>
              </a:solidFill>
              <a:prstDash val="solid"/>
              <a:miter lim="800000"/>
              <a:headEnd type="none" w="sm" len="sm"/>
              <a:tailEnd type="none" w="sm" len="sm"/>
            </a:ln>
          </p:spPr>
        </p:cxnSp>
        <p:cxnSp>
          <p:nvCxnSpPr>
            <p:cNvPr id="43" name="Google Shape;488;p29">
              <a:extLst>
                <a:ext uri="{FF2B5EF4-FFF2-40B4-BE49-F238E27FC236}">
                  <a16:creationId xmlns:a16="http://schemas.microsoft.com/office/drawing/2014/main" id="{0BAB0EB0-A153-683D-AFD4-BE11299E4CD0}"/>
                </a:ext>
              </a:extLst>
            </p:cNvPr>
            <p:cNvCxnSpPr/>
            <p:nvPr/>
          </p:nvCxnSpPr>
          <p:spPr>
            <a:xfrm rot="-5400000" flipH="1">
              <a:off x="3216904" y="461258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4" name="Google Shape;489;p29">
              <a:extLst>
                <a:ext uri="{FF2B5EF4-FFF2-40B4-BE49-F238E27FC236}">
                  <a16:creationId xmlns:a16="http://schemas.microsoft.com/office/drawing/2014/main" id="{13A47F90-B04B-32F8-4B04-BA31F120771D}"/>
                </a:ext>
              </a:extLst>
            </p:cNvPr>
            <p:cNvCxnSpPr/>
            <p:nvPr/>
          </p:nvCxnSpPr>
          <p:spPr>
            <a:xfrm rot="-5400000" flipH="1">
              <a:off x="3216904" y="406809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5" name="Google Shape;490;p29">
              <a:extLst>
                <a:ext uri="{FF2B5EF4-FFF2-40B4-BE49-F238E27FC236}">
                  <a16:creationId xmlns:a16="http://schemas.microsoft.com/office/drawing/2014/main" id="{D315B1A5-A63F-49B0-447F-FE559118F90B}"/>
                </a:ext>
              </a:extLst>
            </p:cNvPr>
            <p:cNvCxnSpPr/>
            <p:nvPr/>
          </p:nvCxnSpPr>
          <p:spPr>
            <a:xfrm rot="-5400000" flipH="1">
              <a:off x="3230850" y="2440013"/>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6" name="Google Shape;491;p29">
              <a:extLst>
                <a:ext uri="{FF2B5EF4-FFF2-40B4-BE49-F238E27FC236}">
                  <a16:creationId xmlns:a16="http://schemas.microsoft.com/office/drawing/2014/main" id="{B8B3C1E2-A2B0-B7FF-4F67-E0E3DF22346A}"/>
                </a:ext>
              </a:extLst>
            </p:cNvPr>
            <p:cNvCxnSpPr/>
            <p:nvPr/>
          </p:nvCxnSpPr>
          <p:spPr>
            <a:xfrm rot="-5400000" flipH="1">
              <a:off x="3216904" y="2989969"/>
              <a:ext cx="496923" cy="485017"/>
            </a:xfrm>
            <a:prstGeom prst="straightConnector1">
              <a:avLst/>
            </a:prstGeom>
            <a:noFill/>
            <a:ln w="9525" cap="flat" cmpd="sng">
              <a:solidFill>
                <a:schemeClr val="accent1"/>
              </a:solidFill>
              <a:prstDash val="solid"/>
              <a:miter lim="800000"/>
              <a:headEnd type="none" w="sm" len="sm"/>
              <a:tailEnd type="none" w="sm" len="sm"/>
            </a:ln>
          </p:spPr>
        </p:cxnSp>
        <p:grpSp>
          <p:nvGrpSpPr>
            <p:cNvPr id="47" name="Google Shape;492;p29">
              <a:extLst>
                <a:ext uri="{FF2B5EF4-FFF2-40B4-BE49-F238E27FC236}">
                  <a16:creationId xmlns:a16="http://schemas.microsoft.com/office/drawing/2014/main" id="{E56F291D-0706-3655-F75C-6EB9289A1DBF}"/>
                </a:ext>
              </a:extLst>
            </p:cNvPr>
            <p:cNvGrpSpPr/>
            <p:nvPr/>
          </p:nvGrpSpPr>
          <p:grpSpPr>
            <a:xfrm rot="-5400000">
              <a:off x="2421103" y="3502306"/>
              <a:ext cx="3796565" cy="502829"/>
              <a:chOff x="7913936" y="2942446"/>
              <a:chExt cx="3796565" cy="502829"/>
            </a:xfrm>
          </p:grpSpPr>
          <p:cxnSp>
            <p:nvCxnSpPr>
              <p:cNvPr id="187" name="Google Shape;493;p29">
                <a:extLst>
                  <a:ext uri="{FF2B5EF4-FFF2-40B4-BE49-F238E27FC236}">
                    <a16:creationId xmlns:a16="http://schemas.microsoft.com/office/drawing/2014/main" id="{04357DC6-1CC2-856E-EF47-BFE19C897363}"/>
                  </a:ext>
                </a:extLst>
              </p:cNvPr>
              <p:cNvCxnSpPr>
                <a:stCxn id="15" idx="4"/>
                <a:endCxn id="23" idx="0"/>
              </p:cNvCxnSpPr>
              <p:nvPr/>
            </p:nvCxnSpPr>
            <p:spPr>
              <a:xfrm rot="5400000">
                <a:off x="7685703" y="3189229"/>
                <a:ext cx="461400" cy="0"/>
              </a:xfrm>
              <a:prstGeom prst="straightConnector1">
                <a:avLst/>
              </a:prstGeom>
              <a:noFill/>
              <a:ln w="9525" cap="flat" cmpd="sng">
                <a:solidFill>
                  <a:schemeClr val="accent1"/>
                </a:solidFill>
                <a:prstDash val="solid"/>
                <a:miter lim="800000"/>
                <a:headEnd type="none" w="sm" len="sm"/>
                <a:tailEnd type="none" w="sm" len="sm"/>
              </a:ln>
            </p:spPr>
          </p:cxnSp>
          <p:cxnSp>
            <p:nvCxnSpPr>
              <p:cNvPr id="188" name="Google Shape;494;p29">
                <a:extLst>
                  <a:ext uri="{FF2B5EF4-FFF2-40B4-BE49-F238E27FC236}">
                    <a16:creationId xmlns:a16="http://schemas.microsoft.com/office/drawing/2014/main" id="{CA657AF6-E58C-90A1-C35D-8C7137FDBF8C}"/>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9" name="Google Shape;495;p29">
                <a:extLst>
                  <a:ext uri="{FF2B5EF4-FFF2-40B4-BE49-F238E27FC236}">
                    <a16:creationId xmlns:a16="http://schemas.microsoft.com/office/drawing/2014/main" id="{0CE5687D-EAEE-06B7-E43B-B5DDFB226849}"/>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0" name="Google Shape;496;p29">
                <a:extLst>
                  <a:ext uri="{FF2B5EF4-FFF2-40B4-BE49-F238E27FC236}">
                    <a16:creationId xmlns:a16="http://schemas.microsoft.com/office/drawing/2014/main" id="{1449AD97-F9CF-CEDB-AF3E-34D924BAECC1}"/>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497;p29">
                <a:extLst>
                  <a:ext uri="{FF2B5EF4-FFF2-40B4-BE49-F238E27FC236}">
                    <a16:creationId xmlns:a16="http://schemas.microsoft.com/office/drawing/2014/main" id="{2BCA9CC0-87DC-B46B-30D9-C97DA51653DF}"/>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2" name="Google Shape;498;p29">
                <a:extLst>
                  <a:ext uri="{FF2B5EF4-FFF2-40B4-BE49-F238E27FC236}">
                    <a16:creationId xmlns:a16="http://schemas.microsoft.com/office/drawing/2014/main" id="{59A43CFB-04A8-8283-A470-17FE6C495D49}"/>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3" name="Google Shape;499;p29">
                <a:extLst>
                  <a:ext uri="{FF2B5EF4-FFF2-40B4-BE49-F238E27FC236}">
                    <a16:creationId xmlns:a16="http://schemas.microsoft.com/office/drawing/2014/main" id="{91BEB31B-DA6D-1D44-E965-F2AE34C513EE}"/>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4" name="Google Shape;500;p29">
                <a:extLst>
                  <a:ext uri="{FF2B5EF4-FFF2-40B4-BE49-F238E27FC236}">
                    <a16:creationId xmlns:a16="http://schemas.microsoft.com/office/drawing/2014/main" id="{0C914529-F311-9380-DC32-1A602D59ADD0}"/>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5" name="Google Shape;501;p29">
                <a:extLst>
                  <a:ext uri="{FF2B5EF4-FFF2-40B4-BE49-F238E27FC236}">
                    <a16:creationId xmlns:a16="http://schemas.microsoft.com/office/drawing/2014/main" id="{828314CC-6941-B501-EE47-54F9B4DC5C7F}"/>
                  </a:ext>
                </a:extLst>
              </p:cNvPr>
              <p:cNvCxnSpPr>
                <a:stCxn id="15" idx="4"/>
                <a:endCxn id="24" idx="0"/>
              </p:cNvCxnSpPr>
              <p:nvPr/>
            </p:nvCxnSpPr>
            <p:spPr>
              <a:xfrm rot="-5400000" flipH="1">
                <a:off x="7955703" y="2919229"/>
                <a:ext cx="461400" cy="540000"/>
              </a:xfrm>
              <a:prstGeom prst="straightConnector1">
                <a:avLst/>
              </a:prstGeom>
              <a:noFill/>
              <a:ln w="9525" cap="flat" cmpd="sng">
                <a:solidFill>
                  <a:schemeClr val="accent1"/>
                </a:solidFill>
                <a:prstDash val="solid"/>
                <a:miter lim="800000"/>
                <a:headEnd type="none" w="sm" len="sm"/>
                <a:tailEnd type="none" w="sm" len="sm"/>
              </a:ln>
            </p:spPr>
          </p:cxnSp>
          <p:cxnSp>
            <p:nvCxnSpPr>
              <p:cNvPr id="196" name="Google Shape;502;p29">
                <a:extLst>
                  <a:ext uri="{FF2B5EF4-FFF2-40B4-BE49-F238E27FC236}">
                    <a16:creationId xmlns:a16="http://schemas.microsoft.com/office/drawing/2014/main" id="{B6DB09B9-546C-41C9-6F19-86D4A4764477}"/>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7" name="Google Shape;503;p29">
                <a:extLst>
                  <a:ext uri="{FF2B5EF4-FFF2-40B4-BE49-F238E27FC236}">
                    <a16:creationId xmlns:a16="http://schemas.microsoft.com/office/drawing/2014/main" id="{04142B1B-8BE5-823D-4802-7F105CDB931A}"/>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8" name="Google Shape;504;p29">
                <a:extLst>
                  <a:ext uri="{FF2B5EF4-FFF2-40B4-BE49-F238E27FC236}">
                    <a16:creationId xmlns:a16="http://schemas.microsoft.com/office/drawing/2014/main" id="{F251F03C-6B09-B300-6649-2F204AB3F821}"/>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9" name="Google Shape;505;p29">
                <a:extLst>
                  <a:ext uri="{FF2B5EF4-FFF2-40B4-BE49-F238E27FC236}">
                    <a16:creationId xmlns:a16="http://schemas.microsoft.com/office/drawing/2014/main" id="{D7F48826-8B5C-D386-299B-D2B33679FE61}"/>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0" name="Google Shape;506;p29">
                <a:extLst>
                  <a:ext uri="{FF2B5EF4-FFF2-40B4-BE49-F238E27FC236}">
                    <a16:creationId xmlns:a16="http://schemas.microsoft.com/office/drawing/2014/main" id="{A806043F-9B7A-F47C-4F1A-4A963AF3B31A}"/>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1" name="Google Shape;507;p29">
                <a:extLst>
                  <a:ext uri="{FF2B5EF4-FFF2-40B4-BE49-F238E27FC236}">
                    <a16:creationId xmlns:a16="http://schemas.microsoft.com/office/drawing/2014/main" id="{3C279223-C9F5-217E-C275-524086E9E10C}"/>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2" name="Google Shape;508;p29">
                <a:extLst>
                  <a:ext uri="{FF2B5EF4-FFF2-40B4-BE49-F238E27FC236}">
                    <a16:creationId xmlns:a16="http://schemas.microsoft.com/office/drawing/2014/main" id="{E7DDAAE6-E63D-8555-FF43-6E613AF55A19}"/>
                  </a:ext>
                </a:extLst>
              </p:cNvPr>
              <p:cNvCxnSpPr>
                <a:stCxn id="15" idx="4"/>
                <a:endCxn id="25" idx="0"/>
              </p:cNvCxnSpPr>
              <p:nvPr/>
            </p:nvCxnSpPr>
            <p:spPr>
              <a:xfrm rot="-5400000" flipH="1">
                <a:off x="8225703" y="2649229"/>
                <a:ext cx="461400" cy="1080000"/>
              </a:xfrm>
              <a:prstGeom prst="straightConnector1">
                <a:avLst/>
              </a:prstGeom>
              <a:noFill/>
              <a:ln w="9525" cap="flat" cmpd="sng">
                <a:solidFill>
                  <a:schemeClr val="accent1"/>
                </a:solidFill>
                <a:prstDash val="solid"/>
                <a:miter lim="800000"/>
                <a:headEnd type="none" w="sm" len="sm"/>
                <a:tailEnd type="none" w="sm" len="sm"/>
              </a:ln>
            </p:spPr>
          </p:cxnSp>
          <p:cxnSp>
            <p:nvCxnSpPr>
              <p:cNvPr id="203" name="Google Shape;509;p29">
                <a:extLst>
                  <a:ext uri="{FF2B5EF4-FFF2-40B4-BE49-F238E27FC236}">
                    <a16:creationId xmlns:a16="http://schemas.microsoft.com/office/drawing/2014/main" id="{8AC89822-531D-F559-5C7C-43F6C436641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4" name="Google Shape;510;p29">
                <a:extLst>
                  <a:ext uri="{FF2B5EF4-FFF2-40B4-BE49-F238E27FC236}">
                    <a16:creationId xmlns:a16="http://schemas.microsoft.com/office/drawing/2014/main" id="{D632CB65-2F82-F2F9-16D4-13F6C6DDEF94}"/>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5" name="Google Shape;511;p29">
                <a:extLst>
                  <a:ext uri="{FF2B5EF4-FFF2-40B4-BE49-F238E27FC236}">
                    <a16:creationId xmlns:a16="http://schemas.microsoft.com/office/drawing/2014/main" id="{018FD098-A2E9-C987-9999-B5B0F083E0B1}"/>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6" name="Google Shape;512;p29">
                <a:extLst>
                  <a:ext uri="{FF2B5EF4-FFF2-40B4-BE49-F238E27FC236}">
                    <a16:creationId xmlns:a16="http://schemas.microsoft.com/office/drawing/2014/main" id="{29D47562-13D1-FE99-FBB5-4CA97F832682}"/>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7" name="Google Shape;513;p29">
                <a:extLst>
                  <a:ext uri="{FF2B5EF4-FFF2-40B4-BE49-F238E27FC236}">
                    <a16:creationId xmlns:a16="http://schemas.microsoft.com/office/drawing/2014/main" id="{BAE8C5A8-BB36-BA73-EF62-2821A562CF0F}"/>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8" name="Google Shape;514;p29">
                <a:extLst>
                  <a:ext uri="{FF2B5EF4-FFF2-40B4-BE49-F238E27FC236}">
                    <a16:creationId xmlns:a16="http://schemas.microsoft.com/office/drawing/2014/main" id="{F95BA228-E97E-7FBA-0A62-21D8D2FE4634}"/>
                  </a:ext>
                </a:extLst>
              </p:cNvPr>
              <p:cNvCxnSpPr>
                <a:stCxn id="15" idx="4"/>
                <a:endCxn id="27" idx="0"/>
              </p:cNvCxnSpPr>
              <p:nvPr/>
            </p:nvCxnSpPr>
            <p:spPr>
              <a:xfrm rot="-5400000" flipH="1">
                <a:off x="8765703" y="2109229"/>
                <a:ext cx="461400" cy="2160000"/>
              </a:xfrm>
              <a:prstGeom prst="straightConnector1">
                <a:avLst/>
              </a:prstGeom>
              <a:noFill/>
              <a:ln w="9525" cap="flat" cmpd="sng">
                <a:solidFill>
                  <a:schemeClr val="accent1"/>
                </a:solidFill>
                <a:prstDash val="solid"/>
                <a:miter lim="800000"/>
                <a:headEnd type="none" w="sm" len="sm"/>
                <a:tailEnd type="none" w="sm" len="sm"/>
              </a:ln>
            </p:spPr>
          </p:cxnSp>
          <p:cxnSp>
            <p:nvCxnSpPr>
              <p:cNvPr id="209" name="Google Shape;515;p29">
                <a:extLst>
                  <a:ext uri="{FF2B5EF4-FFF2-40B4-BE49-F238E27FC236}">
                    <a16:creationId xmlns:a16="http://schemas.microsoft.com/office/drawing/2014/main" id="{7BB7459C-FBA6-FE79-3F31-C33B2DF0B363}"/>
                  </a:ext>
                </a:extLst>
              </p:cNvPr>
              <p:cNvCxnSpPr>
                <a:stCxn id="15" idx="4"/>
                <a:endCxn id="26" idx="0"/>
              </p:cNvCxnSpPr>
              <p:nvPr/>
            </p:nvCxnSpPr>
            <p:spPr>
              <a:xfrm rot="-5400000" flipH="1">
                <a:off x="8495703" y="2379229"/>
                <a:ext cx="461400" cy="1620000"/>
              </a:xfrm>
              <a:prstGeom prst="straightConnector1">
                <a:avLst/>
              </a:prstGeom>
              <a:noFill/>
              <a:ln w="9525" cap="flat" cmpd="sng">
                <a:solidFill>
                  <a:schemeClr val="accent1"/>
                </a:solidFill>
                <a:prstDash val="solid"/>
                <a:miter lim="800000"/>
                <a:headEnd type="none" w="sm" len="sm"/>
                <a:tailEnd type="none" w="sm" len="sm"/>
              </a:ln>
            </p:spPr>
          </p:cxnSp>
          <p:cxnSp>
            <p:nvCxnSpPr>
              <p:cNvPr id="210" name="Google Shape;516;p29">
                <a:extLst>
                  <a:ext uri="{FF2B5EF4-FFF2-40B4-BE49-F238E27FC236}">
                    <a16:creationId xmlns:a16="http://schemas.microsoft.com/office/drawing/2014/main" id="{7321EB56-90D2-8415-F037-2D38DAED5855}"/>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1" name="Google Shape;517;p29">
                <a:extLst>
                  <a:ext uri="{FF2B5EF4-FFF2-40B4-BE49-F238E27FC236}">
                    <a16:creationId xmlns:a16="http://schemas.microsoft.com/office/drawing/2014/main" id="{BB789200-C740-1A17-0980-65F03E497205}"/>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2" name="Google Shape;518;p29">
                <a:extLst>
                  <a:ext uri="{FF2B5EF4-FFF2-40B4-BE49-F238E27FC236}">
                    <a16:creationId xmlns:a16="http://schemas.microsoft.com/office/drawing/2014/main" id="{C566078F-3CC1-33D2-E7D2-D2ADD9D67249}"/>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3" name="Google Shape;519;p29">
                <a:extLst>
                  <a:ext uri="{FF2B5EF4-FFF2-40B4-BE49-F238E27FC236}">
                    <a16:creationId xmlns:a16="http://schemas.microsoft.com/office/drawing/2014/main" id="{53527FE6-46E0-B4A5-645D-501D1CCCA833}"/>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4" name="Google Shape;520;p29">
                <a:extLst>
                  <a:ext uri="{FF2B5EF4-FFF2-40B4-BE49-F238E27FC236}">
                    <a16:creationId xmlns:a16="http://schemas.microsoft.com/office/drawing/2014/main" id="{9CC99C95-237E-E343-2950-80696E99BC63}"/>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5" name="Google Shape;521;p29">
                <a:extLst>
                  <a:ext uri="{FF2B5EF4-FFF2-40B4-BE49-F238E27FC236}">
                    <a16:creationId xmlns:a16="http://schemas.microsoft.com/office/drawing/2014/main" id="{27D8E450-51D3-E813-8160-ABC780E27F01}"/>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6" name="Google Shape;522;p29">
                <a:extLst>
                  <a:ext uri="{FF2B5EF4-FFF2-40B4-BE49-F238E27FC236}">
                    <a16:creationId xmlns:a16="http://schemas.microsoft.com/office/drawing/2014/main" id="{2C96A009-6350-080F-76F0-2EE98562C6C1}"/>
                  </a:ext>
                </a:extLst>
              </p:cNvPr>
              <p:cNvCxnSpPr>
                <a:stCxn id="18" idx="4"/>
              </p:cNvCxnSpPr>
              <p:nvPr/>
            </p:nvCxnSpPr>
            <p:spPr>
              <a:xfrm rot="-5400000" flipH="1">
                <a:off x="10396951" y="2097980"/>
                <a:ext cx="453000" cy="2174100"/>
              </a:xfrm>
              <a:prstGeom prst="straightConnector1">
                <a:avLst/>
              </a:prstGeom>
              <a:noFill/>
              <a:ln w="9525" cap="flat" cmpd="sng">
                <a:solidFill>
                  <a:schemeClr val="accent1"/>
                </a:solidFill>
                <a:prstDash val="solid"/>
                <a:miter lim="800000"/>
                <a:headEnd type="none" w="sm" len="sm"/>
                <a:tailEnd type="none" w="sm" len="sm"/>
              </a:ln>
            </p:spPr>
          </p:cxnSp>
          <p:cxnSp>
            <p:nvCxnSpPr>
              <p:cNvPr id="217" name="Google Shape;523;p29">
                <a:extLst>
                  <a:ext uri="{FF2B5EF4-FFF2-40B4-BE49-F238E27FC236}">
                    <a16:creationId xmlns:a16="http://schemas.microsoft.com/office/drawing/2014/main" id="{F28EAC15-64C2-87EA-D765-1A7349A22348}"/>
                  </a:ext>
                </a:extLst>
              </p:cNvPr>
              <p:cNvCxnSpPr>
                <a:stCxn id="15" idx="4"/>
                <a:endCxn id="28" idx="0"/>
              </p:cNvCxnSpPr>
              <p:nvPr/>
            </p:nvCxnSpPr>
            <p:spPr>
              <a:xfrm rot="-5400000" flipH="1">
                <a:off x="9035703" y="1839229"/>
                <a:ext cx="461400" cy="2700000"/>
              </a:xfrm>
              <a:prstGeom prst="straightConnector1">
                <a:avLst/>
              </a:prstGeom>
              <a:noFill/>
              <a:ln w="9525" cap="flat" cmpd="sng">
                <a:solidFill>
                  <a:schemeClr val="accent1"/>
                </a:solidFill>
                <a:prstDash val="solid"/>
                <a:miter lim="800000"/>
                <a:headEnd type="none" w="sm" len="sm"/>
                <a:tailEnd type="none" w="sm" len="sm"/>
              </a:ln>
            </p:spPr>
          </p:cxnSp>
          <p:cxnSp>
            <p:nvCxnSpPr>
              <p:cNvPr id="218" name="Google Shape;524;p29">
                <a:extLst>
                  <a:ext uri="{FF2B5EF4-FFF2-40B4-BE49-F238E27FC236}">
                    <a16:creationId xmlns:a16="http://schemas.microsoft.com/office/drawing/2014/main" id="{254E63AB-E597-F851-2890-DFC3C0B5A0F5}"/>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9" name="Google Shape;525;p29">
                <a:extLst>
                  <a:ext uri="{FF2B5EF4-FFF2-40B4-BE49-F238E27FC236}">
                    <a16:creationId xmlns:a16="http://schemas.microsoft.com/office/drawing/2014/main" id="{7A633319-4AF5-4E79-BE1D-9C2F8E16B098}"/>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0" name="Google Shape;526;p29">
                <a:extLst>
                  <a:ext uri="{FF2B5EF4-FFF2-40B4-BE49-F238E27FC236}">
                    <a16:creationId xmlns:a16="http://schemas.microsoft.com/office/drawing/2014/main" id="{DA34679D-38EA-60A8-2337-C8DAC680C100}"/>
                  </a:ext>
                </a:extLst>
              </p:cNvPr>
              <p:cNvCxnSpPr>
                <a:stCxn id="15" idx="4"/>
                <a:endCxn id="30" idx="0"/>
              </p:cNvCxnSpPr>
              <p:nvPr/>
            </p:nvCxnSpPr>
            <p:spPr>
              <a:xfrm rot="-5400000" flipH="1">
                <a:off x="9575703" y="1299229"/>
                <a:ext cx="461400" cy="3780000"/>
              </a:xfrm>
              <a:prstGeom prst="straightConnector1">
                <a:avLst/>
              </a:prstGeom>
              <a:noFill/>
              <a:ln w="9525" cap="flat" cmpd="sng">
                <a:solidFill>
                  <a:schemeClr val="accent1"/>
                </a:solidFill>
                <a:prstDash val="solid"/>
                <a:miter lim="800000"/>
                <a:headEnd type="none" w="sm" len="sm"/>
                <a:tailEnd type="none" w="sm" len="sm"/>
              </a:ln>
            </p:spPr>
          </p:cxnSp>
          <p:grpSp>
            <p:nvGrpSpPr>
              <p:cNvPr id="221" name="Google Shape;527;p29">
                <a:extLst>
                  <a:ext uri="{FF2B5EF4-FFF2-40B4-BE49-F238E27FC236}">
                    <a16:creationId xmlns:a16="http://schemas.microsoft.com/office/drawing/2014/main" id="{DA18B8D0-692D-EB91-6CE7-5A0503B0F995}"/>
                  </a:ext>
                </a:extLst>
              </p:cNvPr>
              <p:cNvGrpSpPr/>
              <p:nvPr/>
            </p:nvGrpSpPr>
            <p:grpSpPr>
              <a:xfrm rot="10800000" flipH="1">
                <a:off x="7913936" y="2942446"/>
                <a:ext cx="3794207" cy="499395"/>
                <a:chOff x="3966892" y="5975619"/>
                <a:chExt cx="3794207" cy="501738"/>
              </a:xfrm>
            </p:grpSpPr>
            <p:cxnSp>
              <p:nvCxnSpPr>
                <p:cNvPr id="222" name="Google Shape;528;p29">
                  <a:extLst>
                    <a:ext uri="{FF2B5EF4-FFF2-40B4-BE49-F238E27FC236}">
                      <a16:creationId xmlns:a16="http://schemas.microsoft.com/office/drawing/2014/main" id="{F9B81040-82C2-58A1-01F9-13403024A5C0}"/>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3" name="Google Shape;529;p29">
                  <a:extLst>
                    <a:ext uri="{FF2B5EF4-FFF2-40B4-BE49-F238E27FC236}">
                      <a16:creationId xmlns:a16="http://schemas.microsoft.com/office/drawing/2014/main" id="{B20D7645-ADE3-18FA-AFF7-E1E5B526476A}"/>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4" name="Google Shape;530;p29">
                  <a:extLst>
                    <a:ext uri="{FF2B5EF4-FFF2-40B4-BE49-F238E27FC236}">
                      <a16:creationId xmlns:a16="http://schemas.microsoft.com/office/drawing/2014/main" id="{3ED5A16A-202C-7FC1-22D6-1256D06CFB0D}"/>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5" name="Google Shape;531;p29">
                  <a:extLst>
                    <a:ext uri="{FF2B5EF4-FFF2-40B4-BE49-F238E27FC236}">
                      <a16:creationId xmlns:a16="http://schemas.microsoft.com/office/drawing/2014/main" id="{8BCC30CF-6B8E-60EB-29AC-FC5E1B6AC9F7}"/>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6" name="Google Shape;532;p29">
                  <a:extLst>
                    <a:ext uri="{FF2B5EF4-FFF2-40B4-BE49-F238E27FC236}">
                      <a16:creationId xmlns:a16="http://schemas.microsoft.com/office/drawing/2014/main" id="{5F236FB3-43AE-7E74-C102-A0574BE18265}"/>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7" name="Google Shape;533;p29">
                  <a:extLst>
                    <a:ext uri="{FF2B5EF4-FFF2-40B4-BE49-F238E27FC236}">
                      <a16:creationId xmlns:a16="http://schemas.microsoft.com/office/drawing/2014/main" id="{C1A873C6-6DAD-9F3C-C79A-BFFB3D6C34EA}"/>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8" name="Google Shape;534;p29">
                  <a:extLst>
                    <a:ext uri="{FF2B5EF4-FFF2-40B4-BE49-F238E27FC236}">
                      <a16:creationId xmlns:a16="http://schemas.microsoft.com/office/drawing/2014/main" id="{5DC143FB-BA7E-4D9B-F1D0-5D9C1D88B2C3}"/>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9" name="Google Shape;535;p29">
                  <a:extLst>
                    <a:ext uri="{FF2B5EF4-FFF2-40B4-BE49-F238E27FC236}">
                      <a16:creationId xmlns:a16="http://schemas.microsoft.com/office/drawing/2014/main" id="{A6E45774-5214-8A4E-2E67-7E4C4D0F8D5C}"/>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0" name="Google Shape;536;p29">
                  <a:extLst>
                    <a:ext uri="{FF2B5EF4-FFF2-40B4-BE49-F238E27FC236}">
                      <a16:creationId xmlns:a16="http://schemas.microsoft.com/office/drawing/2014/main" id="{BC97A2C7-D307-1A9B-1758-392C0DCFAD8B}"/>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1" name="Google Shape;537;p29">
                  <a:extLst>
                    <a:ext uri="{FF2B5EF4-FFF2-40B4-BE49-F238E27FC236}">
                      <a16:creationId xmlns:a16="http://schemas.microsoft.com/office/drawing/2014/main" id="{FE6DFBD5-F1E3-A57C-DC8F-4BF5F893055E}"/>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2" name="Google Shape;538;p29">
                  <a:extLst>
                    <a:ext uri="{FF2B5EF4-FFF2-40B4-BE49-F238E27FC236}">
                      <a16:creationId xmlns:a16="http://schemas.microsoft.com/office/drawing/2014/main" id="{EF6D4C2C-84FE-C650-5228-B57AB469E4DC}"/>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3" name="Google Shape;539;p29">
                  <a:extLst>
                    <a:ext uri="{FF2B5EF4-FFF2-40B4-BE49-F238E27FC236}">
                      <a16:creationId xmlns:a16="http://schemas.microsoft.com/office/drawing/2014/main" id="{970979B7-2427-2377-9CB7-ECE6C169FC29}"/>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4" name="Google Shape;540;p29">
                  <a:extLst>
                    <a:ext uri="{FF2B5EF4-FFF2-40B4-BE49-F238E27FC236}">
                      <a16:creationId xmlns:a16="http://schemas.microsoft.com/office/drawing/2014/main" id="{654830E7-44BB-8079-56BE-3839A022FDCA}"/>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5" name="Google Shape;541;p29">
                  <a:extLst>
                    <a:ext uri="{FF2B5EF4-FFF2-40B4-BE49-F238E27FC236}">
                      <a16:creationId xmlns:a16="http://schemas.microsoft.com/office/drawing/2014/main" id="{ABAA9BF2-56A8-B29D-AC5D-36C2914AAC40}"/>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6" name="Google Shape;542;p29">
                  <a:extLst>
                    <a:ext uri="{FF2B5EF4-FFF2-40B4-BE49-F238E27FC236}">
                      <a16:creationId xmlns:a16="http://schemas.microsoft.com/office/drawing/2014/main" id="{2C5B7891-97A9-9469-242F-59EBB7545925}"/>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7" name="Google Shape;543;p29">
                  <a:extLst>
                    <a:ext uri="{FF2B5EF4-FFF2-40B4-BE49-F238E27FC236}">
                      <a16:creationId xmlns:a16="http://schemas.microsoft.com/office/drawing/2014/main" id="{DFF9F69E-8D62-01DB-9742-F7775D1CCC23}"/>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8" name="Google Shape;544;p29">
                  <a:extLst>
                    <a:ext uri="{FF2B5EF4-FFF2-40B4-BE49-F238E27FC236}">
                      <a16:creationId xmlns:a16="http://schemas.microsoft.com/office/drawing/2014/main" id="{2D0E7303-4C83-59AA-2AEE-324D267D6FEE}"/>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9" name="Google Shape;545;p29">
                  <a:extLst>
                    <a:ext uri="{FF2B5EF4-FFF2-40B4-BE49-F238E27FC236}">
                      <a16:creationId xmlns:a16="http://schemas.microsoft.com/office/drawing/2014/main" id="{2E1247DD-3906-BDA1-5B64-330D3883ABD4}"/>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0" name="Google Shape;546;p29">
                  <a:extLst>
                    <a:ext uri="{FF2B5EF4-FFF2-40B4-BE49-F238E27FC236}">
                      <a16:creationId xmlns:a16="http://schemas.microsoft.com/office/drawing/2014/main" id="{55F7A5E1-CEC1-6EEF-1980-5BDA9B6BC6BE}"/>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1" name="Google Shape;547;p29">
                  <a:extLst>
                    <a:ext uri="{FF2B5EF4-FFF2-40B4-BE49-F238E27FC236}">
                      <a16:creationId xmlns:a16="http://schemas.microsoft.com/office/drawing/2014/main" id="{3BC4D382-057E-194E-937D-549B56371C16}"/>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2" name="Google Shape;548;p29">
                  <a:extLst>
                    <a:ext uri="{FF2B5EF4-FFF2-40B4-BE49-F238E27FC236}">
                      <a16:creationId xmlns:a16="http://schemas.microsoft.com/office/drawing/2014/main" id="{A7437BC6-C494-0387-3834-F67C1CE793D3}"/>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3" name="Google Shape;549;p29">
                  <a:extLst>
                    <a:ext uri="{FF2B5EF4-FFF2-40B4-BE49-F238E27FC236}">
                      <a16:creationId xmlns:a16="http://schemas.microsoft.com/office/drawing/2014/main" id="{6F693FCC-F6B4-3C66-BF23-376AC34BDEF0}"/>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4" name="Google Shape;550;p29">
                  <a:extLst>
                    <a:ext uri="{FF2B5EF4-FFF2-40B4-BE49-F238E27FC236}">
                      <a16:creationId xmlns:a16="http://schemas.microsoft.com/office/drawing/2014/main" id="{5A899973-6487-645F-DAA0-CEFFB33510B3}"/>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5" name="Google Shape;551;p29">
                  <a:extLst>
                    <a:ext uri="{FF2B5EF4-FFF2-40B4-BE49-F238E27FC236}">
                      <a16:creationId xmlns:a16="http://schemas.microsoft.com/office/drawing/2014/main" id="{A06F0070-3FD2-FED8-B08E-D7A6D6A8EBD3}"/>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6" name="Google Shape;552;p29">
                  <a:extLst>
                    <a:ext uri="{FF2B5EF4-FFF2-40B4-BE49-F238E27FC236}">
                      <a16:creationId xmlns:a16="http://schemas.microsoft.com/office/drawing/2014/main" id="{C56F50CE-9D69-95B2-5D45-2F8884323717}"/>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7" name="Google Shape;553;p29">
                  <a:extLst>
                    <a:ext uri="{FF2B5EF4-FFF2-40B4-BE49-F238E27FC236}">
                      <a16:creationId xmlns:a16="http://schemas.microsoft.com/office/drawing/2014/main" id="{2CBBEF94-8E6F-8E37-56DB-ECED54F3943D}"/>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8" name="Google Shape;554;p29">
                  <a:extLst>
                    <a:ext uri="{FF2B5EF4-FFF2-40B4-BE49-F238E27FC236}">
                      <a16:creationId xmlns:a16="http://schemas.microsoft.com/office/drawing/2014/main" id="{88E585DB-2634-A40A-A3E7-6C66C4C8FDE4}"/>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9" name="Google Shape;555;p29">
                  <a:extLst>
                    <a:ext uri="{FF2B5EF4-FFF2-40B4-BE49-F238E27FC236}">
                      <a16:creationId xmlns:a16="http://schemas.microsoft.com/office/drawing/2014/main" id="{C0FBF52C-9CCA-8162-198E-4F295B7D9AF2}"/>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0" name="Google Shape;556;p29">
                  <a:extLst>
                    <a:ext uri="{FF2B5EF4-FFF2-40B4-BE49-F238E27FC236}">
                      <a16:creationId xmlns:a16="http://schemas.microsoft.com/office/drawing/2014/main" id="{F9AC4B77-76C8-2219-368C-228E8884C41E}"/>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1" name="Google Shape;557;p29">
                  <a:extLst>
                    <a:ext uri="{FF2B5EF4-FFF2-40B4-BE49-F238E27FC236}">
                      <a16:creationId xmlns:a16="http://schemas.microsoft.com/office/drawing/2014/main" id="{81A7022E-283C-7E9D-7227-AB3885232AC1}"/>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52" name="Google Shape;558;p29">
                  <a:extLst>
                    <a:ext uri="{FF2B5EF4-FFF2-40B4-BE49-F238E27FC236}">
                      <a16:creationId xmlns:a16="http://schemas.microsoft.com/office/drawing/2014/main" id="{9F5C7A89-08BF-40E1-F935-A93D1AC99109}"/>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3" name="Google Shape;559;p29">
                  <a:extLst>
                    <a:ext uri="{FF2B5EF4-FFF2-40B4-BE49-F238E27FC236}">
                      <a16:creationId xmlns:a16="http://schemas.microsoft.com/office/drawing/2014/main" id="{BC562566-967C-D7F6-3A75-41B6359D26B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4" name="Google Shape;560;p29">
                  <a:extLst>
                    <a:ext uri="{FF2B5EF4-FFF2-40B4-BE49-F238E27FC236}">
                      <a16:creationId xmlns:a16="http://schemas.microsoft.com/office/drawing/2014/main" id="{DB09828D-43FF-64EB-4205-3A60C5831836}"/>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5" name="Google Shape;561;p29">
                  <a:extLst>
                    <a:ext uri="{FF2B5EF4-FFF2-40B4-BE49-F238E27FC236}">
                      <a16:creationId xmlns:a16="http://schemas.microsoft.com/office/drawing/2014/main" id="{00383111-6697-3F7C-A201-CD93D82BC4D2}"/>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grpSp>
          <p:nvGrpSpPr>
            <p:cNvPr id="48" name="Google Shape;562;p29">
              <a:extLst>
                <a:ext uri="{FF2B5EF4-FFF2-40B4-BE49-F238E27FC236}">
                  <a16:creationId xmlns:a16="http://schemas.microsoft.com/office/drawing/2014/main" id="{CBE3C173-4E81-D82D-1F66-385B302F1616}"/>
                </a:ext>
              </a:extLst>
            </p:cNvPr>
            <p:cNvGrpSpPr/>
            <p:nvPr/>
          </p:nvGrpSpPr>
          <p:grpSpPr>
            <a:xfrm rot="-5400000">
              <a:off x="3256526" y="3511907"/>
              <a:ext cx="3796671" cy="502829"/>
              <a:chOff x="7913936" y="2942446"/>
              <a:chExt cx="3796671" cy="502829"/>
            </a:xfrm>
          </p:grpSpPr>
          <p:cxnSp>
            <p:nvCxnSpPr>
              <p:cNvPr id="118" name="Google Shape;563;p29">
                <a:extLst>
                  <a:ext uri="{FF2B5EF4-FFF2-40B4-BE49-F238E27FC236}">
                    <a16:creationId xmlns:a16="http://schemas.microsoft.com/office/drawing/2014/main" id="{613622E0-3A3A-A967-C5E4-93E041232D5A}"/>
                  </a:ext>
                </a:extLst>
              </p:cNvPr>
              <p:cNvCxnSpPr/>
              <p:nvPr/>
            </p:nvCxnSpPr>
            <p:spPr>
              <a:xfrm>
                <a:off x="7916400"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19" name="Google Shape;564;p29">
                <a:extLst>
                  <a:ext uri="{FF2B5EF4-FFF2-40B4-BE49-F238E27FC236}">
                    <a16:creationId xmlns:a16="http://schemas.microsoft.com/office/drawing/2014/main" id="{A41B52F8-4C15-07C6-78D8-EB9518EE224E}"/>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0" name="Google Shape;565;p29">
                <a:extLst>
                  <a:ext uri="{FF2B5EF4-FFF2-40B4-BE49-F238E27FC236}">
                    <a16:creationId xmlns:a16="http://schemas.microsoft.com/office/drawing/2014/main" id="{73739D04-5367-D5F9-0631-910F1E13171E}"/>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1" name="Google Shape;566;p29">
                <a:extLst>
                  <a:ext uri="{FF2B5EF4-FFF2-40B4-BE49-F238E27FC236}">
                    <a16:creationId xmlns:a16="http://schemas.microsoft.com/office/drawing/2014/main" id="{AF4E3F2D-CCBB-F0CD-8452-2BF34E0F0429}"/>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2" name="Google Shape;567;p29">
                <a:extLst>
                  <a:ext uri="{FF2B5EF4-FFF2-40B4-BE49-F238E27FC236}">
                    <a16:creationId xmlns:a16="http://schemas.microsoft.com/office/drawing/2014/main" id="{A39A90BC-E9A8-09DB-323C-6AC5A2EC47F0}"/>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3" name="Google Shape;568;p29">
                <a:extLst>
                  <a:ext uri="{FF2B5EF4-FFF2-40B4-BE49-F238E27FC236}">
                    <a16:creationId xmlns:a16="http://schemas.microsoft.com/office/drawing/2014/main" id="{FDD20922-6606-815E-9F97-E7E203EC227E}"/>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4" name="Google Shape;569;p29">
                <a:extLst>
                  <a:ext uri="{FF2B5EF4-FFF2-40B4-BE49-F238E27FC236}">
                    <a16:creationId xmlns:a16="http://schemas.microsoft.com/office/drawing/2014/main" id="{E349CB59-F37D-C9A0-7C16-0B2EE73AD68A}"/>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5" name="Google Shape;570;p29">
                <a:extLst>
                  <a:ext uri="{FF2B5EF4-FFF2-40B4-BE49-F238E27FC236}">
                    <a16:creationId xmlns:a16="http://schemas.microsoft.com/office/drawing/2014/main" id="{B701410C-A7D8-F65E-3E74-39FE53B09044}"/>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6" name="Google Shape;571;p29">
                <a:extLst>
                  <a:ext uri="{FF2B5EF4-FFF2-40B4-BE49-F238E27FC236}">
                    <a16:creationId xmlns:a16="http://schemas.microsoft.com/office/drawing/2014/main" id="{684D1128-6A93-5533-960C-DB5AF4E4EC13}"/>
                  </a:ext>
                </a:extLst>
              </p:cNvPr>
              <p:cNvCxnSpPr/>
              <p:nvPr/>
            </p:nvCxnSpPr>
            <p:spPr>
              <a:xfrm>
                <a:off x="791640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7" name="Google Shape;572;p29">
                <a:extLst>
                  <a:ext uri="{FF2B5EF4-FFF2-40B4-BE49-F238E27FC236}">
                    <a16:creationId xmlns:a16="http://schemas.microsoft.com/office/drawing/2014/main" id="{435F32BA-C21D-EEA5-E62C-F146419268B5}"/>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8" name="Google Shape;573;p29">
                <a:extLst>
                  <a:ext uri="{FF2B5EF4-FFF2-40B4-BE49-F238E27FC236}">
                    <a16:creationId xmlns:a16="http://schemas.microsoft.com/office/drawing/2014/main" id="{3E5E2502-ED10-EDE5-AFF9-2E7BE496050E}"/>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9" name="Google Shape;574;p29">
                <a:extLst>
                  <a:ext uri="{FF2B5EF4-FFF2-40B4-BE49-F238E27FC236}">
                    <a16:creationId xmlns:a16="http://schemas.microsoft.com/office/drawing/2014/main" id="{1568E231-2B7B-BD34-3B82-A9982F99D8CB}"/>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0" name="Google Shape;575;p29">
                <a:extLst>
                  <a:ext uri="{FF2B5EF4-FFF2-40B4-BE49-F238E27FC236}">
                    <a16:creationId xmlns:a16="http://schemas.microsoft.com/office/drawing/2014/main" id="{2060FAFF-DCC5-B536-8552-B49C45BDED9C}"/>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1" name="Google Shape;576;p29">
                <a:extLst>
                  <a:ext uri="{FF2B5EF4-FFF2-40B4-BE49-F238E27FC236}">
                    <a16:creationId xmlns:a16="http://schemas.microsoft.com/office/drawing/2014/main" id="{66111186-C29A-B224-ADA1-A2BBE792BDED}"/>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2" name="Google Shape;577;p29">
                <a:extLst>
                  <a:ext uri="{FF2B5EF4-FFF2-40B4-BE49-F238E27FC236}">
                    <a16:creationId xmlns:a16="http://schemas.microsoft.com/office/drawing/2014/main" id="{5BED87C3-A28B-6F15-F24F-57A0ABD18D49}"/>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3" name="Google Shape;578;p29">
                <a:extLst>
                  <a:ext uri="{FF2B5EF4-FFF2-40B4-BE49-F238E27FC236}">
                    <a16:creationId xmlns:a16="http://schemas.microsoft.com/office/drawing/2014/main" id="{B92D7FDE-E30C-94EF-D591-C2D724CA852F}"/>
                  </a:ext>
                </a:extLst>
              </p:cNvPr>
              <p:cNvCxnSpPr/>
              <p:nvPr/>
            </p:nvCxnSpPr>
            <p:spPr>
              <a:xfrm>
                <a:off x="7916400" y="295853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4" name="Google Shape;579;p29">
                <a:extLst>
                  <a:ext uri="{FF2B5EF4-FFF2-40B4-BE49-F238E27FC236}">
                    <a16:creationId xmlns:a16="http://schemas.microsoft.com/office/drawing/2014/main" id="{BBA4F145-3F9A-B644-B268-CF71A3DC695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5" name="Google Shape;580;p29">
                <a:extLst>
                  <a:ext uri="{FF2B5EF4-FFF2-40B4-BE49-F238E27FC236}">
                    <a16:creationId xmlns:a16="http://schemas.microsoft.com/office/drawing/2014/main" id="{BB3AEABC-3A6F-DFFF-08B7-72CF2EB2CAA5}"/>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6" name="Google Shape;581;p29">
                <a:extLst>
                  <a:ext uri="{FF2B5EF4-FFF2-40B4-BE49-F238E27FC236}">
                    <a16:creationId xmlns:a16="http://schemas.microsoft.com/office/drawing/2014/main" id="{6592445C-83A8-B6AA-FA1C-2A74400488D7}"/>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7" name="Google Shape;582;p29">
                <a:extLst>
                  <a:ext uri="{FF2B5EF4-FFF2-40B4-BE49-F238E27FC236}">
                    <a16:creationId xmlns:a16="http://schemas.microsoft.com/office/drawing/2014/main" id="{7684783F-4BB4-819D-79CE-FB13778EA7CD}"/>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8" name="Google Shape;583;p29">
                <a:extLst>
                  <a:ext uri="{FF2B5EF4-FFF2-40B4-BE49-F238E27FC236}">
                    <a16:creationId xmlns:a16="http://schemas.microsoft.com/office/drawing/2014/main" id="{D70D3884-D929-7B07-0BB0-C3EBB2DC6A27}"/>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9" name="Google Shape;584;p29">
                <a:extLst>
                  <a:ext uri="{FF2B5EF4-FFF2-40B4-BE49-F238E27FC236}">
                    <a16:creationId xmlns:a16="http://schemas.microsoft.com/office/drawing/2014/main" id="{87ED42DB-E623-1CB6-BFBB-1622AA41F408}"/>
                  </a:ext>
                </a:extLst>
              </p:cNvPr>
              <p:cNvCxnSpPr/>
              <p:nvPr/>
            </p:nvCxnSpPr>
            <p:spPr>
              <a:xfrm>
                <a:off x="7916400" y="2958530"/>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0" name="Google Shape;585;p29">
                <a:extLst>
                  <a:ext uri="{FF2B5EF4-FFF2-40B4-BE49-F238E27FC236}">
                    <a16:creationId xmlns:a16="http://schemas.microsoft.com/office/drawing/2014/main" id="{E29FD2A2-FD81-6FDD-36CF-8C5B31261EA7}"/>
                  </a:ext>
                </a:extLst>
              </p:cNvPr>
              <p:cNvCxnSpPr/>
              <p:nvPr/>
            </p:nvCxnSpPr>
            <p:spPr>
              <a:xfrm>
                <a:off x="7916400" y="295853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1" name="Google Shape;586;p29">
                <a:extLst>
                  <a:ext uri="{FF2B5EF4-FFF2-40B4-BE49-F238E27FC236}">
                    <a16:creationId xmlns:a16="http://schemas.microsoft.com/office/drawing/2014/main" id="{72F0A073-B637-A221-25D0-87E585F2DFC1}"/>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2" name="Google Shape;587;p29">
                <a:extLst>
                  <a:ext uri="{FF2B5EF4-FFF2-40B4-BE49-F238E27FC236}">
                    <a16:creationId xmlns:a16="http://schemas.microsoft.com/office/drawing/2014/main" id="{96EA7BCA-6DE8-EBAE-22EA-3C576DC363FD}"/>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3" name="Google Shape;588;p29">
                <a:extLst>
                  <a:ext uri="{FF2B5EF4-FFF2-40B4-BE49-F238E27FC236}">
                    <a16:creationId xmlns:a16="http://schemas.microsoft.com/office/drawing/2014/main" id="{79B22543-EE6D-2D46-5C27-FA1487D8EC4B}"/>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4" name="Google Shape;589;p29">
                <a:extLst>
                  <a:ext uri="{FF2B5EF4-FFF2-40B4-BE49-F238E27FC236}">
                    <a16:creationId xmlns:a16="http://schemas.microsoft.com/office/drawing/2014/main" id="{6CABE75D-4448-CE14-9923-51506D258ADA}"/>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5" name="Google Shape;590;p29">
                <a:extLst>
                  <a:ext uri="{FF2B5EF4-FFF2-40B4-BE49-F238E27FC236}">
                    <a16:creationId xmlns:a16="http://schemas.microsoft.com/office/drawing/2014/main" id="{0F9FA235-25C8-B143-C1E0-794A20266E6A}"/>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6" name="Google Shape;591;p29">
                <a:extLst>
                  <a:ext uri="{FF2B5EF4-FFF2-40B4-BE49-F238E27FC236}">
                    <a16:creationId xmlns:a16="http://schemas.microsoft.com/office/drawing/2014/main" id="{EAD8EF58-A08D-83C9-285E-DDA3A5E42468}"/>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7" name="Google Shape;592;p29">
                <a:extLst>
                  <a:ext uri="{FF2B5EF4-FFF2-40B4-BE49-F238E27FC236}">
                    <a16:creationId xmlns:a16="http://schemas.microsoft.com/office/drawing/2014/main" id="{530198D3-3D03-369B-5781-808E96761F4E}"/>
                  </a:ext>
                </a:extLst>
              </p:cNvPr>
              <p:cNvCxnSpPr/>
              <p:nvPr/>
            </p:nvCxnSpPr>
            <p:spPr>
              <a:xfrm>
                <a:off x="9536400" y="2958530"/>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48" name="Google Shape;593;p29">
                <a:extLst>
                  <a:ext uri="{FF2B5EF4-FFF2-40B4-BE49-F238E27FC236}">
                    <a16:creationId xmlns:a16="http://schemas.microsoft.com/office/drawing/2014/main" id="{7848318B-963F-1DBD-FCE5-26B4BE9DA786}"/>
                  </a:ext>
                </a:extLst>
              </p:cNvPr>
              <p:cNvCxnSpPr/>
              <p:nvPr/>
            </p:nvCxnSpPr>
            <p:spPr>
              <a:xfrm>
                <a:off x="7916400" y="295853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9" name="Google Shape;594;p29">
                <a:extLst>
                  <a:ext uri="{FF2B5EF4-FFF2-40B4-BE49-F238E27FC236}">
                    <a16:creationId xmlns:a16="http://schemas.microsoft.com/office/drawing/2014/main" id="{8F7C80C7-FB94-F929-E174-C92E3BDAF961}"/>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0" name="Google Shape;595;p29">
                <a:extLst>
                  <a:ext uri="{FF2B5EF4-FFF2-40B4-BE49-F238E27FC236}">
                    <a16:creationId xmlns:a16="http://schemas.microsoft.com/office/drawing/2014/main" id="{037F9696-4229-5207-6FEB-26EE3DC17E83}"/>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1" name="Google Shape;596;p29">
                <a:extLst>
                  <a:ext uri="{FF2B5EF4-FFF2-40B4-BE49-F238E27FC236}">
                    <a16:creationId xmlns:a16="http://schemas.microsoft.com/office/drawing/2014/main" id="{4889DD2B-8162-69F6-8E03-455EFD59880A}"/>
                  </a:ext>
                </a:extLst>
              </p:cNvPr>
              <p:cNvCxnSpPr/>
              <p:nvPr/>
            </p:nvCxnSpPr>
            <p:spPr>
              <a:xfrm>
                <a:off x="7916400" y="2958530"/>
                <a:ext cx="3780000" cy="461470"/>
              </a:xfrm>
              <a:prstGeom prst="straightConnector1">
                <a:avLst/>
              </a:prstGeom>
              <a:noFill/>
              <a:ln w="9525" cap="flat" cmpd="sng">
                <a:solidFill>
                  <a:schemeClr val="accent1"/>
                </a:solidFill>
                <a:prstDash val="solid"/>
                <a:miter lim="800000"/>
                <a:headEnd type="none" w="sm" len="sm"/>
                <a:tailEnd type="none" w="sm" len="sm"/>
              </a:ln>
            </p:spPr>
          </p:cxnSp>
          <p:grpSp>
            <p:nvGrpSpPr>
              <p:cNvPr id="152" name="Google Shape;597;p29">
                <a:extLst>
                  <a:ext uri="{FF2B5EF4-FFF2-40B4-BE49-F238E27FC236}">
                    <a16:creationId xmlns:a16="http://schemas.microsoft.com/office/drawing/2014/main" id="{D4B9C329-2F5A-712C-BA61-063A763A510D}"/>
                  </a:ext>
                </a:extLst>
              </p:cNvPr>
              <p:cNvGrpSpPr/>
              <p:nvPr/>
            </p:nvGrpSpPr>
            <p:grpSpPr>
              <a:xfrm rot="10800000" flipH="1">
                <a:off x="7913936" y="2942446"/>
                <a:ext cx="3794207" cy="499395"/>
                <a:chOff x="3966892" y="5975619"/>
                <a:chExt cx="3794207" cy="501738"/>
              </a:xfrm>
            </p:grpSpPr>
            <p:cxnSp>
              <p:nvCxnSpPr>
                <p:cNvPr id="153" name="Google Shape;598;p29">
                  <a:extLst>
                    <a:ext uri="{FF2B5EF4-FFF2-40B4-BE49-F238E27FC236}">
                      <a16:creationId xmlns:a16="http://schemas.microsoft.com/office/drawing/2014/main" id="{C53D844E-12B8-E18C-FB1E-208382151639}"/>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4" name="Google Shape;599;p29">
                  <a:extLst>
                    <a:ext uri="{FF2B5EF4-FFF2-40B4-BE49-F238E27FC236}">
                      <a16:creationId xmlns:a16="http://schemas.microsoft.com/office/drawing/2014/main" id="{0CB466CF-48AB-A0D4-823A-8CB605D62C6A}"/>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5" name="Google Shape;600;p29">
                  <a:extLst>
                    <a:ext uri="{FF2B5EF4-FFF2-40B4-BE49-F238E27FC236}">
                      <a16:creationId xmlns:a16="http://schemas.microsoft.com/office/drawing/2014/main" id="{062BEA0B-B228-833C-25F5-FF09D4C38719}"/>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6" name="Google Shape;601;p29">
                  <a:extLst>
                    <a:ext uri="{FF2B5EF4-FFF2-40B4-BE49-F238E27FC236}">
                      <a16:creationId xmlns:a16="http://schemas.microsoft.com/office/drawing/2014/main" id="{0850E37F-4921-7E78-B733-206F9CE90B31}"/>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7" name="Google Shape;602;p29">
                  <a:extLst>
                    <a:ext uri="{FF2B5EF4-FFF2-40B4-BE49-F238E27FC236}">
                      <a16:creationId xmlns:a16="http://schemas.microsoft.com/office/drawing/2014/main" id="{BD0F15A6-0603-D3E9-1136-26A8C2BB1BC7}"/>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8" name="Google Shape;603;p29">
                  <a:extLst>
                    <a:ext uri="{FF2B5EF4-FFF2-40B4-BE49-F238E27FC236}">
                      <a16:creationId xmlns:a16="http://schemas.microsoft.com/office/drawing/2014/main" id="{903CA5D6-A611-2DF8-36AF-67FAED37AD64}"/>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9" name="Google Shape;604;p29">
                  <a:extLst>
                    <a:ext uri="{FF2B5EF4-FFF2-40B4-BE49-F238E27FC236}">
                      <a16:creationId xmlns:a16="http://schemas.microsoft.com/office/drawing/2014/main" id="{73521071-B92D-3EC6-6629-96B7AAC2D973}"/>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0" name="Google Shape;605;p29">
                  <a:extLst>
                    <a:ext uri="{FF2B5EF4-FFF2-40B4-BE49-F238E27FC236}">
                      <a16:creationId xmlns:a16="http://schemas.microsoft.com/office/drawing/2014/main" id="{2BF81697-FB78-A017-C892-423BE8A5A6AE}"/>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1" name="Google Shape;606;p29">
                  <a:extLst>
                    <a:ext uri="{FF2B5EF4-FFF2-40B4-BE49-F238E27FC236}">
                      <a16:creationId xmlns:a16="http://schemas.microsoft.com/office/drawing/2014/main" id="{78CD821A-3B24-5D64-8D83-74E85DFB48DA}"/>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607;p29">
                  <a:extLst>
                    <a:ext uri="{FF2B5EF4-FFF2-40B4-BE49-F238E27FC236}">
                      <a16:creationId xmlns:a16="http://schemas.microsoft.com/office/drawing/2014/main" id="{9E8A3038-51B2-95D4-48AA-AFF907ECC7DB}"/>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3" name="Google Shape;608;p29">
                  <a:extLst>
                    <a:ext uri="{FF2B5EF4-FFF2-40B4-BE49-F238E27FC236}">
                      <a16:creationId xmlns:a16="http://schemas.microsoft.com/office/drawing/2014/main" id="{24723B2E-3199-BFF6-C912-60E7B112E7ED}"/>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4" name="Google Shape;609;p29">
                  <a:extLst>
                    <a:ext uri="{FF2B5EF4-FFF2-40B4-BE49-F238E27FC236}">
                      <a16:creationId xmlns:a16="http://schemas.microsoft.com/office/drawing/2014/main" id="{0BA1D324-BFE9-746E-AE09-12F3C3B557EF}"/>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5" name="Google Shape;610;p29">
                  <a:extLst>
                    <a:ext uri="{FF2B5EF4-FFF2-40B4-BE49-F238E27FC236}">
                      <a16:creationId xmlns:a16="http://schemas.microsoft.com/office/drawing/2014/main" id="{34D953B0-CC7F-9B20-DC4A-92D04304FFF9}"/>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6" name="Google Shape;611;p29">
                  <a:extLst>
                    <a:ext uri="{FF2B5EF4-FFF2-40B4-BE49-F238E27FC236}">
                      <a16:creationId xmlns:a16="http://schemas.microsoft.com/office/drawing/2014/main" id="{48E4B958-4BA5-9CE2-1AB4-DB813C97D1D9}"/>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7" name="Google Shape;612;p29">
                  <a:extLst>
                    <a:ext uri="{FF2B5EF4-FFF2-40B4-BE49-F238E27FC236}">
                      <a16:creationId xmlns:a16="http://schemas.microsoft.com/office/drawing/2014/main" id="{8D4E7EDB-EF86-B185-599E-24CD53B68904}"/>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8" name="Google Shape;613;p29">
                  <a:extLst>
                    <a:ext uri="{FF2B5EF4-FFF2-40B4-BE49-F238E27FC236}">
                      <a16:creationId xmlns:a16="http://schemas.microsoft.com/office/drawing/2014/main" id="{E3903548-BD9F-24BC-3735-8D660C788F30}"/>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9" name="Google Shape;614;p29">
                  <a:extLst>
                    <a:ext uri="{FF2B5EF4-FFF2-40B4-BE49-F238E27FC236}">
                      <a16:creationId xmlns:a16="http://schemas.microsoft.com/office/drawing/2014/main" id="{3C5212DE-EF46-AE73-6418-654CA5671EB4}"/>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0" name="Google Shape;615;p29">
                  <a:extLst>
                    <a:ext uri="{FF2B5EF4-FFF2-40B4-BE49-F238E27FC236}">
                      <a16:creationId xmlns:a16="http://schemas.microsoft.com/office/drawing/2014/main" id="{579B4175-340A-18CD-EB05-F1B0DE4DD901}"/>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1" name="Google Shape;616;p29">
                  <a:extLst>
                    <a:ext uri="{FF2B5EF4-FFF2-40B4-BE49-F238E27FC236}">
                      <a16:creationId xmlns:a16="http://schemas.microsoft.com/office/drawing/2014/main" id="{4DEAD2BF-47A5-3A17-9C9F-E811C2625B3F}"/>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2" name="Google Shape;617;p29">
                  <a:extLst>
                    <a:ext uri="{FF2B5EF4-FFF2-40B4-BE49-F238E27FC236}">
                      <a16:creationId xmlns:a16="http://schemas.microsoft.com/office/drawing/2014/main" id="{47D00F35-19EB-6BEC-65B7-D1A5312550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3" name="Google Shape;618;p29">
                  <a:extLst>
                    <a:ext uri="{FF2B5EF4-FFF2-40B4-BE49-F238E27FC236}">
                      <a16:creationId xmlns:a16="http://schemas.microsoft.com/office/drawing/2014/main" id="{A66FCEB9-1A7F-125A-8A51-EB6540F23828}"/>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4" name="Google Shape;619;p29">
                  <a:extLst>
                    <a:ext uri="{FF2B5EF4-FFF2-40B4-BE49-F238E27FC236}">
                      <a16:creationId xmlns:a16="http://schemas.microsoft.com/office/drawing/2014/main" id="{C4204F83-188B-B026-9104-FF43661B9804}"/>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5" name="Google Shape;620;p29">
                  <a:extLst>
                    <a:ext uri="{FF2B5EF4-FFF2-40B4-BE49-F238E27FC236}">
                      <a16:creationId xmlns:a16="http://schemas.microsoft.com/office/drawing/2014/main" id="{3B77FF3F-017C-1B6D-A890-4933BB16FE4D}"/>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6" name="Google Shape;621;p29">
                  <a:extLst>
                    <a:ext uri="{FF2B5EF4-FFF2-40B4-BE49-F238E27FC236}">
                      <a16:creationId xmlns:a16="http://schemas.microsoft.com/office/drawing/2014/main" id="{7DE71EF5-5A69-FE73-E1B2-F0E66BDFBBAA}"/>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7" name="Google Shape;622;p29">
                  <a:extLst>
                    <a:ext uri="{FF2B5EF4-FFF2-40B4-BE49-F238E27FC236}">
                      <a16:creationId xmlns:a16="http://schemas.microsoft.com/office/drawing/2014/main" id="{69E44075-B932-F3A4-65F9-710722E8982A}"/>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8" name="Google Shape;623;p29">
                  <a:extLst>
                    <a:ext uri="{FF2B5EF4-FFF2-40B4-BE49-F238E27FC236}">
                      <a16:creationId xmlns:a16="http://schemas.microsoft.com/office/drawing/2014/main" id="{4A592DC9-9672-C701-2287-317841299E33}"/>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9" name="Google Shape;624;p29">
                  <a:extLst>
                    <a:ext uri="{FF2B5EF4-FFF2-40B4-BE49-F238E27FC236}">
                      <a16:creationId xmlns:a16="http://schemas.microsoft.com/office/drawing/2014/main" id="{7709E2F6-3F1D-79CF-1DE6-887950D8669B}"/>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0" name="Google Shape;625;p29">
                  <a:extLst>
                    <a:ext uri="{FF2B5EF4-FFF2-40B4-BE49-F238E27FC236}">
                      <a16:creationId xmlns:a16="http://schemas.microsoft.com/office/drawing/2014/main" id="{53F1A652-ED52-4A8A-7268-332DE89606AC}"/>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1" name="Google Shape;626;p29">
                  <a:extLst>
                    <a:ext uri="{FF2B5EF4-FFF2-40B4-BE49-F238E27FC236}">
                      <a16:creationId xmlns:a16="http://schemas.microsoft.com/office/drawing/2014/main" id="{205CD203-95D5-3529-F6EC-AAAAECF2C152}"/>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2" name="Google Shape;627;p29">
                  <a:extLst>
                    <a:ext uri="{FF2B5EF4-FFF2-40B4-BE49-F238E27FC236}">
                      <a16:creationId xmlns:a16="http://schemas.microsoft.com/office/drawing/2014/main" id="{2258C8F4-9997-904A-6B0B-1CD472F4E589}"/>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83" name="Google Shape;628;p29">
                  <a:extLst>
                    <a:ext uri="{FF2B5EF4-FFF2-40B4-BE49-F238E27FC236}">
                      <a16:creationId xmlns:a16="http://schemas.microsoft.com/office/drawing/2014/main" id="{D42869D6-9DD6-6FE4-760F-84723328B041}"/>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4" name="Google Shape;629;p29">
                  <a:extLst>
                    <a:ext uri="{FF2B5EF4-FFF2-40B4-BE49-F238E27FC236}">
                      <a16:creationId xmlns:a16="http://schemas.microsoft.com/office/drawing/2014/main" id="{9BD13D1B-27E0-943C-CC15-227F3875C521}"/>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5" name="Google Shape;630;p29">
                  <a:extLst>
                    <a:ext uri="{FF2B5EF4-FFF2-40B4-BE49-F238E27FC236}">
                      <a16:creationId xmlns:a16="http://schemas.microsoft.com/office/drawing/2014/main" id="{6A27988E-7C03-8911-D45C-FFD69F76A13E}"/>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6" name="Google Shape;631;p29">
                  <a:extLst>
                    <a:ext uri="{FF2B5EF4-FFF2-40B4-BE49-F238E27FC236}">
                      <a16:creationId xmlns:a16="http://schemas.microsoft.com/office/drawing/2014/main" id="{ED4BD601-3A7C-6EC1-B282-F409DD624A5E}"/>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cxnSp>
          <p:nvCxnSpPr>
            <p:cNvPr id="49" name="Google Shape;632;p29">
              <a:extLst>
                <a:ext uri="{FF2B5EF4-FFF2-40B4-BE49-F238E27FC236}">
                  <a16:creationId xmlns:a16="http://schemas.microsoft.com/office/drawing/2014/main" id="{1B25A3BC-0481-EFC8-5538-CC7B19894C74}"/>
                </a:ext>
              </a:extLst>
            </p:cNvPr>
            <p:cNvCxnSpPr>
              <a:endCxn id="39" idx="0"/>
            </p:cNvCxnSpPr>
            <p:nvPr/>
          </p:nvCxnSpPr>
          <p:spPr>
            <a:xfrm rot="10800000" flipH="1">
              <a:off x="5753625" y="3763319"/>
              <a:ext cx="447900" cy="1872600"/>
            </a:xfrm>
            <a:prstGeom prst="straightConnector1">
              <a:avLst/>
            </a:prstGeom>
            <a:noFill/>
            <a:ln w="9525" cap="flat" cmpd="sng">
              <a:solidFill>
                <a:schemeClr val="accent1"/>
              </a:solidFill>
              <a:prstDash val="solid"/>
              <a:miter lim="800000"/>
              <a:headEnd type="none" w="sm" len="sm"/>
              <a:tailEnd type="none" w="sm" len="sm"/>
            </a:ln>
          </p:spPr>
        </p:cxnSp>
        <p:cxnSp>
          <p:nvCxnSpPr>
            <p:cNvPr id="50" name="Google Shape;633;p29">
              <a:extLst>
                <a:ext uri="{FF2B5EF4-FFF2-40B4-BE49-F238E27FC236}">
                  <a16:creationId xmlns:a16="http://schemas.microsoft.com/office/drawing/2014/main" id="{FFC4541E-3257-3098-909B-3F70538B27F6}"/>
                </a:ext>
              </a:extLst>
            </p:cNvPr>
            <p:cNvCxnSpPr>
              <a:endCxn id="39" idx="0"/>
            </p:cNvCxnSpPr>
            <p:nvPr/>
          </p:nvCxnSpPr>
          <p:spPr>
            <a:xfrm rot="10800000" flipH="1">
              <a:off x="5753625" y="3763319"/>
              <a:ext cx="447900" cy="1332600"/>
            </a:xfrm>
            <a:prstGeom prst="straightConnector1">
              <a:avLst/>
            </a:prstGeom>
            <a:noFill/>
            <a:ln w="9525" cap="flat" cmpd="sng">
              <a:solidFill>
                <a:schemeClr val="accent1"/>
              </a:solidFill>
              <a:prstDash val="solid"/>
              <a:miter lim="800000"/>
              <a:headEnd type="none" w="sm" len="sm"/>
              <a:tailEnd type="none" w="sm" len="sm"/>
            </a:ln>
          </p:spPr>
        </p:cxnSp>
        <p:cxnSp>
          <p:nvCxnSpPr>
            <p:cNvPr id="51" name="Google Shape;634;p29">
              <a:extLst>
                <a:ext uri="{FF2B5EF4-FFF2-40B4-BE49-F238E27FC236}">
                  <a16:creationId xmlns:a16="http://schemas.microsoft.com/office/drawing/2014/main" id="{61C0EEA4-ECED-E17F-A0E9-495526985B04}"/>
                </a:ext>
              </a:extLst>
            </p:cNvPr>
            <p:cNvCxnSpPr>
              <a:endCxn id="39" idx="0"/>
            </p:cNvCxnSpPr>
            <p:nvPr/>
          </p:nvCxnSpPr>
          <p:spPr>
            <a:xfrm rot="10800000" flipH="1">
              <a:off x="5753625" y="3763319"/>
              <a:ext cx="447900" cy="792600"/>
            </a:xfrm>
            <a:prstGeom prst="straightConnector1">
              <a:avLst/>
            </a:prstGeom>
            <a:noFill/>
            <a:ln w="9525" cap="flat" cmpd="sng">
              <a:solidFill>
                <a:schemeClr val="accent1"/>
              </a:solidFill>
              <a:prstDash val="solid"/>
              <a:miter lim="800000"/>
              <a:headEnd type="none" w="sm" len="sm"/>
              <a:tailEnd type="none" w="sm" len="sm"/>
            </a:ln>
          </p:spPr>
        </p:cxnSp>
        <p:cxnSp>
          <p:nvCxnSpPr>
            <p:cNvPr id="52" name="Google Shape;635;p29">
              <a:extLst>
                <a:ext uri="{FF2B5EF4-FFF2-40B4-BE49-F238E27FC236}">
                  <a16:creationId xmlns:a16="http://schemas.microsoft.com/office/drawing/2014/main" id="{F2E7082E-2B20-9FBE-2214-E5D6412E3198}"/>
                </a:ext>
              </a:extLst>
            </p:cNvPr>
            <p:cNvCxnSpPr>
              <a:endCxn id="39" idx="0"/>
            </p:cNvCxnSpPr>
            <p:nvPr/>
          </p:nvCxnSpPr>
          <p:spPr>
            <a:xfrm rot="10800000" flipH="1">
              <a:off x="5753625" y="3763319"/>
              <a:ext cx="447900" cy="252600"/>
            </a:xfrm>
            <a:prstGeom prst="straightConnector1">
              <a:avLst/>
            </a:prstGeom>
            <a:noFill/>
            <a:ln w="9525" cap="flat" cmpd="sng">
              <a:solidFill>
                <a:schemeClr val="accent1"/>
              </a:solidFill>
              <a:prstDash val="solid"/>
              <a:miter lim="800000"/>
              <a:headEnd type="none" w="sm" len="sm"/>
              <a:tailEnd type="none" w="sm" len="sm"/>
            </a:ln>
          </p:spPr>
        </p:cxnSp>
        <p:cxnSp>
          <p:nvCxnSpPr>
            <p:cNvPr id="53" name="Google Shape;636;p29">
              <a:extLst>
                <a:ext uri="{FF2B5EF4-FFF2-40B4-BE49-F238E27FC236}">
                  <a16:creationId xmlns:a16="http://schemas.microsoft.com/office/drawing/2014/main" id="{2380223E-42C7-3312-9A19-C3713FA0FF56}"/>
                </a:ext>
              </a:extLst>
            </p:cNvPr>
            <p:cNvCxnSpPr>
              <a:endCxn id="39" idx="0"/>
            </p:cNvCxnSpPr>
            <p:nvPr/>
          </p:nvCxnSpPr>
          <p:spPr>
            <a:xfrm>
              <a:off x="5753625" y="3475919"/>
              <a:ext cx="447900" cy="287400"/>
            </a:xfrm>
            <a:prstGeom prst="straightConnector1">
              <a:avLst/>
            </a:prstGeom>
            <a:noFill/>
            <a:ln w="9525" cap="flat" cmpd="sng">
              <a:solidFill>
                <a:schemeClr val="accent1"/>
              </a:solidFill>
              <a:prstDash val="solid"/>
              <a:miter lim="800000"/>
              <a:headEnd type="none" w="sm" len="sm"/>
              <a:tailEnd type="none" w="sm" len="sm"/>
            </a:ln>
          </p:spPr>
        </p:cxnSp>
        <p:cxnSp>
          <p:nvCxnSpPr>
            <p:cNvPr id="54" name="Google Shape;637;p29">
              <a:extLst>
                <a:ext uri="{FF2B5EF4-FFF2-40B4-BE49-F238E27FC236}">
                  <a16:creationId xmlns:a16="http://schemas.microsoft.com/office/drawing/2014/main" id="{C3A159C6-E599-4D9B-9FF3-5787627F41F8}"/>
                </a:ext>
              </a:extLst>
            </p:cNvPr>
            <p:cNvCxnSpPr>
              <a:endCxn id="39" idx="0"/>
            </p:cNvCxnSpPr>
            <p:nvPr/>
          </p:nvCxnSpPr>
          <p:spPr>
            <a:xfrm>
              <a:off x="5753625" y="2935919"/>
              <a:ext cx="447900" cy="827400"/>
            </a:xfrm>
            <a:prstGeom prst="straightConnector1">
              <a:avLst/>
            </a:prstGeom>
            <a:noFill/>
            <a:ln w="9525" cap="flat" cmpd="sng">
              <a:solidFill>
                <a:schemeClr val="accent1"/>
              </a:solidFill>
              <a:prstDash val="solid"/>
              <a:miter lim="800000"/>
              <a:headEnd type="none" w="sm" len="sm"/>
              <a:tailEnd type="none" w="sm" len="sm"/>
            </a:ln>
          </p:spPr>
        </p:cxnSp>
        <p:cxnSp>
          <p:nvCxnSpPr>
            <p:cNvPr id="55" name="Google Shape;638;p29">
              <a:extLst>
                <a:ext uri="{FF2B5EF4-FFF2-40B4-BE49-F238E27FC236}">
                  <a16:creationId xmlns:a16="http://schemas.microsoft.com/office/drawing/2014/main" id="{E57ECF07-BBB3-A519-CB77-C24F70DB3FDA}"/>
                </a:ext>
              </a:extLst>
            </p:cNvPr>
            <p:cNvCxnSpPr>
              <a:endCxn id="39" idx="0"/>
            </p:cNvCxnSpPr>
            <p:nvPr/>
          </p:nvCxnSpPr>
          <p:spPr>
            <a:xfrm>
              <a:off x="5753625" y="2395919"/>
              <a:ext cx="447900" cy="1367400"/>
            </a:xfrm>
            <a:prstGeom prst="straightConnector1">
              <a:avLst/>
            </a:prstGeom>
            <a:noFill/>
            <a:ln w="9525" cap="flat" cmpd="sng">
              <a:solidFill>
                <a:schemeClr val="accent1"/>
              </a:solidFill>
              <a:prstDash val="solid"/>
              <a:miter lim="800000"/>
              <a:headEnd type="none" w="sm" len="sm"/>
              <a:tailEnd type="none" w="sm" len="sm"/>
            </a:ln>
          </p:spPr>
        </p:cxnSp>
        <p:cxnSp>
          <p:nvCxnSpPr>
            <p:cNvPr id="56" name="Google Shape;639;p29">
              <a:extLst>
                <a:ext uri="{FF2B5EF4-FFF2-40B4-BE49-F238E27FC236}">
                  <a16:creationId xmlns:a16="http://schemas.microsoft.com/office/drawing/2014/main" id="{0EF3D0F7-6490-B239-119B-43875F0989CA}"/>
                </a:ext>
              </a:extLst>
            </p:cNvPr>
            <p:cNvCxnSpPr>
              <a:endCxn id="39" idx="0"/>
            </p:cNvCxnSpPr>
            <p:nvPr/>
          </p:nvCxnSpPr>
          <p:spPr>
            <a:xfrm>
              <a:off x="5753625" y="1855919"/>
              <a:ext cx="447900" cy="1907400"/>
            </a:xfrm>
            <a:prstGeom prst="straightConnector1">
              <a:avLst/>
            </a:prstGeom>
            <a:noFill/>
            <a:ln w="9525" cap="flat" cmpd="sng">
              <a:solidFill>
                <a:schemeClr val="accent1"/>
              </a:solidFill>
              <a:prstDash val="solid"/>
              <a:miter lim="800000"/>
              <a:headEnd type="none" w="sm" len="sm"/>
              <a:tailEnd type="none" w="sm" len="sm"/>
            </a:ln>
          </p:spPr>
        </p:cxnSp>
        <p:cxnSp>
          <p:nvCxnSpPr>
            <p:cNvPr id="57" name="Google Shape;640;p29">
              <a:extLst>
                <a:ext uri="{FF2B5EF4-FFF2-40B4-BE49-F238E27FC236}">
                  <a16:creationId xmlns:a16="http://schemas.microsoft.com/office/drawing/2014/main" id="{B6C89837-DB2C-28CB-3919-67E4BB292A61}"/>
                </a:ext>
              </a:extLst>
            </p:cNvPr>
            <p:cNvCxnSpPr>
              <a:stCxn id="9" idx="4"/>
              <a:endCxn id="16" idx="0"/>
            </p:cNvCxnSpPr>
            <p:nvPr/>
          </p:nvCxnSpPr>
          <p:spPr>
            <a:xfrm rot="10800000" flipH="1">
              <a:off x="3232508" y="5109415"/>
              <a:ext cx="485100" cy="43200"/>
            </a:xfrm>
            <a:prstGeom prst="straightConnector1">
              <a:avLst/>
            </a:prstGeom>
            <a:noFill/>
            <a:ln w="9525" cap="flat" cmpd="sng">
              <a:solidFill>
                <a:schemeClr val="accent1"/>
              </a:solidFill>
              <a:prstDash val="solid"/>
              <a:miter lim="800000"/>
              <a:headEnd type="none" w="sm" len="sm"/>
              <a:tailEnd type="none" w="sm" len="sm"/>
            </a:ln>
          </p:spPr>
        </p:cxnSp>
        <p:cxnSp>
          <p:nvCxnSpPr>
            <p:cNvPr id="58" name="Google Shape;641;p29">
              <a:extLst>
                <a:ext uri="{FF2B5EF4-FFF2-40B4-BE49-F238E27FC236}">
                  <a16:creationId xmlns:a16="http://schemas.microsoft.com/office/drawing/2014/main" id="{015A4AA1-31CF-B165-B98D-988CF6CF9D09}"/>
                </a:ext>
              </a:extLst>
            </p:cNvPr>
            <p:cNvCxnSpPr>
              <a:endCxn id="17" idx="0"/>
            </p:cNvCxnSpPr>
            <p:nvPr/>
          </p:nvCxnSpPr>
          <p:spPr>
            <a:xfrm rot="10800000" flipH="1">
              <a:off x="3210825" y="4569538"/>
              <a:ext cx="506700" cy="24600"/>
            </a:xfrm>
            <a:prstGeom prst="straightConnector1">
              <a:avLst/>
            </a:prstGeom>
            <a:noFill/>
            <a:ln w="9525" cap="flat" cmpd="sng">
              <a:solidFill>
                <a:schemeClr val="accent1"/>
              </a:solidFill>
              <a:prstDash val="solid"/>
              <a:miter lim="800000"/>
              <a:headEnd type="none" w="sm" len="sm"/>
              <a:tailEnd type="none" w="sm" len="sm"/>
            </a:ln>
          </p:spPr>
        </p:cxnSp>
        <p:cxnSp>
          <p:nvCxnSpPr>
            <p:cNvPr id="59" name="Google Shape;642;p29">
              <a:extLst>
                <a:ext uri="{FF2B5EF4-FFF2-40B4-BE49-F238E27FC236}">
                  <a16:creationId xmlns:a16="http://schemas.microsoft.com/office/drawing/2014/main" id="{51D8CE59-4066-FD46-A57C-A8B8359EADBF}"/>
                </a:ext>
              </a:extLst>
            </p:cNvPr>
            <p:cNvCxnSpPr/>
            <p:nvPr/>
          </p:nvCxnSpPr>
          <p:spPr>
            <a:xfrm rot="-5400000">
              <a:off x="3445314" y="3811241"/>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0" name="Google Shape;643;p29">
              <a:extLst>
                <a:ext uri="{FF2B5EF4-FFF2-40B4-BE49-F238E27FC236}">
                  <a16:creationId xmlns:a16="http://schemas.microsoft.com/office/drawing/2014/main" id="{1A3F531C-7F4E-FBB0-4101-54E16CAE9994}"/>
                </a:ext>
              </a:extLst>
            </p:cNvPr>
            <p:cNvCxnSpPr/>
            <p:nvPr/>
          </p:nvCxnSpPr>
          <p:spPr>
            <a:xfrm rot="-5400000">
              <a:off x="3455849" y="2709663"/>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1" name="Google Shape;644;p29">
              <a:extLst>
                <a:ext uri="{FF2B5EF4-FFF2-40B4-BE49-F238E27FC236}">
                  <a16:creationId xmlns:a16="http://schemas.microsoft.com/office/drawing/2014/main" id="{5BE7C971-C758-7606-7548-6AF92D07C4D2}"/>
                </a:ext>
              </a:extLst>
            </p:cNvPr>
            <p:cNvCxnSpPr/>
            <p:nvPr/>
          </p:nvCxnSpPr>
          <p:spPr>
            <a:xfrm rot="-5400000">
              <a:off x="3456646" y="2176184"/>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2" name="Google Shape;645;p29">
              <a:extLst>
                <a:ext uri="{FF2B5EF4-FFF2-40B4-BE49-F238E27FC236}">
                  <a16:creationId xmlns:a16="http://schemas.microsoft.com/office/drawing/2014/main" id="{A9050B7E-E39B-8E64-CB30-9A712F0EA31E}"/>
                </a:ext>
              </a:extLst>
            </p:cNvPr>
            <p:cNvCxnSpPr>
              <a:stCxn id="9" idx="4"/>
              <a:endCxn id="17" idx="0"/>
            </p:cNvCxnSpPr>
            <p:nvPr/>
          </p:nvCxnSpPr>
          <p:spPr>
            <a:xfrm rot="10800000" flipH="1">
              <a:off x="3232508" y="4569415"/>
              <a:ext cx="485100" cy="583200"/>
            </a:xfrm>
            <a:prstGeom prst="straightConnector1">
              <a:avLst/>
            </a:prstGeom>
            <a:noFill/>
            <a:ln w="9525" cap="flat" cmpd="sng">
              <a:solidFill>
                <a:schemeClr val="accent1"/>
              </a:solidFill>
              <a:prstDash val="solid"/>
              <a:miter lim="800000"/>
              <a:headEnd type="none" w="sm" len="sm"/>
              <a:tailEnd type="none" w="sm" len="sm"/>
            </a:ln>
          </p:spPr>
        </p:cxnSp>
        <p:cxnSp>
          <p:nvCxnSpPr>
            <p:cNvPr id="63" name="Google Shape;646;p29">
              <a:extLst>
                <a:ext uri="{FF2B5EF4-FFF2-40B4-BE49-F238E27FC236}">
                  <a16:creationId xmlns:a16="http://schemas.microsoft.com/office/drawing/2014/main" id="{6F96E905-0150-2793-E1AD-FEB925EBAE56}"/>
                </a:ext>
              </a:extLst>
            </p:cNvPr>
            <p:cNvCxnSpPr>
              <a:stCxn id="9" idx="4"/>
              <a:endCxn id="18" idx="0"/>
            </p:cNvCxnSpPr>
            <p:nvPr/>
          </p:nvCxnSpPr>
          <p:spPr>
            <a:xfrm rot="10800000" flipH="1">
              <a:off x="3232508" y="4029415"/>
              <a:ext cx="485100" cy="1123200"/>
            </a:xfrm>
            <a:prstGeom prst="straightConnector1">
              <a:avLst/>
            </a:prstGeom>
            <a:noFill/>
            <a:ln w="9525" cap="flat" cmpd="sng">
              <a:solidFill>
                <a:schemeClr val="accent1"/>
              </a:solidFill>
              <a:prstDash val="solid"/>
              <a:miter lim="800000"/>
              <a:headEnd type="none" w="sm" len="sm"/>
              <a:tailEnd type="none" w="sm" len="sm"/>
            </a:ln>
          </p:spPr>
        </p:cxnSp>
        <p:cxnSp>
          <p:nvCxnSpPr>
            <p:cNvPr id="64" name="Google Shape;647;p29">
              <a:extLst>
                <a:ext uri="{FF2B5EF4-FFF2-40B4-BE49-F238E27FC236}">
                  <a16:creationId xmlns:a16="http://schemas.microsoft.com/office/drawing/2014/main" id="{B17B7B00-DDFF-D77E-68C6-F4A154C4A046}"/>
                </a:ext>
              </a:extLst>
            </p:cNvPr>
            <p:cNvCxnSpPr>
              <a:stCxn id="9" idx="4"/>
              <a:endCxn id="19" idx="0"/>
            </p:cNvCxnSpPr>
            <p:nvPr/>
          </p:nvCxnSpPr>
          <p:spPr>
            <a:xfrm rot="10800000" flipH="1">
              <a:off x="3232508" y="3489415"/>
              <a:ext cx="485100" cy="1663200"/>
            </a:xfrm>
            <a:prstGeom prst="straightConnector1">
              <a:avLst/>
            </a:prstGeom>
            <a:noFill/>
            <a:ln w="9525" cap="flat" cmpd="sng">
              <a:solidFill>
                <a:schemeClr val="accent1"/>
              </a:solidFill>
              <a:prstDash val="solid"/>
              <a:miter lim="800000"/>
              <a:headEnd type="none" w="sm" len="sm"/>
              <a:tailEnd type="none" w="sm" len="sm"/>
            </a:ln>
          </p:spPr>
        </p:cxnSp>
        <p:cxnSp>
          <p:nvCxnSpPr>
            <p:cNvPr id="65" name="Google Shape;648;p29">
              <a:extLst>
                <a:ext uri="{FF2B5EF4-FFF2-40B4-BE49-F238E27FC236}">
                  <a16:creationId xmlns:a16="http://schemas.microsoft.com/office/drawing/2014/main" id="{D27E1314-24BA-79AC-046A-DF921A9508F6}"/>
                </a:ext>
              </a:extLst>
            </p:cNvPr>
            <p:cNvCxnSpPr>
              <a:stCxn id="9" idx="4"/>
              <a:endCxn id="20" idx="0"/>
            </p:cNvCxnSpPr>
            <p:nvPr/>
          </p:nvCxnSpPr>
          <p:spPr>
            <a:xfrm rot="10800000" flipH="1">
              <a:off x="3232508" y="2949415"/>
              <a:ext cx="485100" cy="2203200"/>
            </a:xfrm>
            <a:prstGeom prst="straightConnector1">
              <a:avLst/>
            </a:prstGeom>
            <a:noFill/>
            <a:ln w="9525" cap="flat" cmpd="sng">
              <a:solidFill>
                <a:schemeClr val="accent1"/>
              </a:solidFill>
              <a:prstDash val="solid"/>
              <a:miter lim="800000"/>
              <a:headEnd type="none" w="sm" len="sm"/>
              <a:tailEnd type="none" w="sm" len="sm"/>
            </a:ln>
          </p:spPr>
        </p:cxnSp>
        <p:cxnSp>
          <p:nvCxnSpPr>
            <p:cNvPr id="66" name="Google Shape;649;p29">
              <a:extLst>
                <a:ext uri="{FF2B5EF4-FFF2-40B4-BE49-F238E27FC236}">
                  <a16:creationId xmlns:a16="http://schemas.microsoft.com/office/drawing/2014/main" id="{634E955B-0816-46C7-F8F2-236E7D496A45}"/>
                </a:ext>
              </a:extLst>
            </p:cNvPr>
            <p:cNvCxnSpPr>
              <a:stCxn id="9" idx="4"/>
              <a:endCxn id="21" idx="0"/>
            </p:cNvCxnSpPr>
            <p:nvPr/>
          </p:nvCxnSpPr>
          <p:spPr>
            <a:xfrm rot="10800000" flipH="1">
              <a:off x="3232508" y="2409415"/>
              <a:ext cx="485100" cy="2743200"/>
            </a:xfrm>
            <a:prstGeom prst="straightConnector1">
              <a:avLst/>
            </a:prstGeom>
            <a:noFill/>
            <a:ln w="9525" cap="flat" cmpd="sng">
              <a:solidFill>
                <a:schemeClr val="accent1"/>
              </a:solidFill>
              <a:prstDash val="solid"/>
              <a:miter lim="800000"/>
              <a:headEnd type="none" w="sm" len="sm"/>
              <a:tailEnd type="none" w="sm" len="sm"/>
            </a:ln>
          </p:spPr>
        </p:cxnSp>
        <p:cxnSp>
          <p:nvCxnSpPr>
            <p:cNvPr id="67" name="Google Shape;650;p29">
              <a:extLst>
                <a:ext uri="{FF2B5EF4-FFF2-40B4-BE49-F238E27FC236}">
                  <a16:creationId xmlns:a16="http://schemas.microsoft.com/office/drawing/2014/main" id="{706AEC6B-4C9C-17BC-92DB-C02718887D84}"/>
                </a:ext>
              </a:extLst>
            </p:cNvPr>
            <p:cNvCxnSpPr>
              <a:stCxn id="9" idx="4"/>
              <a:endCxn id="22" idx="0"/>
            </p:cNvCxnSpPr>
            <p:nvPr/>
          </p:nvCxnSpPr>
          <p:spPr>
            <a:xfrm rot="10800000" flipH="1">
              <a:off x="3232508" y="1869415"/>
              <a:ext cx="485100" cy="3283200"/>
            </a:xfrm>
            <a:prstGeom prst="straightConnector1">
              <a:avLst/>
            </a:prstGeom>
            <a:noFill/>
            <a:ln w="9525" cap="flat" cmpd="sng">
              <a:solidFill>
                <a:schemeClr val="accent1"/>
              </a:solidFill>
              <a:prstDash val="solid"/>
              <a:miter lim="800000"/>
              <a:headEnd type="none" w="sm" len="sm"/>
              <a:tailEnd type="none" w="sm" len="sm"/>
            </a:ln>
          </p:spPr>
        </p:cxnSp>
        <p:cxnSp>
          <p:nvCxnSpPr>
            <p:cNvPr id="68" name="Google Shape;651;p29">
              <a:extLst>
                <a:ext uri="{FF2B5EF4-FFF2-40B4-BE49-F238E27FC236}">
                  <a16:creationId xmlns:a16="http://schemas.microsoft.com/office/drawing/2014/main" id="{C5AF4296-4604-B46A-29BA-2E3556EEB4AD}"/>
                </a:ext>
              </a:extLst>
            </p:cNvPr>
            <p:cNvCxnSpPr/>
            <p:nvPr/>
          </p:nvCxnSpPr>
          <p:spPr>
            <a:xfrm rot="-5400000" flipH="1">
              <a:off x="3216909" y="461263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9" name="Google Shape;652;p29">
              <a:extLst>
                <a:ext uri="{FF2B5EF4-FFF2-40B4-BE49-F238E27FC236}">
                  <a16:creationId xmlns:a16="http://schemas.microsoft.com/office/drawing/2014/main" id="{F4E1F060-C027-95C4-AB20-E032E1BB0750}"/>
                </a:ext>
              </a:extLst>
            </p:cNvPr>
            <p:cNvCxnSpPr/>
            <p:nvPr/>
          </p:nvCxnSpPr>
          <p:spPr>
            <a:xfrm rot="-5400000">
              <a:off x="3443832" y="4342630"/>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0" name="Google Shape;653;p29">
              <a:extLst>
                <a:ext uri="{FF2B5EF4-FFF2-40B4-BE49-F238E27FC236}">
                  <a16:creationId xmlns:a16="http://schemas.microsoft.com/office/drawing/2014/main" id="{87C68E4C-116C-4114-3A41-7CF9E3F6149E}"/>
                </a:ext>
              </a:extLst>
            </p:cNvPr>
            <p:cNvCxnSpPr/>
            <p:nvPr/>
          </p:nvCxnSpPr>
          <p:spPr>
            <a:xfrm rot="-5400000">
              <a:off x="3173832" y="407263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1" name="Google Shape;654;p29">
              <a:extLst>
                <a:ext uri="{FF2B5EF4-FFF2-40B4-BE49-F238E27FC236}">
                  <a16:creationId xmlns:a16="http://schemas.microsoft.com/office/drawing/2014/main" id="{B9AFF1D1-0AFE-808A-ADB1-AC3A711D6DD7}"/>
                </a:ext>
              </a:extLst>
            </p:cNvPr>
            <p:cNvCxnSpPr/>
            <p:nvPr/>
          </p:nvCxnSpPr>
          <p:spPr>
            <a:xfrm rot="-5400000">
              <a:off x="2903832" y="3802630"/>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2" name="Google Shape;655;p29">
              <a:extLst>
                <a:ext uri="{FF2B5EF4-FFF2-40B4-BE49-F238E27FC236}">
                  <a16:creationId xmlns:a16="http://schemas.microsoft.com/office/drawing/2014/main" id="{B1EA4946-E934-25F5-603B-98021B420B1C}"/>
                </a:ext>
              </a:extLst>
            </p:cNvPr>
            <p:cNvCxnSpPr/>
            <p:nvPr/>
          </p:nvCxnSpPr>
          <p:spPr>
            <a:xfrm rot="-5400000">
              <a:off x="2633832" y="3532630"/>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3" name="Google Shape;656;p29">
              <a:extLst>
                <a:ext uri="{FF2B5EF4-FFF2-40B4-BE49-F238E27FC236}">
                  <a16:creationId xmlns:a16="http://schemas.microsoft.com/office/drawing/2014/main" id="{8CCADCEF-1230-C504-362E-6E8870D10D71}"/>
                </a:ext>
              </a:extLst>
            </p:cNvPr>
            <p:cNvCxnSpPr/>
            <p:nvPr/>
          </p:nvCxnSpPr>
          <p:spPr>
            <a:xfrm rot="-5400000">
              <a:off x="2363832" y="3262630"/>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4" name="Google Shape;657;p29">
              <a:extLst>
                <a:ext uri="{FF2B5EF4-FFF2-40B4-BE49-F238E27FC236}">
                  <a16:creationId xmlns:a16="http://schemas.microsoft.com/office/drawing/2014/main" id="{C9462073-4310-84BF-55F3-E6B31D7A841B}"/>
                </a:ext>
              </a:extLst>
            </p:cNvPr>
            <p:cNvCxnSpPr/>
            <p:nvPr/>
          </p:nvCxnSpPr>
          <p:spPr>
            <a:xfrm rot="-5400000">
              <a:off x="2093833" y="2992630"/>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5" name="Google Shape;658;p29">
              <a:extLst>
                <a:ext uri="{FF2B5EF4-FFF2-40B4-BE49-F238E27FC236}">
                  <a16:creationId xmlns:a16="http://schemas.microsoft.com/office/drawing/2014/main" id="{0D745B4C-AC21-967A-A85A-409A53BC6378}"/>
                </a:ext>
              </a:extLst>
            </p:cNvPr>
            <p:cNvCxnSpPr/>
            <p:nvPr/>
          </p:nvCxnSpPr>
          <p:spPr>
            <a:xfrm rot="-5400000" flipH="1">
              <a:off x="3228485" y="408019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6" name="Google Shape;659;p29">
              <a:extLst>
                <a:ext uri="{FF2B5EF4-FFF2-40B4-BE49-F238E27FC236}">
                  <a16:creationId xmlns:a16="http://schemas.microsoft.com/office/drawing/2014/main" id="{DFE8B4B4-403C-3DDE-9FDE-6DD876EC1650}"/>
                </a:ext>
              </a:extLst>
            </p:cNvPr>
            <p:cNvCxnSpPr/>
            <p:nvPr/>
          </p:nvCxnSpPr>
          <p:spPr>
            <a:xfrm rot="-5400000">
              <a:off x="3455408" y="3810196"/>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7" name="Google Shape;660;p29">
              <a:extLst>
                <a:ext uri="{FF2B5EF4-FFF2-40B4-BE49-F238E27FC236}">
                  <a16:creationId xmlns:a16="http://schemas.microsoft.com/office/drawing/2014/main" id="{BFFEB37D-6739-FA94-72FA-9AA8A39A9773}"/>
                </a:ext>
              </a:extLst>
            </p:cNvPr>
            <p:cNvCxnSpPr/>
            <p:nvPr/>
          </p:nvCxnSpPr>
          <p:spPr>
            <a:xfrm rot="-5400000">
              <a:off x="3185408" y="3540196"/>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8" name="Google Shape;661;p29">
              <a:extLst>
                <a:ext uri="{FF2B5EF4-FFF2-40B4-BE49-F238E27FC236}">
                  <a16:creationId xmlns:a16="http://schemas.microsoft.com/office/drawing/2014/main" id="{1B5CEFA5-EFBF-AFC9-748D-9DB284B0BF66}"/>
                </a:ext>
              </a:extLst>
            </p:cNvPr>
            <p:cNvCxnSpPr/>
            <p:nvPr/>
          </p:nvCxnSpPr>
          <p:spPr>
            <a:xfrm rot="-5400000">
              <a:off x="2915408" y="3270196"/>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9" name="Google Shape;662;p29">
              <a:extLst>
                <a:ext uri="{FF2B5EF4-FFF2-40B4-BE49-F238E27FC236}">
                  <a16:creationId xmlns:a16="http://schemas.microsoft.com/office/drawing/2014/main" id="{C01DD1F5-D9B1-0435-6908-C75ADB2BFA25}"/>
                </a:ext>
              </a:extLst>
            </p:cNvPr>
            <p:cNvCxnSpPr/>
            <p:nvPr/>
          </p:nvCxnSpPr>
          <p:spPr>
            <a:xfrm rot="-5400000">
              <a:off x="2645408" y="3000196"/>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0" name="Google Shape;663;p29">
              <a:extLst>
                <a:ext uri="{FF2B5EF4-FFF2-40B4-BE49-F238E27FC236}">
                  <a16:creationId xmlns:a16="http://schemas.microsoft.com/office/drawing/2014/main" id="{C83AD0FB-D7DB-6A5E-1E0C-231AF6689001}"/>
                </a:ext>
              </a:extLst>
            </p:cNvPr>
            <p:cNvCxnSpPr/>
            <p:nvPr/>
          </p:nvCxnSpPr>
          <p:spPr>
            <a:xfrm rot="-5400000">
              <a:off x="2375408" y="2730196"/>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1" name="Google Shape;664;p29">
              <a:extLst>
                <a:ext uri="{FF2B5EF4-FFF2-40B4-BE49-F238E27FC236}">
                  <a16:creationId xmlns:a16="http://schemas.microsoft.com/office/drawing/2014/main" id="{5DC1E86E-4BDE-D8E1-3EE9-6ABF07597F69}"/>
                </a:ext>
              </a:extLst>
            </p:cNvPr>
            <p:cNvCxnSpPr>
              <a:endCxn id="15" idx="0"/>
            </p:cNvCxnSpPr>
            <p:nvPr/>
          </p:nvCxnSpPr>
          <p:spPr>
            <a:xfrm>
              <a:off x="3248024" y="4068836"/>
              <a:ext cx="469500" cy="1580700"/>
            </a:xfrm>
            <a:prstGeom prst="straightConnector1">
              <a:avLst/>
            </a:prstGeom>
            <a:noFill/>
            <a:ln w="9525" cap="flat" cmpd="sng">
              <a:solidFill>
                <a:schemeClr val="accent1"/>
              </a:solidFill>
              <a:prstDash val="solid"/>
              <a:miter lim="800000"/>
              <a:headEnd type="none" w="sm" len="sm"/>
              <a:tailEnd type="none" w="sm" len="sm"/>
            </a:ln>
          </p:spPr>
        </p:cxnSp>
        <p:cxnSp>
          <p:nvCxnSpPr>
            <p:cNvPr id="82" name="Google Shape;665;p29">
              <a:extLst>
                <a:ext uri="{FF2B5EF4-FFF2-40B4-BE49-F238E27FC236}">
                  <a16:creationId xmlns:a16="http://schemas.microsoft.com/office/drawing/2014/main" id="{4409043E-EF15-8206-8F34-FE3459C372EC}"/>
                </a:ext>
              </a:extLst>
            </p:cNvPr>
            <p:cNvCxnSpPr>
              <a:stCxn id="11" idx="4"/>
              <a:endCxn id="16" idx="0"/>
            </p:cNvCxnSpPr>
            <p:nvPr/>
          </p:nvCxnSpPr>
          <p:spPr>
            <a:xfrm>
              <a:off x="3220055" y="4051865"/>
              <a:ext cx="497400" cy="1057800"/>
            </a:xfrm>
            <a:prstGeom prst="straightConnector1">
              <a:avLst/>
            </a:prstGeom>
            <a:noFill/>
            <a:ln w="9525" cap="flat" cmpd="sng">
              <a:solidFill>
                <a:schemeClr val="accent1"/>
              </a:solidFill>
              <a:prstDash val="solid"/>
              <a:miter lim="800000"/>
              <a:headEnd type="none" w="sm" len="sm"/>
              <a:tailEnd type="none" w="sm" len="sm"/>
            </a:ln>
          </p:spPr>
        </p:cxnSp>
        <p:cxnSp>
          <p:nvCxnSpPr>
            <p:cNvPr id="83" name="Google Shape;666;p29">
              <a:extLst>
                <a:ext uri="{FF2B5EF4-FFF2-40B4-BE49-F238E27FC236}">
                  <a16:creationId xmlns:a16="http://schemas.microsoft.com/office/drawing/2014/main" id="{425E2E0C-5D11-CAC9-DFA4-458B11BD1F78}"/>
                </a:ext>
              </a:extLst>
            </p:cNvPr>
            <p:cNvCxnSpPr/>
            <p:nvPr/>
          </p:nvCxnSpPr>
          <p:spPr>
            <a:xfrm rot="-5400000" flipH="1">
              <a:off x="2650035" y="352084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4" name="Google Shape;667;p29">
              <a:extLst>
                <a:ext uri="{FF2B5EF4-FFF2-40B4-BE49-F238E27FC236}">
                  <a16:creationId xmlns:a16="http://schemas.microsoft.com/office/drawing/2014/main" id="{EC77501F-5B23-656C-22B3-22A867B566E3}"/>
                </a:ext>
              </a:extLst>
            </p:cNvPr>
            <p:cNvCxnSpPr/>
            <p:nvPr/>
          </p:nvCxnSpPr>
          <p:spPr>
            <a:xfrm rot="-5400000" flipH="1">
              <a:off x="2911236" y="3242040"/>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5" name="Google Shape;668;p29">
              <a:extLst>
                <a:ext uri="{FF2B5EF4-FFF2-40B4-BE49-F238E27FC236}">
                  <a16:creationId xmlns:a16="http://schemas.microsoft.com/office/drawing/2014/main" id="{4CCF0A6D-7B60-41C9-F982-E07C55EAA019}"/>
                </a:ext>
              </a:extLst>
            </p:cNvPr>
            <p:cNvCxnSpPr/>
            <p:nvPr/>
          </p:nvCxnSpPr>
          <p:spPr>
            <a:xfrm rot="-5400000" flipH="1">
              <a:off x="2657435" y="2951149"/>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6" name="Google Shape;669;p29">
              <a:extLst>
                <a:ext uri="{FF2B5EF4-FFF2-40B4-BE49-F238E27FC236}">
                  <a16:creationId xmlns:a16="http://schemas.microsoft.com/office/drawing/2014/main" id="{7E954362-F8F9-6201-B27B-B68138B234AE}"/>
                </a:ext>
              </a:extLst>
            </p:cNvPr>
            <p:cNvCxnSpPr/>
            <p:nvPr/>
          </p:nvCxnSpPr>
          <p:spPr>
            <a:xfrm rot="-5400000" flipH="1">
              <a:off x="2939953" y="2719067"/>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87" name="Google Shape;670;p29">
              <a:extLst>
                <a:ext uri="{FF2B5EF4-FFF2-40B4-BE49-F238E27FC236}">
                  <a16:creationId xmlns:a16="http://schemas.microsoft.com/office/drawing/2014/main" id="{639F696E-5AE3-ACAC-7832-8B9764BFD4F7}"/>
                </a:ext>
              </a:extLst>
            </p:cNvPr>
            <p:cNvCxnSpPr/>
            <p:nvPr/>
          </p:nvCxnSpPr>
          <p:spPr>
            <a:xfrm rot="-5400000">
              <a:off x="3170549" y="1914897"/>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8" name="Google Shape;671;p29">
              <a:extLst>
                <a:ext uri="{FF2B5EF4-FFF2-40B4-BE49-F238E27FC236}">
                  <a16:creationId xmlns:a16="http://schemas.microsoft.com/office/drawing/2014/main" id="{65055BFB-702E-5204-D21F-94C94745749B}"/>
                </a:ext>
              </a:extLst>
            </p:cNvPr>
            <p:cNvCxnSpPr/>
            <p:nvPr/>
          </p:nvCxnSpPr>
          <p:spPr>
            <a:xfrm rot="-5400000">
              <a:off x="3170779" y="244687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672;p29">
              <a:extLst>
                <a:ext uri="{FF2B5EF4-FFF2-40B4-BE49-F238E27FC236}">
                  <a16:creationId xmlns:a16="http://schemas.microsoft.com/office/drawing/2014/main" id="{EA7B0452-403F-A0E1-0C7D-C11D309FD8AA}"/>
                </a:ext>
              </a:extLst>
            </p:cNvPr>
            <p:cNvCxnSpPr>
              <a:endCxn id="22" idx="0"/>
            </p:cNvCxnSpPr>
            <p:nvPr/>
          </p:nvCxnSpPr>
          <p:spPr>
            <a:xfrm rot="10800000" flipH="1">
              <a:off x="3219524" y="1869538"/>
              <a:ext cx="498000" cy="1111500"/>
            </a:xfrm>
            <a:prstGeom prst="straightConnector1">
              <a:avLst/>
            </a:prstGeom>
            <a:noFill/>
            <a:ln w="9525" cap="flat" cmpd="sng">
              <a:solidFill>
                <a:schemeClr val="accent1"/>
              </a:solidFill>
              <a:prstDash val="solid"/>
              <a:miter lim="800000"/>
              <a:headEnd type="none" w="sm" len="sm"/>
              <a:tailEnd type="none" w="sm" len="sm"/>
            </a:ln>
          </p:spPr>
        </p:cxnSp>
        <p:sp>
          <p:nvSpPr>
            <p:cNvPr id="90" name="Google Shape;673;p29">
              <a:extLst>
                <a:ext uri="{FF2B5EF4-FFF2-40B4-BE49-F238E27FC236}">
                  <a16:creationId xmlns:a16="http://schemas.microsoft.com/office/drawing/2014/main" id="{DCD5C54E-CC4C-CA78-9B4B-5C4AE862D2AE}"/>
                </a:ext>
              </a:extLst>
            </p:cNvPr>
            <p:cNvSpPr/>
            <p:nvPr/>
          </p:nvSpPr>
          <p:spPr>
            <a:xfrm rot="-5400000">
              <a:off x="2825531" y="2777574"/>
              <a:ext cx="434734"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 name="Google Shape;674;p29">
              <a:extLst>
                <a:ext uri="{FF2B5EF4-FFF2-40B4-BE49-F238E27FC236}">
                  <a16:creationId xmlns:a16="http://schemas.microsoft.com/office/drawing/2014/main" id="{4565EA60-5909-94DD-57CD-14E39969B7E7}"/>
                </a:ext>
              </a:extLst>
            </p:cNvPr>
            <p:cNvSpPr/>
            <p:nvPr/>
          </p:nvSpPr>
          <p:spPr>
            <a:xfrm>
              <a:off x="2775535" y="2211342"/>
              <a:ext cx="480196"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 name="Google Shape;675;p29">
              <a:extLst>
                <a:ext uri="{FF2B5EF4-FFF2-40B4-BE49-F238E27FC236}">
                  <a16:creationId xmlns:a16="http://schemas.microsoft.com/office/drawing/2014/main" id="{EA3452DC-5667-AB9C-FAAB-A23FA0085337}"/>
                </a:ext>
              </a:extLst>
            </p:cNvPr>
            <p:cNvSpPr/>
            <p:nvPr/>
          </p:nvSpPr>
          <p:spPr>
            <a:xfrm>
              <a:off x="2796132" y="4951132"/>
              <a:ext cx="460767"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 name="Google Shape;676;p29">
              <a:extLst>
                <a:ext uri="{FF2B5EF4-FFF2-40B4-BE49-F238E27FC236}">
                  <a16:creationId xmlns:a16="http://schemas.microsoft.com/office/drawing/2014/main" id="{F75E1F04-E897-5B79-A6CD-391DF021C96B}"/>
                </a:ext>
              </a:extLst>
            </p:cNvPr>
            <p:cNvSpPr/>
            <p:nvPr/>
          </p:nvSpPr>
          <p:spPr>
            <a:xfrm>
              <a:off x="6182065" y="3542528"/>
              <a:ext cx="445250" cy="369332"/>
            </a:xfrm>
            <a:prstGeom prst="rect">
              <a:avLst/>
            </a:prstGeom>
            <a:blipFill rotWithShape="1">
              <a:blip r:embed="rId8">
                <a:alphaModFix/>
              </a:blip>
              <a:stretch>
                <a:fillRect b="-1290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 name="Google Shape;677;p29">
              <a:extLst>
                <a:ext uri="{FF2B5EF4-FFF2-40B4-BE49-F238E27FC236}">
                  <a16:creationId xmlns:a16="http://schemas.microsoft.com/office/drawing/2014/main" id="{81A09C52-6E9B-ACAA-E8B6-C9DE16EFAF62}"/>
                </a:ext>
              </a:extLst>
            </p:cNvPr>
            <p:cNvSpPr/>
            <p:nvPr/>
          </p:nvSpPr>
          <p:spPr>
            <a:xfrm>
              <a:off x="2789989" y="3843802"/>
              <a:ext cx="46608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 name="Google Shape;678;p29">
              <a:extLst>
                <a:ext uri="{FF2B5EF4-FFF2-40B4-BE49-F238E27FC236}">
                  <a16:creationId xmlns:a16="http://schemas.microsoft.com/office/drawing/2014/main" id="{87A366BE-41DA-4C2C-9E9A-461AC5DC6740}"/>
                </a:ext>
              </a:extLst>
            </p:cNvPr>
            <p:cNvSpPr txBox="1"/>
            <p:nvPr/>
          </p:nvSpPr>
          <p:spPr>
            <a:xfrm>
              <a:off x="1776046" y="1798770"/>
              <a:ext cx="11938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Input layer</a:t>
              </a:r>
              <a:endParaRPr/>
            </a:p>
          </p:txBody>
        </p:sp>
        <p:sp>
          <p:nvSpPr>
            <p:cNvPr id="96" name="Google Shape;679;p29">
              <a:extLst>
                <a:ext uri="{FF2B5EF4-FFF2-40B4-BE49-F238E27FC236}">
                  <a16:creationId xmlns:a16="http://schemas.microsoft.com/office/drawing/2014/main" id="{B1AE9D98-4795-9E6F-10E0-C67736993363}"/>
                </a:ext>
              </a:extLst>
            </p:cNvPr>
            <p:cNvSpPr txBox="1"/>
            <p:nvPr/>
          </p:nvSpPr>
          <p:spPr>
            <a:xfrm>
              <a:off x="6384475" y="1796830"/>
              <a:ext cx="13653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Output layer</a:t>
              </a:r>
              <a:endParaRPr/>
            </a:p>
          </p:txBody>
        </p:sp>
        <p:sp>
          <p:nvSpPr>
            <p:cNvPr id="97" name="Google Shape;680;p29">
              <a:extLst>
                <a:ext uri="{FF2B5EF4-FFF2-40B4-BE49-F238E27FC236}">
                  <a16:creationId xmlns:a16="http://schemas.microsoft.com/office/drawing/2014/main" id="{2D167A03-DBDF-37D8-1A5F-CAD967ED24F3}"/>
                </a:ext>
              </a:extLst>
            </p:cNvPr>
            <p:cNvSpPr txBox="1"/>
            <p:nvPr/>
          </p:nvSpPr>
          <p:spPr>
            <a:xfrm>
              <a:off x="3711492" y="6085433"/>
              <a:ext cx="16595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N Hidden layers</a:t>
              </a:r>
              <a:endParaRPr dirty="0"/>
            </a:p>
          </p:txBody>
        </p:sp>
        <p:sp>
          <p:nvSpPr>
            <p:cNvPr id="98" name="Google Shape;681;p29">
              <a:extLst>
                <a:ext uri="{FF2B5EF4-FFF2-40B4-BE49-F238E27FC236}">
                  <a16:creationId xmlns:a16="http://schemas.microsoft.com/office/drawing/2014/main" id="{676584F9-2EA1-36C3-4CDE-ACE5CD6D0724}"/>
                </a:ext>
              </a:extLst>
            </p:cNvPr>
            <p:cNvSpPr/>
            <p:nvPr/>
          </p:nvSpPr>
          <p:spPr>
            <a:xfrm rot="-5400000">
              <a:off x="6197405" y="2942947"/>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682;p29">
              <a:extLst>
                <a:ext uri="{FF2B5EF4-FFF2-40B4-BE49-F238E27FC236}">
                  <a16:creationId xmlns:a16="http://schemas.microsoft.com/office/drawing/2014/main" id="{4436243E-2F4E-8EAE-F4B2-D81794C5E69B}"/>
                </a:ext>
              </a:extLst>
            </p:cNvPr>
            <p:cNvSpPr/>
            <p:nvPr/>
          </p:nvSpPr>
          <p:spPr>
            <a:xfrm>
              <a:off x="6178280" y="2905421"/>
              <a:ext cx="430181" cy="369332"/>
            </a:xfrm>
            <a:prstGeom prst="rect">
              <a:avLst/>
            </a:prstGeom>
            <a:blipFill rotWithShape="1">
              <a:blip r:embed="rId10">
                <a:alphaModFix/>
              </a:blip>
              <a:stretch>
                <a:fillRect b="-16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 name="Google Shape;683;p29">
              <a:extLst>
                <a:ext uri="{FF2B5EF4-FFF2-40B4-BE49-F238E27FC236}">
                  <a16:creationId xmlns:a16="http://schemas.microsoft.com/office/drawing/2014/main" id="{2F9E5CED-745F-BE55-7762-E5D2A0A49F40}"/>
                </a:ext>
              </a:extLst>
            </p:cNvPr>
            <p:cNvSpPr/>
            <p:nvPr/>
          </p:nvSpPr>
          <p:spPr>
            <a:xfrm rot="-5400000">
              <a:off x="6215355" y="423188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684;p29">
              <a:extLst>
                <a:ext uri="{FF2B5EF4-FFF2-40B4-BE49-F238E27FC236}">
                  <a16:creationId xmlns:a16="http://schemas.microsoft.com/office/drawing/2014/main" id="{CC9D8A45-ABDE-A178-B847-C47D099BC72F}"/>
                </a:ext>
              </a:extLst>
            </p:cNvPr>
            <p:cNvSpPr/>
            <p:nvPr/>
          </p:nvSpPr>
          <p:spPr>
            <a:xfrm>
              <a:off x="6196230" y="4209860"/>
              <a:ext cx="433580" cy="369332"/>
            </a:xfrm>
            <a:prstGeom prst="rect">
              <a:avLst/>
            </a:prstGeom>
            <a:blipFill rotWithShape="1">
              <a:blip r:embed="rId11">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02" name="Google Shape;685;p29">
              <a:extLst>
                <a:ext uri="{FF2B5EF4-FFF2-40B4-BE49-F238E27FC236}">
                  <a16:creationId xmlns:a16="http://schemas.microsoft.com/office/drawing/2014/main" id="{39405A2D-424F-A018-2E7B-8A9F0BA4979B}"/>
                </a:ext>
              </a:extLst>
            </p:cNvPr>
            <p:cNvCxnSpPr>
              <a:endCxn id="98" idx="0"/>
            </p:cNvCxnSpPr>
            <p:nvPr/>
          </p:nvCxnSpPr>
          <p:spPr>
            <a:xfrm rot="10800000" flipH="1">
              <a:off x="5750140" y="3126212"/>
              <a:ext cx="447600" cy="2469000"/>
            </a:xfrm>
            <a:prstGeom prst="straightConnector1">
              <a:avLst/>
            </a:prstGeom>
            <a:noFill/>
            <a:ln w="9525" cap="flat" cmpd="sng">
              <a:solidFill>
                <a:schemeClr val="accent1"/>
              </a:solidFill>
              <a:prstDash val="solid"/>
              <a:miter lim="800000"/>
              <a:headEnd type="none" w="sm" len="sm"/>
              <a:tailEnd type="none" w="sm" len="sm"/>
            </a:ln>
          </p:spPr>
        </p:cxnSp>
        <p:cxnSp>
          <p:nvCxnSpPr>
            <p:cNvPr id="103" name="Google Shape;686;p29">
              <a:extLst>
                <a:ext uri="{FF2B5EF4-FFF2-40B4-BE49-F238E27FC236}">
                  <a16:creationId xmlns:a16="http://schemas.microsoft.com/office/drawing/2014/main" id="{B3E32B59-FBCE-5AC0-A3F2-4C37DC6BFF65}"/>
                </a:ext>
              </a:extLst>
            </p:cNvPr>
            <p:cNvCxnSpPr>
              <a:endCxn id="98" idx="0"/>
            </p:cNvCxnSpPr>
            <p:nvPr/>
          </p:nvCxnSpPr>
          <p:spPr>
            <a:xfrm rot="10800000" flipH="1">
              <a:off x="5750140" y="3126212"/>
              <a:ext cx="447600" cy="1929000"/>
            </a:xfrm>
            <a:prstGeom prst="straightConnector1">
              <a:avLst/>
            </a:prstGeom>
            <a:noFill/>
            <a:ln w="9525" cap="flat" cmpd="sng">
              <a:solidFill>
                <a:schemeClr val="accent1"/>
              </a:solidFill>
              <a:prstDash val="solid"/>
              <a:miter lim="800000"/>
              <a:headEnd type="none" w="sm" len="sm"/>
              <a:tailEnd type="none" w="sm" len="sm"/>
            </a:ln>
          </p:spPr>
        </p:cxnSp>
        <p:cxnSp>
          <p:nvCxnSpPr>
            <p:cNvPr id="104" name="Google Shape;687;p29">
              <a:extLst>
                <a:ext uri="{FF2B5EF4-FFF2-40B4-BE49-F238E27FC236}">
                  <a16:creationId xmlns:a16="http://schemas.microsoft.com/office/drawing/2014/main" id="{82B10B28-64A8-AF83-DA61-5EEAB7669FCB}"/>
                </a:ext>
              </a:extLst>
            </p:cNvPr>
            <p:cNvCxnSpPr>
              <a:endCxn id="98" idx="0"/>
            </p:cNvCxnSpPr>
            <p:nvPr/>
          </p:nvCxnSpPr>
          <p:spPr>
            <a:xfrm rot="10800000" flipH="1">
              <a:off x="5750140" y="3126212"/>
              <a:ext cx="447600" cy="1389000"/>
            </a:xfrm>
            <a:prstGeom prst="straightConnector1">
              <a:avLst/>
            </a:prstGeom>
            <a:noFill/>
            <a:ln w="9525" cap="flat" cmpd="sng">
              <a:solidFill>
                <a:schemeClr val="accent1"/>
              </a:solidFill>
              <a:prstDash val="solid"/>
              <a:miter lim="800000"/>
              <a:headEnd type="none" w="sm" len="sm"/>
              <a:tailEnd type="none" w="sm" len="sm"/>
            </a:ln>
          </p:spPr>
        </p:cxnSp>
        <p:cxnSp>
          <p:nvCxnSpPr>
            <p:cNvPr id="105" name="Google Shape;688;p29">
              <a:extLst>
                <a:ext uri="{FF2B5EF4-FFF2-40B4-BE49-F238E27FC236}">
                  <a16:creationId xmlns:a16="http://schemas.microsoft.com/office/drawing/2014/main" id="{D49D8028-E0F3-9D40-2DDE-470AD374C3AA}"/>
                </a:ext>
              </a:extLst>
            </p:cNvPr>
            <p:cNvCxnSpPr>
              <a:endCxn id="98" idx="0"/>
            </p:cNvCxnSpPr>
            <p:nvPr/>
          </p:nvCxnSpPr>
          <p:spPr>
            <a:xfrm rot="10800000" flipH="1">
              <a:off x="5750140" y="3126212"/>
              <a:ext cx="447600" cy="849000"/>
            </a:xfrm>
            <a:prstGeom prst="straightConnector1">
              <a:avLst/>
            </a:prstGeom>
            <a:noFill/>
            <a:ln w="9525" cap="flat" cmpd="sng">
              <a:solidFill>
                <a:schemeClr val="accent1"/>
              </a:solidFill>
              <a:prstDash val="solid"/>
              <a:miter lim="800000"/>
              <a:headEnd type="none" w="sm" len="sm"/>
              <a:tailEnd type="none" w="sm" len="sm"/>
            </a:ln>
          </p:spPr>
        </p:cxnSp>
        <p:cxnSp>
          <p:nvCxnSpPr>
            <p:cNvPr id="106" name="Google Shape;689;p29">
              <a:extLst>
                <a:ext uri="{FF2B5EF4-FFF2-40B4-BE49-F238E27FC236}">
                  <a16:creationId xmlns:a16="http://schemas.microsoft.com/office/drawing/2014/main" id="{1723E762-974B-2E58-3D40-27C2B645EE5F}"/>
                </a:ext>
              </a:extLst>
            </p:cNvPr>
            <p:cNvCxnSpPr>
              <a:endCxn id="98" idx="0"/>
            </p:cNvCxnSpPr>
            <p:nvPr/>
          </p:nvCxnSpPr>
          <p:spPr>
            <a:xfrm rot="10800000" flipH="1">
              <a:off x="5750140" y="3126212"/>
              <a:ext cx="447600" cy="309000"/>
            </a:xfrm>
            <a:prstGeom prst="straightConnector1">
              <a:avLst/>
            </a:prstGeom>
            <a:noFill/>
            <a:ln w="9525" cap="flat" cmpd="sng">
              <a:solidFill>
                <a:schemeClr val="accent1"/>
              </a:solidFill>
              <a:prstDash val="solid"/>
              <a:miter lim="800000"/>
              <a:headEnd type="none" w="sm" len="sm"/>
              <a:tailEnd type="none" w="sm" len="sm"/>
            </a:ln>
          </p:spPr>
        </p:cxnSp>
        <p:cxnSp>
          <p:nvCxnSpPr>
            <p:cNvPr id="107" name="Google Shape;690;p29">
              <a:extLst>
                <a:ext uri="{FF2B5EF4-FFF2-40B4-BE49-F238E27FC236}">
                  <a16:creationId xmlns:a16="http://schemas.microsoft.com/office/drawing/2014/main" id="{345581FA-075F-EE6D-7BEB-752DD813D335}"/>
                </a:ext>
              </a:extLst>
            </p:cNvPr>
            <p:cNvCxnSpPr>
              <a:endCxn id="98" idx="0"/>
            </p:cNvCxnSpPr>
            <p:nvPr/>
          </p:nvCxnSpPr>
          <p:spPr>
            <a:xfrm>
              <a:off x="5750140" y="2895212"/>
              <a:ext cx="447600" cy="231000"/>
            </a:xfrm>
            <a:prstGeom prst="straightConnector1">
              <a:avLst/>
            </a:prstGeom>
            <a:noFill/>
            <a:ln w="9525" cap="flat" cmpd="sng">
              <a:solidFill>
                <a:schemeClr val="accent1"/>
              </a:solidFill>
              <a:prstDash val="solid"/>
              <a:miter lim="800000"/>
              <a:headEnd type="none" w="sm" len="sm"/>
              <a:tailEnd type="none" w="sm" len="sm"/>
            </a:ln>
          </p:spPr>
        </p:cxnSp>
        <p:cxnSp>
          <p:nvCxnSpPr>
            <p:cNvPr id="108" name="Google Shape;691;p29">
              <a:extLst>
                <a:ext uri="{FF2B5EF4-FFF2-40B4-BE49-F238E27FC236}">
                  <a16:creationId xmlns:a16="http://schemas.microsoft.com/office/drawing/2014/main" id="{3254D983-F64B-DC78-B581-886269A37D33}"/>
                </a:ext>
              </a:extLst>
            </p:cNvPr>
            <p:cNvCxnSpPr>
              <a:endCxn id="98" idx="0"/>
            </p:cNvCxnSpPr>
            <p:nvPr/>
          </p:nvCxnSpPr>
          <p:spPr>
            <a:xfrm>
              <a:off x="5750140" y="2355212"/>
              <a:ext cx="447600" cy="771000"/>
            </a:xfrm>
            <a:prstGeom prst="straightConnector1">
              <a:avLst/>
            </a:prstGeom>
            <a:noFill/>
            <a:ln w="9525" cap="flat" cmpd="sng">
              <a:solidFill>
                <a:schemeClr val="accent1"/>
              </a:solidFill>
              <a:prstDash val="solid"/>
              <a:miter lim="800000"/>
              <a:headEnd type="none" w="sm" len="sm"/>
              <a:tailEnd type="none" w="sm" len="sm"/>
            </a:ln>
          </p:spPr>
        </p:cxnSp>
        <p:cxnSp>
          <p:nvCxnSpPr>
            <p:cNvPr id="109" name="Google Shape;692;p29">
              <a:extLst>
                <a:ext uri="{FF2B5EF4-FFF2-40B4-BE49-F238E27FC236}">
                  <a16:creationId xmlns:a16="http://schemas.microsoft.com/office/drawing/2014/main" id="{B94AB4DF-7C98-6B92-BE85-4786DA7B8766}"/>
                </a:ext>
              </a:extLst>
            </p:cNvPr>
            <p:cNvCxnSpPr>
              <a:endCxn id="98" idx="0"/>
            </p:cNvCxnSpPr>
            <p:nvPr/>
          </p:nvCxnSpPr>
          <p:spPr>
            <a:xfrm>
              <a:off x="5750140" y="1815212"/>
              <a:ext cx="447600" cy="1311000"/>
            </a:xfrm>
            <a:prstGeom prst="straightConnector1">
              <a:avLst/>
            </a:prstGeom>
            <a:noFill/>
            <a:ln w="9525" cap="flat" cmpd="sng">
              <a:solidFill>
                <a:schemeClr val="accent1"/>
              </a:solidFill>
              <a:prstDash val="solid"/>
              <a:miter lim="800000"/>
              <a:headEnd type="none" w="sm" len="sm"/>
              <a:tailEnd type="none" w="sm" len="sm"/>
            </a:ln>
          </p:spPr>
        </p:cxnSp>
        <p:cxnSp>
          <p:nvCxnSpPr>
            <p:cNvPr id="110" name="Google Shape;693;p29">
              <a:extLst>
                <a:ext uri="{FF2B5EF4-FFF2-40B4-BE49-F238E27FC236}">
                  <a16:creationId xmlns:a16="http://schemas.microsoft.com/office/drawing/2014/main" id="{DAFAA3D1-7007-CCD4-5CB1-33DED36B3772}"/>
                </a:ext>
              </a:extLst>
            </p:cNvPr>
            <p:cNvCxnSpPr>
              <a:endCxn id="100" idx="0"/>
            </p:cNvCxnSpPr>
            <p:nvPr/>
          </p:nvCxnSpPr>
          <p:spPr>
            <a:xfrm rot="10800000" flipH="1">
              <a:off x="5735090" y="4415153"/>
              <a:ext cx="480600" cy="1234500"/>
            </a:xfrm>
            <a:prstGeom prst="straightConnector1">
              <a:avLst/>
            </a:prstGeom>
            <a:noFill/>
            <a:ln w="9525" cap="flat" cmpd="sng">
              <a:solidFill>
                <a:schemeClr val="accent1"/>
              </a:solidFill>
              <a:prstDash val="solid"/>
              <a:miter lim="800000"/>
              <a:headEnd type="none" w="sm" len="sm"/>
              <a:tailEnd type="none" w="sm" len="sm"/>
            </a:ln>
          </p:spPr>
        </p:cxnSp>
        <p:cxnSp>
          <p:nvCxnSpPr>
            <p:cNvPr id="111" name="Google Shape;694;p29">
              <a:extLst>
                <a:ext uri="{FF2B5EF4-FFF2-40B4-BE49-F238E27FC236}">
                  <a16:creationId xmlns:a16="http://schemas.microsoft.com/office/drawing/2014/main" id="{6C2B7995-429B-DFBA-3BAC-44965FCDC7F3}"/>
                </a:ext>
              </a:extLst>
            </p:cNvPr>
            <p:cNvCxnSpPr>
              <a:endCxn id="100" idx="0"/>
            </p:cNvCxnSpPr>
            <p:nvPr/>
          </p:nvCxnSpPr>
          <p:spPr>
            <a:xfrm rot="10800000" flipH="1">
              <a:off x="5735090" y="4415153"/>
              <a:ext cx="480600" cy="694500"/>
            </a:xfrm>
            <a:prstGeom prst="straightConnector1">
              <a:avLst/>
            </a:prstGeom>
            <a:noFill/>
            <a:ln w="9525" cap="flat" cmpd="sng">
              <a:solidFill>
                <a:schemeClr val="accent1"/>
              </a:solidFill>
              <a:prstDash val="solid"/>
              <a:miter lim="800000"/>
              <a:headEnd type="none" w="sm" len="sm"/>
              <a:tailEnd type="none" w="sm" len="sm"/>
            </a:ln>
          </p:spPr>
        </p:cxnSp>
        <p:cxnSp>
          <p:nvCxnSpPr>
            <p:cNvPr id="112" name="Google Shape;695;p29">
              <a:extLst>
                <a:ext uri="{FF2B5EF4-FFF2-40B4-BE49-F238E27FC236}">
                  <a16:creationId xmlns:a16="http://schemas.microsoft.com/office/drawing/2014/main" id="{6E934B88-1197-ED15-EB1B-1467D3808477}"/>
                </a:ext>
              </a:extLst>
            </p:cNvPr>
            <p:cNvCxnSpPr>
              <a:endCxn id="100" idx="0"/>
            </p:cNvCxnSpPr>
            <p:nvPr/>
          </p:nvCxnSpPr>
          <p:spPr>
            <a:xfrm rot="10800000" flipH="1">
              <a:off x="5735090" y="4415153"/>
              <a:ext cx="480600" cy="154500"/>
            </a:xfrm>
            <a:prstGeom prst="straightConnector1">
              <a:avLst/>
            </a:prstGeom>
            <a:noFill/>
            <a:ln w="9525" cap="flat" cmpd="sng">
              <a:solidFill>
                <a:schemeClr val="accent1"/>
              </a:solidFill>
              <a:prstDash val="solid"/>
              <a:miter lim="800000"/>
              <a:headEnd type="none" w="sm" len="sm"/>
              <a:tailEnd type="none" w="sm" len="sm"/>
            </a:ln>
          </p:spPr>
        </p:cxnSp>
        <p:cxnSp>
          <p:nvCxnSpPr>
            <p:cNvPr id="113" name="Google Shape;696;p29">
              <a:extLst>
                <a:ext uri="{FF2B5EF4-FFF2-40B4-BE49-F238E27FC236}">
                  <a16:creationId xmlns:a16="http://schemas.microsoft.com/office/drawing/2014/main" id="{91AE399E-79F9-A15D-F92A-D1F4087D5DA6}"/>
                </a:ext>
              </a:extLst>
            </p:cNvPr>
            <p:cNvCxnSpPr>
              <a:endCxn id="100" idx="0"/>
            </p:cNvCxnSpPr>
            <p:nvPr/>
          </p:nvCxnSpPr>
          <p:spPr>
            <a:xfrm>
              <a:off x="5735090" y="4029653"/>
              <a:ext cx="480600" cy="385500"/>
            </a:xfrm>
            <a:prstGeom prst="straightConnector1">
              <a:avLst/>
            </a:prstGeom>
            <a:noFill/>
            <a:ln w="9525" cap="flat" cmpd="sng">
              <a:solidFill>
                <a:schemeClr val="accent1"/>
              </a:solidFill>
              <a:prstDash val="solid"/>
              <a:miter lim="800000"/>
              <a:headEnd type="none" w="sm" len="sm"/>
              <a:tailEnd type="none" w="sm" len="sm"/>
            </a:ln>
          </p:spPr>
        </p:cxnSp>
        <p:cxnSp>
          <p:nvCxnSpPr>
            <p:cNvPr id="114" name="Google Shape;697;p29">
              <a:extLst>
                <a:ext uri="{FF2B5EF4-FFF2-40B4-BE49-F238E27FC236}">
                  <a16:creationId xmlns:a16="http://schemas.microsoft.com/office/drawing/2014/main" id="{BF3DF316-1040-338A-4874-539E8BF884EA}"/>
                </a:ext>
              </a:extLst>
            </p:cNvPr>
            <p:cNvCxnSpPr>
              <a:endCxn id="100" idx="0"/>
            </p:cNvCxnSpPr>
            <p:nvPr/>
          </p:nvCxnSpPr>
          <p:spPr>
            <a:xfrm>
              <a:off x="5735090" y="3489653"/>
              <a:ext cx="480600" cy="925500"/>
            </a:xfrm>
            <a:prstGeom prst="straightConnector1">
              <a:avLst/>
            </a:prstGeom>
            <a:noFill/>
            <a:ln w="9525" cap="flat" cmpd="sng">
              <a:solidFill>
                <a:schemeClr val="accent1"/>
              </a:solidFill>
              <a:prstDash val="solid"/>
              <a:miter lim="800000"/>
              <a:headEnd type="none" w="sm" len="sm"/>
              <a:tailEnd type="none" w="sm" len="sm"/>
            </a:ln>
          </p:spPr>
        </p:cxnSp>
        <p:cxnSp>
          <p:nvCxnSpPr>
            <p:cNvPr id="115" name="Google Shape;698;p29">
              <a:extLst>
                <a:ext uri="{FF2B5EF4-FFF2-40B4-BE49-F238E27FC236}">
                  <a16:creationId xmlns:a16="http://schemas.microsoft.com/office/drawing/2014/main" id="{160642C9-4818-9961-7B4F-F24E1C6E1628}"/>
                </a:ext>
              </a:extLst>
            </p:cNvPr>
            <p:cNvCxnSpPr>
              <a:endCxn id="100" idx="0"/>
            </p:cNvCxnSpPr>
            <p:nvPr/>
          </p:nvCxnSpPr>
          <p:spPr>
            <a:xfrm>
              <a:off x="5735090" y="2949653"/>
              <a:ext cx="480600" cy="1465500"/>
            </a:xfrm>
            <a:prstGeom prst="straightConnector1">
              <a:avLst/>
            </a:prstGeom>
            <a:noFill/>
            <a:ln w="9525" cap="flat" cmpd="sng">
              <a:solidFill>
                <a:schemeClr val="accent1"/>
              </a:solidFill>
              <a:prstDash val="solid"/>
              <a:miter lim="800000"/>
              <a:headEnd type="none" w="sm" len="sm"/>
              <a:tailEnd type="none" w="sm" len="sm"/>
            </a:ln>
          </p:spPr>
        </p:cxnSp>
        <p:cxnSp>
          <p:nvCxnSpPr>
            <p:cNvPr id="116" name="Google Shape;699;p29">
              <a:extLst>
                <a:ext uri="{FF2B5EF4-FFF2-40B4-BE49-F238E27FC236}">
                  <a16:creationId xmlns:a16="http://schemas.microsoft.com/office/drawing/2014/main" id="{D1585378-38B8-C2D4-0E70-B66E40AC8B46}"/>
                </a:ext>
              </a:extLst>
            </p:cNvPr>
            <p:cNvCxnSpPr>
              <a:endCxn id="100" idx="0"/>
            </p:cNvCxnSpPr>
            <p:nvPr/>
          </p:nvCxnSpPr>
          <p:spPr>
            <a:xfrm>
              <a:off x="5735090" y="2409653"/>
              <a:ext cx="480600" cy="2005500"/>
            </a:xfrm>
            <a:prstGeom prst="straightConnector1">
              <a:avLst/>
            </a:prstGeom>
            <a:noFill/>
            <a:ln w="9525" cap="flat" cmpd="sng">
              <a:solidFill>
                <a:schemeClr val="accent1"/>
              </a:solidFill>
              <a:prstDash val="solid"/>
              <a:miter lim="800000"/>
              <a:headEnd type="none" w="sm" len="sm"/>
              <a:tailEnd type="none" w="sm" len="sm"/>
            </a:ln>
          </p:spPr>
        </p:cxnSp>
        <p:cxnSp>
          <p:nvCxnSpPr>
            <p:cNvPr id="117" name="Google Shape;700;p29">
              <a:extLst>
                <a:ext uri="{FF2B5EF4-FFF2-40B4-BE49-F238E27FC236}">
                  <a16:creationId xmlns:a16="http://schemas.microsoft.com/office/drawing/2014/main" id="{EA408249-93AF-B0CA-8EB5-0691D81F15DD}"/>
                </a:ext>
              </a:extLst>
            </p:cNvPr>
            <p:cNvCxnSpPr>
              <a:endCxn id="100" idx="0"/>
            </p:cNvCxnSpPr>
            <p:nvPr/>
          </p:nvCxnSpPr>
          <p:spPr>
            <a:xfrm>
              <a:off x="5735090" y="1869653"/>
              <a:ext cx="480600" cy="2545500"/>
            </a:xfrm>
            <a:prstGeom prst="straightConnector1">
              <a:avLst/>
            </a:prstGeom>
            <a:noFill/>
            <a:ln w="9525" cap="flat" cmpd="sng">
              <a:solidFill>
                <a:schemeClr val="accent1"/>
              </a:solidFill>
              <a:prstDash val="solid"/>
              <a:miter lim="800000"/>
              <a:headEnd type="none" w="sm" len="sm"/>
              <a:tailEnd type="none" w="sm" len="sm"/>
            </a:ln>
          </p:spPr>
        </p:cxnSp>
      </p:grpSp>
      <p:sp>
        <p:nvSpPr>
          <p:cNvPr id="256" name="Google Shape;701;p29">
            <a:extLst>
              <a:ext uri="{FF2B5EF4-FFF2-40B4-BE49-F238E27FC236}">
                <a16:creationId xmlns:a16="http://schemas.microsoft.com/office/drawing/2014/main" id="{0451344A-6434-16B7-08B1-26476CE0B0F0}"/>
              </a:ext>
            </a:extLst>
          </p:cNvPr>
          <p:cNvSpPr txBox="1"/>
          <p:nvPr/>
        </p:nvSpPr>
        <p:spPr>
          <a:xfrm>
            <a:off x="8856953" y="2242415"/>
            <a:ext cx="2521139" cy="276999"/>
          </a:xfrm>
          <a:prstGeom prst="rect">
            <a:avLst/>
          </a:prstGeom>
          <a:blipFill rotWithShape="1">
            <a:blip r:embed="rId12">
              <a:alphaModFix/>
            </a:blip>
            <a:stretch>
              <a:fillRect l="-1507" t="-4346" b="-434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57" name="Google Shape;702;p29">
            <a:extLst>
              <a:ext uri="{FF2B5EF4-FFF2-40B4-BE49-F238E27FC236}">
                <a16:creationId xmlns:a16="http://schemas.microsoft.com/office/drawing/2014/main" id="{4E1DB7F5-A7A4-768E-B2DE-5DE978BC7A3F}"/>
              </a:ext>
            </a:extLst>
          </p:cNvPr>
          <p:cNvSpPr txBox="1"/>
          <p:nvPr/>
        </p:nvSpPr>
        <p:spPr>
          <a:xfrm>
            <a:off x="8856953" y="2781746"/>
            <a:ext cx="2428549" cy="283989"/>
          </a:xfrm>
          <a:prstGeom prst="rect">
            <a:avLst/>
          </a:prstGeom>
          <a:blipFill rotWithShape="1">
            <a:blip r:embed="rId13">
              <a:alphaModFix/>
            </a:blip>
            <a:stretch>
              <a:fillRect l="-1041" b="-16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58" name="Google Shape;703;p29">
            <a:extLst>
              <a:ext uri="{FF2B5EF4-FFF2-40B4-BE49-F238E27FC236}">
                <a16:creationId xmlns:a16="http://schemas.microsoft.com/office/drawing/2014/main" id="{25A26A7E-B966-12B9-E8D0-3598B3D6B859}"/>
              </a:ext>
            </a:extLst>
          </p:cNvPr>
          <p:cNvGrpSpPr/>
          <p:nvPr/>
        </p:nvGrpSpPr>
        <p:grpSpPr>
          <a:xfrm>
            <a:off x="8427378" y="3629988"/>
            <a:ext cx="3668594" cy="2204960"/>
            <a:chOff x="8427378" y="3629988"/>
            <a:chExt cx="3668594" cy="2204960"/>
          </a:xfrm>
        </p:grpSpPr>
        <p:cxnSp>
          <p:nvCxnSpPr>
            <p:cNvPr id="259" name="Google Shape;704;p29">
              <a:extLst>
                <a:ext uri="{FF2B5EF4-FFF2-40B4-BE49-F238E27FC236}">
                  <a16:creationId xmlns:a16="http://schemas.microsoft.com/office/drawing/2014/main" id="{F28DFE4C-2B21-E317-90BB-9F0C7371B9A3}"/>
                </a:ext>
              </a:extLst>
            </p:cNvPr>
            <p:cNvCxnSpPr>
              <a:stCxn id="7" idx="3"/>
              <a:endCxn id="263" idx="1"/>
            </p:cNvCxnSpPr>
            <p:nvPr/>
          </p:nvCxnSpPr>
          <p:spPr>
            <a:xfrm rot="10800000" flipH="1">
              <a:off x="8427378" y="3770837"/>
              <a:ext cx="429600" cy="291300"/>
            </a:xfrm>
            <a:prstGeom prst="straightConnector1">
              <a:avLst/>
            </a:prstGeom>
            <a:noFill/>
            <a:ln w="9525" cap="flat" cmpd="sng">
              <a:solidFill>
                <a:schemeClr val="accent1"/>
              </a:solidFill>
              <a:prstDash val="solid"/>
              <a:miter lim="800000"/>
              <a:headEnd type="none" w="sm" len="sm"/>
              <a:tailEnd type="none" w="sm" len="sm"/>
            </a:ln>
          </p:spPr>
        </p:cxnSp>
        <p:cxnSp>
          <p:nvCxnSpPr>
            <p:cNvPr id="260" name="Google Shape;706;p29">
              <a:extLst>
                <a:ext uri="{FF2B5EF4-FFF2-40B4-BE49-F238E27FC236}">
                  <a16:creationId xmlns:a16="http://schemas.microsoft.com/office/drawing/2014/main" id="{6E2420C0-0E9D-A4E2-F130-41179D5AB0FC}"/>
                </a:ext>
              </a:extLst>
            </p:cNvPr>
            <p:cNvCxnSpPr>
              <a:stCxn id="7" idx="3"/>
              <a:endCxn id="261" idx="1"/>
            </p:cNvCxnSpPr>
            <p:nvPr/>
          </p:nvCxnSpPr>
          <p:spPr>
            <a:xfrm>
              <a:off x="8427378" y="4062137"/>
              <a:ext cx="476700" cy="254400"/>
            </a:xfrm>
            <a:prstGeom prst="straightConnector1">
              <a:avLst/>
            </a:prstGeom>
            <a:noFill/>
            <a:ln w="9525" cap="flat" cmpd="sng">
              <a:solidFill>
                <a:schemeClr val="accent1"/>
              </a:solidFill>
              <a:prstDash val="solid"/>
              <a:miter lim="800000"/>
              <a:headEnd type="none" w="sm" len="sm"/>
              <a:tailEnd type="none" w="sm" len="sm"/>
            </a:ln>
          </p:spPr>
        </p:cxnSp>
        <p:sp>
          <p:nvSpPr>
            <p:cNvPr id="261" name="Google Shape;707;p29">
              <a:extLst>
                <a:ext uri="{FF2B5EF4-FFF2-40B4-BE49-F238E27FC236}">
                  <a16:creationId xmlns:a16="http://schemas.microsoft.com/office/drawing/2014/main" id="{B55572C5-0E41-A375-1875-AFDB176DA2C0}"/>
                </a:ext>
              </a:extLst>
            </p:cNvPr>
            <p:cNvSpPr txBox="1"/>
            <p:nvPr/>
          </p:nvSpPr>
          <p:spPr>
            <a:xfrm>
              <a:off x="8903934" y="4159905"/>
              <a:ext cx="2335511" cy="313291"/>
            </a:xfrm>
            <a:prstGeom prst="rect">
              <a:avLst/>
            </a:prstGeom>
            <a:blipFill rotWithShape="1">
              <a:blip r:embed="rId14">
                <a:alphaModFix/>
              </a:blip>
              <a:stretch>
                <a:fillRect l="-1080" b="-192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2" name="Google Shape;708;p29">
              <a:extLst>
                <a:ext uri="{FF2B5EF4-FFF2-40B4-BE49-F238E27FC236}">
                  <a16:creationId xmlns:a16="http://schemas.microsoft.com/office/drawing/2014/main" id="{24DC562D-0121-6F12-D715-21BD0D01A4D9}"/>
                </a:ext>
              </a:extLst>
            </p:cNvPr>
            <p:cNvSpPr txBox="1"/>
            <p:nvPr/>
          </p:nvSpPr>
          <p:spPr>
            <a:xfrm>
              <a:off x="8901151" y="4697696"/>
              <a:ext cx="2727606" cy="283989"/>
            </a:xfrm>
            <a:prstGeom prst="rect">
              <a:avLst/>
            </a:prstGeom>
            <a:blipFill rotWithShape="1">
              <a:blip r:embed="rId15">
                <a:alphaModFix/>
              </a:blip>
              <a:stretch>
                <a:fillRect l="-2314" t="-4347" b="-3478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3" name="Google Shape;705;p29">
              <a:extLst>
                <a:ext uri="{FF2B5EF4-FFF2-40B4-BE49-F238E27FC236}">
                  <a16:creationId xmlns:a16="http://schemas.microsoft.com/office/drawing/2014/main" id="{162C06A6-886C-A15D-6994-67A1C31C6D13}"/>
                </a:ext>
              </a:extLst>
            </p:cNvPr>
            <p:cNvSpPr txBox="1"/>
            <p:nvPr/>
          </p:nvSpPr>
          <p:spPr>
            <a:xfrm>
              <a:off x="8856953" y="3629988"/>
              <a:ext cx="2170146" cy="281872"/>
            </a:xfrm>
            <a:prstGeom prst="rect">
              <a:avLst/>
            </a:prstGeom>
            <a:blipFill rotWithShape="1">
              <a:blip r:embed="rId16">
                <a:alphaModFix/>
              </a:blip>
              <a:stretch>
                <a:fillRect t="-4166" b="-208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4" name="Google Shape;709;p29">
              <a:extLst>
                <a:ext uri="{FF2B5EF4-FFF2-40B4-BE49-F238E27FC236}">
                  <a16:creationId xmlns:a16="http://schemas.microsoft.com/office/drawing/2014/main" id="{8D38F72C-3410-357D-2B77-AE3DA404B055}"/>
                </a:ext>
              </a:extLst>
            </p:cNvPr>
            <p:cNvSpPr txBox="1"/>
            <p:nvPr/>
          </p:nvSpPr>
          <p:spPr>
            <a:xfrm>
              <a:off x="8901151" y="5271133"/>
              <a:ext cx="1745414" cy="512513"/>
            </a:xfrm>
            <a:prstGeom prst="rect">
              <a:avLst/>
            </a:prstGeom>
            <a:blipFill rotWithShape="1">
              <a:blip r:embed="rId17">
                <a:alphaModFix/>
              </a:blip>
              <a:stretch>
                <a:fillRect l="-3595" t="-197534" b="-2853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5" name="Google Shape;710;p29">
              <a:extLst>
                <a:ext uri="{FF2B5EF4-FFF2-40B4-BE49-F238E27FC236}">
                  <a16:creationId xmlns:a16="http://schemas.microsoft.com/office/drawing/2014/main" id="{F9F9CFBB-95E2-D4CA-559B-D700D89DBBFE}"/>
                </a:ext>
              </a:extLst>
            </p:cNvPr>
            <p:cNvSpPr txBox="1"/>
            <p:nvPr/>
          </p:nvSpPr>
          <p:spPr>
            <a:xfrm>
              <a:off x="10716299" y="5188617"/>
              <a:ext cx="13796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err="1">
                  <a:solidFill>
                    <a:schemeClr val="dk1"/>
                  </a:solidFill>
                  <a:latin typeface="Calibri"/>
                  <a:ea typeface="Calibri"/>
                  <a:cs typeface="Calibri"/>
                  <a:sym typeface="Calibri"/>
                </a:rPr>
                <a:t>Softmax</a:t>
              </a:r>
              <a:r>
                <a:rPr lang="en-GB" sz="1800" dirty="0">
                  <a:solidFill>
                    <a:schemeClr val="dk1"/>
                  </a:solidFill>
                  <a:latin typeface="Calibri"/>
                  <a:ea typeface="Calibri"/>
                  <a:cs typeface="Calibri"/>
                  <a:sym typeface="Calibri"/>
                </a:rPr>
                <a:t> for </a:t>
              </a:r>
              <a:endParaRPr dirty="0"/>
            </a:p>
            <a:p>
              <a:pPr marL="0" marR="0" lvl="0" indent="0" algn="l" rtl="0">
                <a:spcBef>
                  <a:spcPts val="0"/>
                </a:spcBef>
                <a:spcAft>
                  <a:spcPts val="0"/>
                </a:spcAft>
                <a:buNone/>
              </a:pPr>
              <a:r>
                <a:rPr lang="en-GB" sz="1800" dirty="0">
                  <a:solidFill>
                    <a:schemeClr val="dk1"/>
                  </a:solidFill>
                  <a:latin typeface="Calibri"/>
                  <a:ea typeface="Calibri"/>
                  <a:cs typeface="Calibri"/>
                  <a:sym typeface="Calibri"/>
                </a:rPr>
                <a:t>classification</a:t>
              </a:r>
              <a:endParaRPr dirty="0"/>
            </a:p>
          </p:txBody>
        </p:sp>
      </p:grpSp>
      <p:sp>
        <p:nvSpPr>
          <p:cNvPr id="266" name="Google Shape;115;p16">
            <a:extLst>
              <a:ext uri="{FF2B5EF4-FFF2-40B4-BE49-F238E27FC236}">
                <a16:creationId xmlns:a16="http://schemas.microsoft.com/office/drawing/2014/main" id="{DA72DE34-8E8C-0DAC-5A77-F55565C19B5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90589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1374-4486-AEFA-AF3F-DB22E1119C23}"/>
              </a:ext>
            </a:extLst>
          </p:cNvPr>
          <p:cNvSpPr>
            <a:spLocks noGrp="1"/>
          </p:cNvSpPr>
          <p:nvPr>
            <p:ph type="title"/>
          </p:nvPr>
        </p:nvSpPr>
        <p:spPr/>
        <p:txBody>
          <a:bodyPr/>
          <a:lstStyle/>
          <a:p>
            <a:r>
              <a:rPr lang="en-US" dirty="0"/>
              <a:t>DNN</a:t>
            </a:r>
          </a:p>
        </p:txBody>
      </p:sp>
      <p:sp>
        <p:nvSpPr>
          <p:cNvPr id="3" name="Text Placeholder 2">
            <a:extLst>
              <a:ext uri="{FF2B5EF4-FFF2-40B4-BE49-F238E27FC236}">
                <a16:creationId xmlns:a16="http://schemas.microsoft.com/office/drawing/2014/main" id="{7912B97E-58AC-8A0B-3E87-693CACF9F7C8}"/>
              </a:ext>
            </a:extLst>
          </p:cNvPr>
          <p:cNvSpPr>
            <a:spLocks noGrp="1"/>
          </p:cNvSpPr>
          <p:nvPr>
            <p:ph type="body" sz="quarter" idx="11"/>
          </p:nvPr>
        </p:nvSpPr>
        <p:spPr/>
        <p:txBody>
          <a:bodyPr/>
          <a:lstStyle/>
          <a:p>
            <a:pPr marL="342900" lvl="0" indent="-342900">
              <a:buFont typeface="Arial" panose="020B0604020202020204" pitchFamily="34" charset="0"/>
              <a:buChar char="•"/>
            </a:pPr>
            <a:r>
              <a:rPr lang="en-US" dirty="0"/>
              <a:t>It can be shown mathematically that </a:t>
            </a:r>
            <a:r>
              <a:rPr lang="en-US" dirty="0">
                <a:solidFill>
                  <a:srgbClr val="0070C0"/>
                </a:solidFill>
              </a:rPr>
              <a:t>single-layer NNs </a:t>
            </a:r>
            <a:r>
              <a:rPr lang="en-US" dirty="0"/>
              <a:t>are able to </a:t>
            </a:r>
            <a:r>
              <a:rPr lang="en-US" dirty="0">
                <a:solidFill>
                  <a:srgbClr val="0070C0"/>
                </a:solidFill>
              </a:rPr>
              <a:t>approximate</a:t>
            </a:r>
            <a:r>
              <a:rPr lang="en-US" dirty="0"/>
              <a:t> </a:t>
            </a:r>
            <a:r>
              <a:rPr lang="en-US" dirty="0">
                <a:solidFill>
                  <a:srgbClr val="0070C0"/>
                </a:solidFill>
              </a:rPr>
              <a:t>any functions </a:t>
            </a:r>
            <a:r>
              <a:rPr lang="en-US" dirty="0"/>
              <a:t>in N dimensions if there are </a:t>
            </a:r>
            <a:r>
              <a:rPr lang="en-US" dirty="0">
                <a:solidFill>
                  <a:srgbClr val="0070C0"/>
                </a:solidFill>
              </a:rPr>
              <a:t>enough neurons </a:t>
            </a:r>
            <a:r>
              <a:rPr lang="en-US" dirty="0"/>
              <a:t>and one is able to find the </a:t>
            </a:r>
            <a:r>
              <a:rPr lang="en-US" dirty="0">
                <a:solidFill>
                  <a:srgbClr val="0070C0"/>
                </a:solidFill>
              </a:rPr>
              <a:t>correct weights </a:t>
            </a:r>
            <a:r>
              <a:rPr lang="en-US" dirty="0"/>
              <a:t>(e.g. </a:t>
            </a:r>
            <a:r>
              <a:rPr lang="en-US" dirty="0" err="1"/>
              <a:t>Cybenko</a:t>
            </a:r>
            <a:r>
              <a:rPr lang="en-US" dirty="0"/>
              <a:t>, Math. Control Signals Syst., 1989, Hornik et al. Neural Networks, 1991)</a:t>
            </a:r>
          </a:p>
          <a:p>
            <a:pPr marL="342900" lvl="0" indent="-342900">
              <a:buFont typeface="Arial" panose="020B0604020202020204" pitchFamily="34" charset="0"/>
              <a:buChar char="•"/>
            </a:pPr>
            <a:r>
              <a:rPr lang="en-US" dirty="0"/>
              <a:t>However </a:t>
            </a:r>
            <a:r>
              <a:rPr lang="en-US" dirty="0">
                <a:solidFill>
                  <a:schemeClr val="tx2"/>
                </a:solidFill>
              </a:rPr>
              <a:t>multi-layer NNs </a:t>
            </a:r>
            <a:r>
              <a:rPr lang="en-US" dirty="0"/>
              <a:t>can perform this task much more efficiently (</a:t>
            </a:r>
            <a:r>
              <a:rPr lang="en-US" dirty="0">
                <a:solidFill>
                  <a:schemeClr val="tx2"/>
                </a:solidFill>
              </a:rPr>
              <a:t>much</a:t>
            </a:r>
            <a:r>
              <a:rPr lang="en-US" dirty="0"/>
              <a:t> </a:t>
            </a:r>
            <a:r>
              <a:rPr lang="en-US" dirty="0">
                <a:solidFill>
                  <a:schemeClr val="tx2"/>
                </a:solidFill>
              </a:rPr>
              <a:t>less weights and training time</a:t>
            </a:r>
            <a:r>
              <a:rPr lang="en-US" dirty="0"/>
              <a:t>) for hierarchical sparse functions (</a:t>
            </a:r>
            <a:r>
              <a:rPr lang="en-US" dirty="0" err="1"/>
              <a:t>Mhaskar</a:t>
            </a:r>
            <a:r>
              <a:rPr lang="en-US" dirty="0"/>
              <a:t> et al. 2017)</a:t>
            </a:r>
          </a:p>
          <a:p>
            <a:pPr marL="342900" lvl="0" indent="-342900">
              <a:buFont typeface="Arial" panose="020B0604020202020204" pitchFamily="34" charset="0"/>
              <a:buChar char="•"/>
            </a:pPr>
            <a:r>
              <a:rPr lang="en-US" dirty="0"/>
              <a:t>In a trained multi-layer NN, </a:t>
            </a:r>
            <a:r>
              <a:rPr lang="en-US" dirty="0">
                <a:solidFill>
                  <a:schemeClr val="tx2"/>
                </a:solidFill>
              </a:rPr>
              <a:t>each layer is able to extract essential information from the previous layer and pass it on to the next layer</a:t>
            </a:r>
            <a:r>
              <a:rPr lang="en-US" dirty="0"/>
              <a:t>. This provides a hierarchical decomposition of a big task into a sequel of smaller subtasks.</a:t>
            </a:r>
          </a:p>
        </p:txBody>
      </p:sp>
      <p:sp>
        <p:nvSpPr>
          <p:cNvPr id="4" name="Google Shape;115;p16">
            <a:extLst>
              <a:ext uri="{FF2B5EF4-FFF2-40B4-BE49-F238E27FC236}">
                <a16:creationId xmlns:a16="http://schemas.microsoft.com/office/drawing/2014/main" id="{22291468-6BA4-60C1-10D7-A457B669950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97576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D1496-1838-3F86-69A8-DD0D2FF7E387}"/>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976C254F-108F-3B80-6BDE-4A9DB9C6CC1A}"/>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AB54B1D0-37F5-6AA5-EC19-080F353214D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137999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C1E5-591D-9CAE-5E60-D6E9BCFC65AA}"/>
              </a:ext>
            </a:extLst>
          </p:cNvPr>
          <p:cNvSpPr>
            <a:spLocks noGrp="1"/>
          </p:cNvSpPr>
          <p:nvPr>
            <p:ph type="title"/>
          </p:nvPr>
        </p:nvSpPr>
        <p:spPr/>
        <p:txBody>
          <a:bodyPr/>
          <a:lstStyle/>
          <a:p>
            <a:r>
              <a:rPr lang="en-US" dirty="0"/>
              <a:t>DNN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F218AEC-919E-CA73-57E9-F5397CBC1370}"/>
                  </a:ext>
                </a:extLst>
              </p:cNvPr>
              <p:cNvSpPr>
                <a:spLocks noGrp="1"/>
              </p:cNvSpPr>
              <p:nvPr>
                <p:ph type="body" sz="quarter" idx="11"/>
              </p:nvPr>
            </p:nvSpPr>
            <p:spPr/>
            <p:txBody>
              <a:bodyPr>
                <a:normAutofit/>
              </a:bodyPr>
              <a:lstStyle/>
              <a:p>
                <a:pPr marL="342900" indent="-342900">
                  <a:buFont typeface="Arial" panose="020B0604020202020204" pitchFamily="34" charset="0"/>
                  <a:buChar char="•"/>
                </a:pPr>
                <a:r>
                  <a:rPr lang="en-US" dirty="0"/>
                  <a:t>DNNs are universal parametric function approximators that can fit any smooth non-linear function </a:t>
                </a:r>
                <a14:m>
                  <m:oMath xmlns:m="http://schemas.openxmlformats.org/officeDocument/2006/math">
                    <m:r>
                      <a:rPr lang="en-US" i="1" dirty="0" smtClean="0">
                        <a:solidFill>
                          <a:schemeClr val="tx2"/>
                        </a:solidFill>
                        <a:latin typeface="Cambria Math" panose="02040503050406030204" pitchFamily="18" charset="0"/>
                      </a:rPr>
                      <m:t>𝑓</m:t>
                    </m:r>
                  </m:oMath>
                </a14:m>
                <a:r>
                  <a:rPr lang="en-US" dirty="0"/>
                  <a:t> of input vectors </a:t>
                </a:r>
                <a14:m>
                  <m:oMath xmlns:m="http://schemas.openxmlformats.org/officeDocument/2006/math">
                    <m:r>
                      <a:rPr lang="en-US" i="1" dirty="0" smtClean="0">
                        <a:solidFill>
                          <a:schemeClr val="tx2"/>
                        </a:solidFill>
                        <a:latin typeface="Cambria Math" panose="02040503050406030204" pitchFamily="18" charset="0"/>
                      </a:rPr>
                      <m:t>𝑥</m:t>
                    </m:r>
                  </m:oMath>
                </a14:m>
                <a:r>
                  <a:rPr lang="en-US" dirty="0"/>
                  <a:t> to output vectors </a:t>
                </a:r>
                <a14:m>
                  <m:oMath xmlns:m="http://schemas.openxmlformats.org/officeDocument/2006/math">
                    <m:r>
                      <a:rPr lang="en-US" i="1" dirty="0" smtClean="0">
                        <a:solidFill>
                          <a:schemeClr val="tx2"/>
                        </a:solidFill>
                        <a:latin typeface="Cambria Math" panose="02040503050406030204" pitchFamily="18" charset="0"/>
                      </a:rPr>
                      <m:t>𝑦</m:t>
                    </m:r>
                    <m:r>
                      <a:rPr lang="en-US" i="1" dirty="0" smtClean="0">
                        <a:solidFill>
                          <a:schemeClr val="tx2"/>
                        </a:solidFill>
                        <a:latin typeface="Cambria Math" panose="02040503050406030204" pitchFamily="18" charset="0"/>
                      </a:rPr>
                      <m:t> = </m:t>
                    </m:r>
                    <m:r>
                      <a:rPr lang="en-US" i="1" dirty="0" smtClean="0">
                        <a:solidFill>
                          <a:schemeClr val="tx2"/>
                        </a:solidFill>
                        <a:latin typeface="Cambria Math" panose="02040503050406030204" pitchFamily="18" charset="0"/>
                      </a:rPr>
                      <m:t>𝑓</m:t>
                    </m:r>
                    <m:r>
                      <a:rPr lang="en-US" i="1" dirty="0" smtClean="0">
                        <a:solidFill>
                          <a:schemeClr val="tx2"/>
                        </a:solidFill>
                        <a:latin typeface="Cambria Math" panose="02040503050406030204" pitchFamily="18" charset="0"/>
                      </a:rPr>
                      <m:t>(</m:t>
                    </m:r>
                    <m:r>
                      <a:rPr lang="en-US" i="1" dirty="0" smtClean="0">
                        <a:solidFill>
                          <a:schemeClr val="tx2"/>
                        </a:solidFill>
                        <a:latin typeface="Cambria Math" panose="02040503050406030204" pitchFamily="18" charset="0"/>
                      </a:rPr>
                      <m:t>𝑥</m:t>
                    </m:r>
                    <m:r>
                      <a:rPr lang="en-US" i="1" dirty="0" smtClean="0">
                        <a:solidFill>
                          <a:schemeClr val="tx2"/>
                        </a:solidFill>
                        <a:latin typeface="Cambria Math" panose="02040503050406030204" pitchFamily="18" charset="0"/>
                      </a:rPr>
                      <m:t>)</m:t>
                    </m:r>
                  </m:oMath>
                </a14:m>
                <a:r>
                  <a:rPr lang="en-US" dirty="0"/>
                  <a:t>.</a:t>
                </a:r>
              </a:p>
              <a:p>
                <a:pPr marL="342900" indent="-342900">
                  <a:buFont typeface="Arial" panose="020B0604020202020204" pitchFamily="34" charset="0"/>
                  <a:buChar char="•"/>
                </a:pPr>
                <a:r>
                  <a:rPr lang="en-US" dirty="0"/>
                  <a:t>The weights to achieve this fit can be efficiently learned from the data.</a:t>
                </a:r>
              </a:p>
              <a:p>
                <a:pPr marL="342900" indent="-342900">
                  <a:buFont typeface="Arial" panose="020B0604020202020204" pitchFamily="34" charset="0"/>
                  <a:buChar char="•"/>
                </a:pPr>
                <a:r>
                  <a:rPr lang="en-US" dirty="0"/>
                  <a:t>The ‘magic’ of DNNs is that they are able to approximate the training data and still generalize well on the test data.</a:t>
                </a:r>
              </a:p>
            </p:txBody>
          </p:sp>
        </mc:Choice>
        <mc:Fallback>
          <p:sp>
            <p:nvSpPr>
              <p:cNvPr id="3" name="Text Placeholder 2">
                <a:extLst>
                  <a:ext uri="{FF2B5EF4-FFF2-40B4-BE49-F238E27FC236}">
                    <a16:creationId xmlns:a16="http://schemas.microsoft.com/office/drawing/2014/main" id="{0F218AEC-919E-CA73-57E9-F5397CBC1370}"/>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362" t="-1749"/>
                </a:stretch>
              </a:blipFill>
            </p:spPr>
            <p:txBody>
              <a:bodyPr/>
              <a:lstStyle/>
              <a:p>
                <a:r>
                  <a:rPr lang="en-US">
                    <a:noFill/>
                  </a:rPr>
                  <a:t> </a:t>
                </a:r>
              </a:p>
            </p:txBody>
          </p:sp>
        </mc:Fallback>
      </mc:AlternateContent>
      <p:sp>
        <p:nvSpPr>
          <p:cNvPr id="4" name="Google Shape;115;p16">
            <a:extLst>
              <a:ext uri="{FF2B5EF4-FFF2-40B4-BE49-F238E27FC236}">
                <a16:creationId xmlns:a16="http://schemas.microsoft.com/office/drawing/2014/main" id="{A96DC25E-0148-9D0F-9D89-C2E4154D688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607995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70;p34" descr="Download Toaster PNG Image for Free">
            <a:extLst>
              <a:ext uri="{FF2B5EF4-FFF2-40B4-BE49-F238E27FC236}">
                <a16:creationId xmlns:a16="http://schemas.microsoft.com/office/drawing/2014/main" id="{30774168-8763-7334-E536-0B74D70D3192}"/>
              </a:ext>
            </a:extLst>
          </p:cNvPr>
          <p:cNvPicPr preferRelativeResize="0"/>
          <p:nvPr/>
        </p:nvPicPr>
        <p:blipFill rotWithShape="1">
          <a:blip r:embed="rId3">
            <a:alphaModFix/>
          </a:blip>
          <a:srcRect/>
          <a:stretch/>
        </p:blipFill>
        <p:spPr>
          <a:xfrm>
            <a:off x="4599147" y="80624"/>
            <a:ext cx="2086607" cy="1623001"/>
          </a:xfrm>
          <a:prstGeom prst="rect">
            <a:avLst/>
          </a:prstGeom>
          <a:noFill/>
          <a:ln>
            <a:noFill/>
          </a:ln>
        </p:spPr>
      </p:pic>
      <p:grpSp>
        <p:nvGrpSpPr>
          <p:cNvPr id="5" name="Google Shape;771;p34">
            <a:extLst>
              <a:ext uri="{FF2B5EF4-FFF2-40B4-BE49-F238E27FC236}">
                <a16:creationId xmlns:a16="http://schemas.microsoft.com/office/drawing/2014/main" id="{B5B596E9-A10F-06A3-1301-25813421E645}"/>
              </a:ext>
            </a:extLst>
          </p:cNvPr>
          <p:cNvGrpSpPr/>
          <p:nvPr/>
        </p:nvGrpSpPr>
        <p:grpSpPr>
          <a:xfrm>
            <a:off x="1674953" y="1789938"/>
            <a:ext cx="2180865" cy="1433324"/>
            <a:chOff x="784184" y="1514360"/>
            <a:chExt cx="2180865" cy="1433324"/>
          </a:xfrm>
        </p:grpSpPr>
        <p:cxnSp>
          <p:nvCxnSpPr>
            <p:cNvPr id="6" name="Google Shape;772;p34">
              <a:extLst>
                <a:ext uri="{FF2B5EF4-FFF2-40B4-BE49-F238E27FC236}">
                  <a16:creationId xmlns:a16="http://schemas.microsoft.com/office/drawing/2014/main" id="{1FB9450B-3748-5C38-8540-A1F304B20D0B}"/>
                </a:ext>
              </a:extLst>
            </p:cNvPr>
            <p:cNvCxnSpPr/>
            <p:nvPr/>
          </p:nvCxnSpPr>
          <p:spPr>
            <a:xfrm>
              <a:off x="1122744" y="2176041"/>
              <a:ext cx="462988" cy="0"/>
            </a:xfrm>
            <a:prstGeom prst="straightConnector1">
              <a:avLst/>
            </a:prstGeom>
            <a:noFill/>
            <a:ln w="38100" cap="flat" cmpd="sng">
              <a:solidFill>
                <a:srgbClr val="0070C0"/>
              </a:solidFill>
              <a:prstDash val="solid"/>
              <a:miter lim="800000"/>
              <a:headEnd type="none" w="sm" len="sm"/>
              <a:tailEnd type="none" w="sm" len="sm"/>
            </a:ln>
          </p:spPr>
        </p:cxnSp>
        <p:cxnSp>
          <p:nvCxnSpPr>
            <p:cNvPr id="7" name="Google Shape;773;p34">
              <a:extLst>
                <a:ext uri="{FF2B5EF4-FFF2-40B4-BE49-F238E27FC236}">
                  <a16:creationId xmlns:a16="http://schemas.microsoft.com/office/drawing/2014/main" id="{1BDF75BA-BEBD-1038-908F-92FCC45840AF}"/>
                </a:ext>
              </a:extLst>
            </p:cNvPr>
            <p:cNvCxnSpPr/>
            <p:nvPr/>
          </p:nvCxnSpPr>
          <p:spPr>
            <a:xfrm rot="10800000" flipH="1">
              <a:off x="1481559" y="2328441"/>
              <a:ext cx="256573" cy="252713"/>
            </a:xfrm>
            <a:prstGeom prst="straightConnector1">
              <a:avLst/>
            </a:prstGeom>
            <a:noFill/>
            <a:ln w="38100" cap="flat" cmpd="sng">
              <a:solidFill>
                <a:srgbClr val="0070C0"/>
              </a:solidFill>
              <a:prstDash val="solid"/>
              <a:miter lim="800000"/>
              <a:headEnd type="none" w="sm" len="sm"/>
              <a:tailEnd type="none" w="sm" len="sm"/>
            </a:ln>
          </p:spPr>
        </p:cxnSp>
        <p:cxnSp>
          <p:nvCxnSpPr>
            <p:cNvPr id="8" name="Google Shape;774;p34">
              <a:extLst>
                <a:ext uri="{FF2B5EF4-FFF2-40B4-BE49-F238E27FC236}">
                  <a16:creationId xmlns:a16="http://schemas.microsoft.com/office/drawing/2014/main" id="{F85BEFC6-8684-DE35-8F95-EAC561025D2C}"/>
                </a:ext>
              </a:extLst>
            </p:cNvPr>
            <p:cNvCxnSpPr/>
            <p:nvPr/>
          </p:nvCxnSpPr>
          <p:spPr>
            <a:xfrm>
              <a:off x="967450" y="2490486"/>
              <a:ext cx="310588" cy="90668"/>
            </a:xfrm>
            <a:prstGeom prst="straightConnector1">
              <a:avLst/>
            </a:prstGeom>
            <a:noFill/>
            <a:ln w="38100" cap="flat" cmpd="sng">
              <a:solidFill>
                <a:srgbClr val="0070C0"/>
              </a:solidFill>
              <a:prstDash val="solid"/>
              <a:miter lim="800000"/>
              <a:headEnd type="none" w="sm" len="sm"/>
              <a:tailEnd type="none" w="sm" len="sm"/>
            </a:ln>
          </p:spPr>
        </p:cxnSp>
        <p:cxnSp>
          <p:nvCxnSpPr>
            <p:cNvPr id="9" name="Google Shape;775;p34">
              <a:extLst>
                <a:ext uri="{FF2B5EF4-FFF2-40B4-BE49-F238E27FC236}">
                  <a16:creationId xmlns:a16="http://schemas.microsoft.com/office/drawing/2014/main" id="{F7AC9A41-5945-FBEE-C635-EB4580814F02}"/>
                </a:ext>
              </a:extLst>
            </p:cNvPr>
            <p:cNvCxnSpPr/>
            <p:nvPr/>
          </p:nvCxnSpPr>
          <p:spPr>
            <a:xfrm>
              <a:off x="784184" y="1913681"/>
              <a:ext cx="95492" cy="414760"/>
            </a:xfrm>
            <a:prstGeom prst="straightConnector1">
              <a:avLst/>
            </a:prstGeom>
            <a:noFill/>
            <a:ln w="38100" cap="flat" cmpd="sng">
              <a:solidFill>
                <a:srgbClr val="0070C0"/>
              </a:solidFill>
              <a:prstDash val="solid"/>
              <a:miter lim="800000"/>
              <a:headEnd type="none" w="sm" len="sm"/>
              <a:tailEnd type="none" w="sm" len="sm"/>
            </a:ln>
          </p:spPr>
        </p:cxnSp>
        <p:sp>
          <p:nvSpPr>
            <p:cNvPr id="10" name="Google Shape;776;p34">
              <a:extLst>
                <a:ext uri="{FF2B5EF4-FFF2-40B4-BE49-F238E27FC236}">
                  <a16:creationId xmlns:a16="http://schemas.microsoft.com/office/drawing/2014/main" id="{196FF78E-93ED-4FB8-159A-DEDD8340DE11}"/>
                </a:ext>
              </a:extLst>
            </p:cNvPr>
            <p:cNvSpPr/>
            <p:nvPr/>
          </p:nvSpPr>
          <p:spPr>
            <a:xfrm>
              <a:off x="1738132" y="2519421"/>
              <a:ext cx="428264" cy="428263"/>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 name="Google Shape;777;p34">
              <a:extLst>
                <a:ext uri="{FF2B5EF4-FFF2-40B4-BE49-F238E27FC236}">
                  <a16:creationId xmlns:a16="http://schemas.microsoft.com/office/drawing/2014/main" id="{37819D7D-ED5F-FB62-AC1C-1540D684803A}"/>
                </a:ext>
              </a:extLst>
            </p:cNvPr>
            <p:cNvCxnSpPr/>
            <p:nvPr/>
          </p:nvCxnSpPr>
          <p:spPr>
            <a:xfrm>
              <a:off x="1122744" y="1913681"/>
              <a:ext cx="206415" cy="0"/>
            </a:xfrm>
            <a:prstGeom prst="straightConnector1">
              <a:avLst/>
            </a:prstGeom>
            <a:noFill/>
            <a:ln w="38100" cap="flat" cmpd="sng">
              <a:solidFill>
                <a:srgbClr val="0070C0"/>
              </a:solidFill>
              <a:prstDash val="solid"/>
              <a:miter lim="800000"/>
              <a:headEnd type="none" w="sm" len="sm"/>
              <a:tailEnd type="none" w="sm" len="sm"/>
            </a:ln>
          </p:spPr>
        </p:cxnSp>
        <p:grpSp>
          <p:nvGrpSpPr>
            <p:cNvPr id="12" name="Google Shape;778;p34">
              <a:extLst>
                <a:ext uri="{FF2B5EF4-FFF2-40B4-BE49-F238E27FC236}">
                  <a16:creationId xmlns:a16="http://schemas.microsoft.com/office/drawing/2014/main" id="{F2993970-B16E-6B3F-62D3-FD96AD0215F9}"/>
                </a:ext>
              </a:extLst>
            </p:cNvPr>
            <p:cNvGrpSpPr/>
            <p:nvPr/>
          </p:nvGrpSpPr>
          <p:grpSpPr>
            <a:xfrm>
              <a:off x="2166396" y="1514360"/>
              <a:ext cx="798653" cy="814081"/>
              <a:chOff x="2720051" y="1345439"/>
              <a:chExt cx="937549" cy="1181697"/>
            </a:xfrm>
          </p:grpSpPr>
          <p:cxnSp>
            <p:nvCxnSpPr>
              <p:cNvPr id="13" name="Google Shape;779;p34">
                <a:extLst>
                  <a:ext uri="{FF2B5EF4-FFF2-40B4-BE49-F238E27FC236}">
                    <a16:creationId xmlns:a16="http://schemas.microsoft.com/office/drawing/2014/main" id="{8DBDCC40-C023-A0A6-0E25-88BB8762DC7F}"/>
                  </a:ext>
                </a:extLst>
              </p:cNvPr>
              <p:cNvCxnSpPr/>
              <p:nvPr/>
            </p:nvCxnSpPr>
            <p:spPr>
              <a:xfrm rot="10800000">
                <a:off x="2720051" y="1886674"/>
                <a:ext cx="0" cy="625033"/>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780;p34">
                <a:extLst>
                  <a:ext uri="{FF2B5EF4-FFF2-40B4-BE49-F238E27FC236}">
                    <a16:creationId xmlns:a16="http://schemas.microsoft.com/office/drawing/2014/main" id="{FD266C6B-D18B-0859-B923-10251BEB252A}"/>
                  </a:ext>
                </a:extLst>
              </p:cNvPr>
              <p:cNvCxnSpPr/>
              <p:nvPr/>
            </p:nvCxnSpPr>
            <p:spPr>
              <a:xfrm>
                <a:off x="2720051" y="2519421"/>
                <a:ext cx="937549" cy="0"/>
              </a:xfrm>
              <a:prstGeom prst="straightConnector1">
                <a:avLst/>
              </a:prstGeom>
              <a:noFill/>
              <a:ln w="9525" cap="flat" cmpd="sng">
                <a:solidFill>
                  <a:schemeClr val="accent1"/>
                </a:solidFill>
                <a:prstDash val="solid"/>
                <a:miter lim="800000"/>
                <a:headEnd type="none" w="sm" len="sm"/>
                <a:tailEnd type="triangle" w="med" len="med"/>
              </a:ln>
            </p:spPr>
          </p:cxnSp>
          <p:sp>
            <p:nvSpPr>
              <p:cNvPr id="15" name="Google Shape;781;p34">
                <a:extLst>
                  <a:ext uri="{FF2B5EF4-FFF2-40B4-BE49-F238E27FC236}">
                    <a16:creationId xmlns:a16="http://schemas.microsoft.com/office/drawing/2014/main" id="{B924428C-691E-956D-FB60-E6DB1A8878E8}"/>
                  </a:ext>
                </a:extLst>
              </p:cNvPr>
              <p:cNvSpPr/>
              <p:nvPr/>
            </p:nvSpPr>
            <p:spPr>
              <a:xfrm>
                <a:off x="2824223" y="2071868"/>
                <a:ext cx="92597" cy="439839"/>
              </a:xfrm>
              <a:prstGeom prst="rect">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782;p34">
                <a:extLst>
                  <a:ext uri="{FF2B5EF4-FFF2-40B4-BE49-F238E27FC236}">
                    <a16:creationId xmlns:a16="http://schemas.microsoft.com/office/drawing/2014/main" id="{12C96DED-9C01-A814-0079-51405CB0B246}"/>
                  </a:ext>
                </a:extLst>
              </p:cNvPr>
              <p:cNvSpPr/>
              <p:nvPr/>
            </p:nvSpPr>
            <p:spPr>
              <a:xfrm>
                <a:off x="2974693" y="2176041"/>
                <a:ext cx="94528" cy="337592"/>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783;p34">
                <a:extLst>
                  <a:ext uri="{FF2B5EF4-FFF2-40B4-BE49-F238E27FC236}">
                    <a16:creationId xmlns:a16="http://schemas.microsoft.com/office/drawing/2014/main" id="{2FAE0CEB-3EAA-9861-F4B1-1373460CE291}"/>
                  </a:ext>
                </a:extLst>
              </p:cNvPr>
              <p:cNvSpPr/>
              <p:nvPr/>
            </p:nvSpPr>
            <p:spPr>
              <a:xfrm>
                <a:off x="3138675" y="1345439"/>
                <a:ext cx="81014" cy="1169162"/>
              </a:xfrm>
              <a:prstGeom prst="rect">
                <a:avLst/>
              </a:prstGeom>
              <a:solidFill>
                <a:srgbClr val="9CC2E5"/>
              </a:solidFill>
              <a:ln w="127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784;p34">
                <a:extLst>
                  <a:ext uri="{FF2B5EF4-FFF2-40B4-BE49-F238E27FC236}">
                    <a16:creationId xmlns:a16="http://schemas.microsoft.com/office/drawing/2014/main" id="{76434AB5-1FDD-183C-7435-25679DE030EA}"/>
                  </a:ext>
                </a:extLst>
              </p:cNvPr>
              <p:cNvSpPr/>
              <p:nvPr/>
            </p:nvSpPr>
            <p:spPr>
              <a:xfrm>
                <a:off x="3300715" y="1913681"/>
                <a:ext cx="81014" cy="599952"/>
              </a:xfrm>
              <a:prstGeom prst="rect">
                <a:avLst/>
              </a:prstGeom>
              <a:solidFill>
                <a:srgbClr val="AEABA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785;p34">
                <a:extLst>
                  <a:ext uri="{FF2B5EF4-FFF2-40B4-BE49-F238E27FC236}">
                    <a16:creationId xmlns:a16="http://schemas.microsoft.com/office/drawing/2014/main" id="{885E9FE9-50E8-351A-85F4-4B3104898C91}"/>
                  </a:ext>
                </a:extLst>
              </p:cNvPr>
              <p:cNvSpPr/>
              <p:nvPr/>
            </p:nvSpPr>
            <p:spPr>
              <a:xfrm>
                <a:off x="3462755" y="2018621"/>
                <a:ext cx="71374" cy="508515"/>
              </a:xfrm>
              <a:prstGeom prst="rect">
                <a:avLst/>
              </a:prstGeom>
              <a:solidFill>
                <a:srgbClr val="54813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20" name="Google Shape;786;p34">
            <a:extLst>
              <a:ext uri="{FF2B5EF4-FFF2-40B4-BE49-F238E27FC236}">
                <a16:creationId xmlns:a16="http://schemas.microsoft.com/office/drawing/2014/main" id="{AA0C458D-AE0D-5A79-8077-A3FFDCA6A2AD}"/>
              </a:ext>
            </a:extLst>
          </p:cNvPr>
          <p:cNvSpPr/>
          <p:nvPr/>
        </p:nvSpPr>
        <p:spPr>
          <a:xfrm rot="-5400000">
            <a:off x="2641442" y="2506130"/>
            <a:ext cx="324087" cy="2161572"/>
          </a:xfrm>
          <a:prstGeom prst="leftBrace">
            <a:avLst>
              <a:gd name="adj1" fmla="val 8333"/>
              <a:gd name="adj2" fmla="val 48929"/>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787;p34">
            <a:extLst>
              <a:ext uri="{FF2B5EF4-FFF2-40B4-BE49-F238E27FC236}">
                <a16:creationId xmlns:a16="http://schemas.microsoft.com/office/drawing/2014/main" id="{AF2F05A2-674B-ABA2-7677-61548E6F0A15}"/>
              </a:ext>
            </a:extLst>
          </p:cNvPr>
          <p:cNvSpPr txBox="1"/>
          <p:nvPr/>
        </p:nvSpPr>
        <p:spPr>
          <a:xfrm>
            <a:off x="1203645" y="3925199"/>
            <a:ext cx="3445880" cy="276999"/>
          </a:xfrm>
          <a:prstGeom prst="rect">
            <a:avLst/>
          </a:prstGeom>
          <a:blipFill rotWithShape="1">
            <a:blip r:embed="rId4">
              <a:alphaModFix/>
            </a:blip>
            <a:stretch>
              <a:fillRect l="-1464"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788;p34">
            <a:extLst>
              <a:ext uri="{FF2B5EF4-FFF2-40B4-BE49-F238E27FC236}">
                <a16:creationId xmlns:a16="http://schemas.microsoft.com/office/drawing/2014/main" id="{200F8FCE-5C74-827A-52C3-E201D1649A3F}"/>
              </a:ext>
            </a:extLst>
          </p:cNvPr>
          <p:cNvSpPr txBox="1"/>
          <p:nvPr/>
        </p:nvSpPr>
        <p:spPr>
          <a:xfrm>
            <a:off x="104668" y="72871"/>
            <a:ext cx="26558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a:solidFill>
                  <a:srgbClr val="0070C0"/>
                </a:solidFill>
                <a:latin typeface="Calibri"/>
                <a:ea typeface="Calibri"/>
                <a:cs typeface="Calibri"/>
                <a:sym typeface="Calibri"/>
              </a:rPr>
              <a:t>‘Classical’ ML</a:t>
            </a:r>
            <a:endParaRPr/>
          </a:p>
        </p:txBody>
      </p:sp>
      <p:sp>
        <p:nvSpPr>
          <p:cNvPr id="23" name="Google Shape;789;p34">
            <a:extLst>
              <a:ext uri="{FF2B5EF4-FFF2-40B4-BE49-F238E27FC236}">
                <a16:creationId xmlns:a16="http://schemas.microsoft.com/office/drawing/2014/main" id="{C597932C-D049-8D8E-D998-DD1D02A66C2C}"/>
              </a:ext>
            </a:extLst>
          </p:cNvPr>
          <p:cNvSpPr txBox="1"/>
          <p:nvPr/>
        </p:nvSpPr>
        <p:spPr>
          <a:xfrm>
            <a:off x="56442" y="2396834"/>
            <a:ext cx="12476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Engineered</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features</a:t>
            </a:r>
            <a:endParaRPr/>
          </a:p>
        </p:txBody>
      </p:sp>
      <p:sp>
        <p:nvSpPr>
          <p:cNvPr id="25" name="Google Shape;791;p34">
            <a:extLst>
              <a:ext uri="{FF2B5EF4-FFF2-40B4-BE49-F238E27FC236}">
                <a16:creationId xmlns:a16="http://schemas.microsoft.com/office/drawing/2014/main" id="{911094F7-7E94-910A-8BAD-4DE10DEAD4ED}"/>
              </a:ext>
            </a:extLst>
          </p:cNvPr>
          <p:cNvSpPr/>
          <p:nvPr/>
        </p:nvSpPr>
        <p:spPr>
          <a:xfrm>
            <a:off x="2594176" y="4317100"/>
            <a:ext cx="214132" cy="38403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792;p34">
            <a:extLst>
              <a:ext uri="{FF2B5EF4-FFF2-40B4-BE49-F238E27FC236}">
                <a16:creationId xmlns:a16="http://schemas.microsoft.com/office/drawing/2014/main" id="{217E89E0-8AB2-745B-6681-6DC5F0A13DF3}"/>
              </a:ext>
            </a:extLst>
          </p:cNvPr>
          <p:cNvSpPr txBox="1"/>
          <p:nvPr/>
        </p:nvSpPr>
        <p:spPr>
          <a:xfrm>
            <a:off x="8573298" y="91237"/>
            <a:ext cx="3136604"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3600">
                <a:solidFill>
                  <a:srgbClr val="0070C0"/>
                </a:solidFill>
                <a:latin typeface="Calibri"/>
                <a:ea typeface="Calibri"/>
                <a:cs typeface="Calibri"/>
                <a:sym typeface="Calibri"/>
              </a:rPr>
              <a:t>Deep Learning:</a:t>
            </a:r>
            <a:endParaRPr/>
          </a:p>
          <a:p>
            <a:pPr marL="0" marR="0" lvl="0" indent="0" algn="ctr" rtl="0">
              <a:spcBef>
                <a:spcPts val="0"/>
              </a:spcBef>
              <a:spcAft>
                <a:spcPts val="0"/>
              </a:spcAft>
              <a:buNone/>
            </a:pPr>
            <a:r>
              <a:rPr lang="en-GB" sz="3600">
                <a:solidFill>
                  <a:srgbClr val="0070C0"/>
                </a:solidFill>
                <a:latin typeface="Calibri"/>
                <a:ea typeface="Calibri"/>
                <a:cs typeface="Calibri"/>
                <a:sym typeface="Calibri"/>
              </a:rPr>
              <a:t>end-to-end</a:t>
            </a:r>
            <a:endParaRPr/>
          </a:p>
        </p:txBody>
      </p:sp>
      <p:sp>
        <p:nvSpPr>
          <p:cNvPr id="27" name="Google Shape;793;p34">
            <a:extLst>
              <a:ext uri="{FF2B5EF4-FFF2-40B4-BE49-F238E27FC236}">
                <a16:creationId xmlns:a16="http://schemas.microsoft.com/office/drawing/2014/main" id="{3B2A5388-C341-FEE5-0A3F-BBE30A3946BB}"/>
              </a:ext>
            </a:extLst>
          </p:cNvPr>
          <p:cNvSpPr txBox="1"/>
          <p:nvPr/>
        </p:nvSpPr>
        <p:spPr>
          <a:xfrm rot="-5400000">
            <a:off x="567015" y="5312067"/>
            <a:ext cx="102303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SVM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Classifier</a:t>
            </a:r>
            <a:endParaRPr/>
          </a:p>
        </p:txBody>
      </p:sp>
      <p:pic>
        <p:nvPicPr>
          <p:cNvPr id="28" name="Google Shape;794;p34" descr="Mad scientist conducts chemistry experiment. Mad senior scientist in lab  concent , #AD, #senior, #experiment, #co… | Chemistry experiments, Mad  scientist, Scientist">
            <a:extLst>
              <a:ext uri="{FF2B5EF4-FFF2-40B4-BE49-F238E27FC236}">
                <a16:creationId xmlns:a16="http://schemas.microsoft.com/office/drawing/2014/main" id="{C9F30010-432A-C657-FB5B-BEE1E366A8A0}"/>
              </a:ext>
            </a:extLst>
          </p:cNvPr>
          <p:cNvPicPr preferRelativeResize="0"/>
          <p:nvPr/>
        </p:nvPicPr>
        <p:blipFill rotWithShape="1">
          <a:blip r:embed="rId5">
            <a:alphaModFix/>
          </a:blip>
          <a:srcRect/>
          <a:stretch/>
        </p:blipFill>
        <p:spPr>
          <a:xfrm>
            <a:off x="2560203" y="628448"/>
            <a:ext cx="1272561" cy="847844"/>
          </a:xfrm>
          <a:prstGeom prst="rect">
            <a:avLst/>
          </a:prstGeom>
          <a:noFill/>
          <a:ln>
            <a:noFill/>
          </a:ln>
        </p:spPr>
      </p:pic>
      <p:sp>
        <p:nvSpPr>
          <p:cNvPr id="29" name="Google Shape;795;p34">
            <a:extLst>
              <a:ext uri="{FF2B5EF4-FFF2-40B4-BE49-F238E27FC236}">
                <a16:creationId xmlns:a16="http://schemas.microsoft.com/office/drawing/2014/main" id="{633FB203-63A4-E53A-1E7D-7BAAFB862C36}"/>
              </a:ext>
            </a:extLst>
          </p:cNvPr>
          <p:cNvSpPr/>
          <p:nvPr/>
        </p:nvSpPr>
        <p:spPr>
          <a:xfrm>
            <a:off x="3949700" y="1052370"/>
            <a:ext cx="431800" cy="14143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796;p34">
            <a:extLst>
              <a:ext uri="{FF2B5EF4-FFF2-40B4-BE49-F238E27FC236}">
                <a16:creationId xmlns:a16="http://schemas.microsoft.com/office/drawing/2014/main" id="{F36B9070-2CD2-D347-9835-57001857C960}"/>
              </a:ext>
            </a:extLst>
          </p:cNvPr>
          <p:cNvSpPr/>
          <p:nvPr/>
        </p:nvSpPr>
        <p:spPr>
          <a:xfrm rot="6695713" flipH="1">
            <a:off x="2374578" y="1696161"/>
            <a:ext cx="396298" cy="118062"/>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797;p34">
            <a:extLst>
              <a:ext uri="{FF2B5EF4-FFF2-40B4-BE49-F238E27FC236}">
                <a16:creationId xmlns:a16="http://schemas.microsoft.com/office/drawing/2014/main" id="{B9FD1513-AED7-023D-7EFA-81136E68B8DA}"/>
              </a:ext>
            </a:extLst>
          </p:cNvPr>
          <p:cNvSpPr/>
          <p:nvPr/>
        </p:nvSpPr>
        <p:spPr>
          <a:xfrm rot="-9863013">
            <a:off x="7539103" y="1238652"/>
            <a:ext cx="2066591" cy="131121"/>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798;p34">
            <a:extLst>
              <a:ext uri="{FF2B5EF4-FFF2-40B4-BE49-F238E27FC236}">
                <a16:creationId xmlns:a16="http://schemas.microsoft.com/office/drawing/2014/main" id="{E926A50E-BC54-258D-A1CB-2BEAA96A39F6}"/>
              </a:ext>
            </a:extLst>
          </p:cNvPr>
          <p:cNvSpPr txBox="1"/>
          <p:nvPr/>
        </p:nvSpPr>
        <p:spPr>
          <a:xfrm>
            <a:off x="5576444" y="2610333"/>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1</a:t>
            </a:r>
            <a:endParaRPr/>
          </a:p>
        </p:txBody>
      </p:sp>
      <p:sp>
        <p:nvSpPr>
          <p:cNvPr id="33" name="Google Shape;799;p34">
            <a:extLst>
              <a:ext uri="{FF2B5EF4-FFF2-40B4-BE49-F238E27FC236}">
                <a16:creationId xmlns:a16="http://schemas.microsoft.com/office/drawing/2014/main" id="{84639235-6F99-F453-8DD8-DA1B1B035F59}"/>
              </a:ext>
            </a:extLst>
          </p:cNvPr>
          <p:cNvSpPr txBox="1"/>
          <p:nvPr/>
        </p:nvSpPr>
        <p:spPr>
          <a:xfrm>
            <a:off x="5576444" y="3379628"/>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2</a:t>
            </a:r>
            <a:endParaRPr/>
          </a:p>
        </p:txBody>
      </p:sp>
      <p:sp>
        <p:nvSpPr>
          <p:cNvPr id="34" name="Google Shape;800;p34">
            <a:extLst>
              <a:ext uri="{FF2B5EF4-FFF2-40B4-BE49-F238E27FC236}">
                <a16:creationId xmlns:a16="http://schemas.microsoft.com/office/drawing/2014/main" id="{57E9909C-E2F1-5C55-CD46-827A1817E9FF}"/>
              </a:ext>
            </a:extLst>
          </p:cNvPr>
          <p:cNvSpPr txBox="1"/>
          <p:nvPr/>
        </p:nvSpPr>
        <p:spPr>
          <a:xfrm>
            <a:off x="5576444" y="4178883"/>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3</a:t>
            </a:r>
            <a:endParaRPr/>
          </a:p>
        </p:txBody>
      </p:sp>
      <p:cxnSp>
        <p:nvCxnSpPr>
          <p:cNvPr id="35" name="Google Shape;801;p34">
            <a:extLst>
              <a:ext uri="{FF2B5EF4-FFF2-40B4-BE49-F238E27FC236}">
                <a16:creationId xmlns:a16="http://schemas.microsoft.com/office/drawing/2014/main" id="{ECC99241-5624-856B-616A-8392400734BA}"/>
              </a:ext>
            </a:extLst>
          </p:cNvPr>
          <p:cNvCxnSpPr/>
          <p:nvPr/>
        </p:nvCxnSpPr>
        <p:spPr>
          <a:xfrm>
            <a:off x="5127134" y="2501900"/>
            <a:ext cx="0" cy="4127500"/>
          </a:xfrm>
          <a:prstGeom prst="straightConnector1">
            <a:avLst/>
          </a:prstGeom>
          <a:noFill/>
          <a:ln w="9525" cap="flat" cmpd="sng">
            <a:solidFill>
              <a:schemeClr val="accent1"/>
            </a:solidFill>
            <a:prstDash val="solid"/>
            <a:miter lim="800000"/>
            <a:headEnd type="none" w="sm" len="sm"/>
            <a:tailEnd type="none" w="sm" len="sm"/>
          </a:ln>
        </p:spPr>
      </p:cxnSp>
      <p:pic>
        <p:nvPicPr>
          <p:cNvPr id="36" name="Google Shape;802;p34" descr="Dairy cow">
            <a:extLst>
              <a:ext uri="{FF2B5EF4-FFF2-40B4-BE49-F238E27FC236}">
                <a16:creationId xmlns:a16="http://schemas.microsoft.com/office/drawing/2014/main" id="{9140DD64-6774-9AFB-E085-88AB6D36753C}"/>
              </a:ext>
            </a:extLst>
          </p:cNvPr>
          <p:cNvPicPr preferRelativeResize="0"/>
          <p:nvPr/>
        </p:nvPicPr>
        <p:blipFill rotWithShape="1">
          <a:blip r:embed="rId6">
            <a:alphaModFix/>
          </a:blip>
          <a:srcRect/>
          <a:stretch/>
        </p:blipFill>
        <p:spPr>
          <a:xfrm>
            <a:off x="5188857" y="361638"/>
            <a:ext cx="2021463" cy="1292369"/>
          </a:xfrm>
          <a:prstGeom prst="rect">
            <a:avLst/>
          </a:prstGeom>
          <a:noFill/>
          <a:ln>
            <a:noFill/>
          </a:ln>
        </p:spPr>
      </p:pic>
      <p:pic>
        <p:nvPicPr>
          <p:cNvPr id="37" name="Google Shape;803;p34" descr="Best road bikes">
            <a:extLst>
              <a:ext uri="{FF2B5EF4-FFF2-40B4-BE49-F238E27FC236}">
                <a16:creationId xmlns:a16="http://schemas.microsoft.com/office/drawing/2014/main" id="{A3380D09-D24D-B0ED-E59B-817B4A31C459}"/>
              </a:ext>
            </a:extLst>
          </p:cNvPr>
          <p:cNvPicPr preferRelativeResize="0"/>
          <p:nvPr/>
        </p:nvPicPr>
        <p:blipFill rotWithShape="1">
          <a:blip r:embed="rId7">
            <a:alphaModFix/>
          </a:blip>
          <a:srcRect/>
          <a:stretch/>
        </p:blipFill>
        <p:spPr>
          <a:xfrm>
            <a:off x="5461192" y="917675"/>
            <a:ext cx="2075406" cy="1382489"/>
          </a:xfrm>
          <a:prstGeom prst="rect">
            <a:avLst/>
          </a:prstGeom>
          <a:noFill/>
          <a:ln>
            <a:noFill/>
          </a:ln>
        </p:spPr>
      </p:pic>
      <p:grpSp>
        <p:nvGrpSpPr>
          <p:cNvPr id="38" name="Google Shape;804;p34">
            <a:extLst>
              <a:ext uri="{FF2B5EF4-FFF2-40B4-BE49-F238E27FC236}">
                <a16:creationId xmlns:a16="http://schemas.microsoft.com/office/drawing/2014/main" id="{BCEE9DD4-D7E3-CA5B-030F-796D596CEDD2}"/>
              </a:ext>
            </a:extLst>
          </p:cNvPr>
          <p:cNvGrpSpPr/>
          <p:nvPr/>
        </p:nvGrpSpPr>
        <p:grpSpPr>
          <a:xfrm>
            <a:off x="7732800" y="1701924"/>
            <a:ext cx="4147200" cy="4338325"/>
            <a:chOff x="7732800" y="1701924"/>
            <a:chExt cx="4147200" cy="4338325"/>
          </a:xfrm>
        </p:grpSpPr>
        <p:grpSp>
          <p:nvGrpSpPr>
            <p:cNvPr id="39" name="Google Shape;805;p34">
              <a:extLst>
                <a:ext uri="{FF2B5EF4-FFF2-40B4-BE49-F238E27FC236}">
                  <a16:creationId xmlns:a16="http://schemas.microsoft.com/office/drawing/2014/main" id="{A00E8464-2FD0-59C5-FD13-4373D0A1DBCD}"/>
                </a:ext>
              </a:extLst>
            </p:cNvPr>
            <p:cNvGrpSpPr/>
            <p:nvPr/>
          </p:nvGrpSpPr>
          <p:grpSpPr>
            <a:xfrm>
              <a:off x="7732800" y="1701924"/>
              <a:ext cx="4147200" cy="4338325"/>
              <a:chOff x="7732800" y="1701924"/>
              <a:chExt cx="4147200" cy="4338325"/>
            </a:xfrm>
          </p:grpSpPr>
          <p:pic>
            <p:nvPicPr>
              <p:cNvPr id="42" name="Google Shape;806;p34">
                <a:extLst>
                  <a:ext uri="{FF2B5EF4-FFF2-40B4-BE49-F238E27FC236}">
                    <a16:creationId xmlns:a16="http://schemas.microsoft.com/office/drawing/2014/main" id="{C96286B5-786F-13E4-284A-99FF66D9CC9F}"/>
                  </a:ext>
                </a:extLst>
              </p:cNvPr>
              <p:cNvPicPr preferRelativeResize="0"/>
              <p:nvPr/>
            </p:nvPicPr>
            <p:blipFill rotWithShape="1">
              <a:blip r:embed="rId8">
                <a:alphaModFix/>
              </a:blip>
              <a:srcRect/>
              <a:stretch/>
            </p:blipFill>
            <p:spPr>
              <a:xfrm>
                <a:off x="9398000" y="3461415"/>
                <a:ext cx="288000" cy="278400"/>
              </a:xfrm>
              <a:prstGeom prst="rect">
                <a:avLst/>
              </a:prstGeom>
              <a:noFill/>
              <a:ln>
                <a:noFill/>
              </a:ln>
            </p:spPr>
          </p:pic>
          <p:pic>
            <p:nvPicPr>
              <p:cNvPr id="43" name="Google Shape;807;p34">
                <a:extLst>
                  <a:ext uri="{FF2B5EF4-FFF2-40B4-BE49-F238E27FC236}">
                    <a16:creationId xmlns:a16="http://schemas.microsoft.com/office/drawing/2014/main" id="{3D9E71BD-2FFE-F85A-2409-7FAAA322E291}"/>
                  </a:ext>
                </a:extLst>
              </p:cNvPr>
              <p:cNvPicPr preferRelativeResize="0"/>
              <p:nvPr/>
            </p:nvPicPr>
            <p:blipFill rotWithShape="1">
              <a:blip r:embed="rId9">
                <a:alphaModFix/>
              </a:blip>
              <a:srcRect/>
              <a:stretch/>
            </p:blipFill>
            <p:spPr>
              <a:xfrm>
                <a:off x="9907300" y="3472188"/>
                <a:ext cx="324000" cy="240923"/>
              </a:xfrm>
              <a:prstGeom prst="rect">
                <a:avLst/>
              </a:prstGeom>
              <a:noFill/>
              <a:ln>
                <a:noFill/>
              </a:ln>
            </p:spPr>
          </p:pic>
          <p:pic>
            <p:nvPicPr>
              <p:cNvPr id="44" name="Google Shape;808;p34">
                <a:extLst>
                  <a:ext uri="{FF2B5EF4-FFF2-40B4-BE49-F238E27FC236}">
                    <a16:creationId xmlns:a16="http://schemas.microsoft.com/office/drawing/2014/main" id="{85031BF1-EF97-4610-76A5-6313C11C620B}"/>
                  </a:ext>
                </a:extLst>
              </p:cNvPr>
              <p:cNvPicPr preferRelativeResize="0"/>
              <p:nvPr/>
            </p:nvPicPr>
            <p:blipFill rotWithShape="1">
              <a:blip r:embed="rId10">
                <a:alphaModFix/>
              </a:blip>
              <a:srcRect/>
              <a:stretch/>
            </p:blipFill>
            <p:spPr>
              <a:xfrm>
                <a:off x="8884623" y="4304400"/>
                <a:ext cx="242727" cy="253056"/>
              </a:xfrm>
              <a:prstGeom prst="rect">
                <a:avLst/>
              </a:prstGeom>
              <a:noFill/>
              <a:ln>
                <a:noFill/>
              </a:ln>
            </p:spPr>
          </p:pic>
          <p:sp>
            <p:nvSpPr>
              <p:cNvPr id="45" name="Google Shape;809;p34">
                <a:extLst>
                  <a:ext uri="{FF2B5EF4-FFF2-40B4-BE49-F238E27FC236}">
                    <a16:creationId xmlns:a16="http://schemas.microsoft.com/office/drawing/2014/main" id="{4007CE2C-0B28-34CC-BC20-C1231DD977B9}"/>
                  </a:ext>
                </a:extLst>
              </p:cNvPr>
              <p:cNvSpPr/>
              <p:nvPr/>
            </p:nvSpPr>
            <p:spPr>
              <a:xfrm>
                <a:off x="8229723" y="174045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810;p34">
                <a:extLst>
                  <a:ext uri="{FF2B5EF4-FFF2-40B4-BE49-F238E27FC236}">
                    <a16:creationId xmlns:a16="http://schemas.microsoft.com/office/drawing/2014/main" id="{E7139868-863A-0B80-0FE3-5B34C6211D79}"/>
                  </a:ext>
                </a:extLst>
              </p:cNvPr>
              <p:cNvSpPr/>
              <p:nvPr/>
            </p:nvSpPr>
            <p:spPr>
              <a:xfrm>
                <a:off x="879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811;p34">
                <a:extLst>
                  <a:ext uri="{FF2B5EF4-FFF2-40B4-BE49-F238E27FC236}">
                    <a16:creationId xmlns:a16="http://schemas.microsoft.com/office/drawing/2014/main" id="{095673E6-BE4C-F513-58A0-9793404427D1}"/>
                  </a:ext>
                </a:extLst>
              </p:cNvPr>
              <p:cNvSpPr/>
              <p:nvPr/>
            </p:nvSpPr>
            <p:spPr>
              <a:xfrm>
                <a:off x="933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812;p34">
                <a:extLst>
                  <a:ext uri="{FF2B5EF4-FFF2-40B4-BE49-F238E27FC236}">
                    <a16:creationId xmlns:a16="http://schemas.microsoft.com/office/drawing/2014/main" id="{F3612612-FC7B-E12C-1473-B0F1510D2596}"/>
                  </a:ext>
                </a:extLst>
              </p:cNvPr>
              <p:cNvSpPr/>
              <p:nvPr/>
            </p:nvSpPr>
            <p:spPr>
              <a:xfrm>
                <a:off x="987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813;p34">
                <a:extLst>
                  <a:ext uri="{FF2B5EF4-FFF2-40B4-BE49-F238E27FC236}">
                    <a16:creationId xmlns:a16="http://schemas.microsoft.com/office/drawing/2014/main" id="{B9BAD5FC-75B5-9D68-32C1-2B2D039370D8}"/>
                  </a:ext>
                </a:extLst>
              </p:cNvPr>
              <p:cNvSpPr/>
              <p:nvPr/>
            </p:nvSpPr>
            <p:spPr>
              <a:xfrm>
                <a:off x="1041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814;p34">
                <a:extLst>
                  <a:ext uri="{FF2B5EF4-FFF2-40B4-BE49-F238E27FC236}">
                    <a16:creationId xmlns:a16="http://schemas.microsoft.com/office/drawing/2014/main" id="{4C3B4D2D-50D4-116E-9790-07287295DBD7}"/>
                  </a:ext>
                </a:extLst>
              </p:cNvPr>
              <p:cNvSpPr/>
              <p:nvPr/>
            </p:nvSpPr>
            <p:spPr>
              <a:xfrm>
                <a:off x="1095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815;p34">
                <a:extLst>
                  <a:ext uri="{FF2B5EF4-FFF2-40B4-BE49-F238E27FC236}">
                    <a16:creationId xmlns:a16="http://schemas.microsoft.com/office/drawing/2014/main" id="{8178B09D-3972-D4F9-B5A6-977EB39F333C}"/>
                  </a:ext>
                </a:extLst>
              </p:cNvPr>
              <p:cNvSpPr/>
              <p:nvPr/>
            </p:nvSpPr>
            <p:spPr>
              <a:xfrm>
                <a:off x="773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816;p34">
                <a:extLst>
                  <a:ext uri="{FF2B5EF4-FFF2-40B4-BE49-F238E27FC236}">
                    <a16:creationId xmlns:a16="http://schemas.microsoft.com/office/drawing/2014/main" id="{9D3FFC75-CF99-D0F8-70E6-348EAF923908}"/>
                  </a:ext>
                </a:extLst>
              </p:cNvPr>
              <p:cNvSpPr/>
              <p:nvPr/>
            </p:nvSpPr>
            <p:spPr>
              <a:xfrm>
                <a:off x="827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817;p34">
                <a:extLst>
                  <a:ext uri="{FF2B5EF4-FFF2-40B4-BE49-F238E27FC236}">
                    <a16:creationId xmlns:a16="http://schemas.microsoft.com/office/drawing/2014/main" id="{E74D83D2-5731-6F08-BFBC-DB3F19E8E371}"/>
                  </a:ext>
                </a:extLst>
              </p:cNvPr>
              <p:cNvSpPr/>
              <p:nvPr/>
            </p:nvSpPr>
            <p:spPr>
              <a:xfrm>
                <a:off x="881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818;p34">
                <a:extLst>
                  <a:ext uri="{FF2B5EF4-FFF2-40B4-BE49-F238E27FC236}">
                    <a16:creationId xmlns:a16="http://schemas.microsoft.com/office/drawing/2014/main" id="{E7F9F13D-4E73-E716-08E9-54CAE6F07676}"/>
                  </a:ext>
                </a:extLst>
              </p:cNvPr>
              <p:cNvSpPr/>
              <p:nvPr/>
            </p:nvSpPr>
            <p:spPr>
              <a:xfrm>
                <a:off x="935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819;p34">
                <a:extLst>
                  <a:ext uri="{FF2B5EF4-FFF2-40B4-BE49-F238E27FC236}">
                    <a16:creationId xmlns:a16="http://schemas.microsoft.com/office/drawing/2014/main" id="{07BA4117-E877-2DD1-C747-1B8C0D21473E}"/>
                  </a:ext>
                </a:extLst>
              </p:cNvPr>
              <p:cNvSpPr/>
              <p:nvPr/>
            </p:nvSpPr>
            <p:spPr>
              <a:xfrm>
                <a:off x="989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820;p34">
                <a:extLst>
                  <a:ext uri="{FF2B5EF4-FFF2-40B4-BE49-F238E27FC236}">
                    <a16:creationId xmlns:a16="http://schemas.microsoft.com/office/drawing/2014/main" id="{04D44111-DDFE-3FCA-911F-23EFEE0ACCB8}"/>
                  </a:ext>
                </a:extLst>
              </p:cNvPr>
              <p:cNvSpPr/>
              <p:nvPr/>
            </p:nvSpPr>
            <p:spPr>
              <a:xfrm>
                <a:off x="1043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821;p34">
                <a:extLst>
                  <a:ext uri="{FF2B5EF4-FFF2-40B4-BE49-F238E27FC236}">
                    <a16:creationId xmlns:a16="http://schemas.microsoft.com/office/drawing/2014/main" id="{0733EC0E-E886-02C0-94E0-930F80A89CD2}"/>
                  </a:ext>
                </a:extLst>
              </p:cNvPr>
              <p:cNvSpPr/>
              <p:nvPr/>
            </p:nvSpPr>
            <p:spPr>
              <a:xfrm>
                <a:off x="1097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822;p34">
                <a:extLst>
                  <a:ext uri="{FF2B5EF4-FFF2-40B4-BE49-F238E27FC236}">
                    <a16:creationId xmlns:a16="http://schemas.microsoft.com/office/drawing/2014/main" id="{D4CA8703-F892-00F8-7A4F-76D4E376586E}"/>
                  </a:ext>
                </a:extLst>
              </p:cNvPr>
              <p:cNvSpPr/>
              <p:nvPr/>
            </p:nvSpPr>
            <p:spPr>
              <a:xfrm>
                <a:off x="1151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823;p34">
                <a:extLst>
                  <a:ext uri="{FF2B5EF4-FFF2-40B4-BE49-F238E27FC236}">
                    <a16:creationId xmlns:a16="http://schemas.microsoft.com/office/drawing/2014/main" id="{07CACE29-FA07-2DB9-1294-16D48E409F49}"/>
                  </a:ext>
                </a:extLst>
              </p:cNvPr>
              <p:cNvSpPr/>
              <p:nvPr/>
            </p:nvSpPr>
            <p:spPr>
              <a:xfrm>
                <a:off x="773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824;p34">
                <a:extLst>
                  <a:ext uri="{FF2B5EF4-FFF2-40B4-BE49-F238E27FC236}">
                    <a16:creationId xmlns:a16="http://schemas.microsoft.com/office/drawing/2014/main" id="{26DDFE03-A700-9FD8-A5CC-D8C9804029F0}"/>
                  </a:ext>
                </a:extLst>
              </p:cNvPr>
              <p:cNvSpPr/>
              <p:nvPr/>
            </p:nvSpPr>
            <p:spPr>
              <a:xfrm>
                <a:off x="827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825;p34">
                <a:extLst>
                  <a:ext uri="{FF2B5EF4-FFF2-40B4-BE49-F238E27FC236}">
                    <a16:creationId xmlns:a16="http://schemas.microsoft.com/office/drawing/2014/main" id="{98573683-4C13-3552-D8C1-AE46D89C7617}"/>
                  </a:ext>
                </a:extLst>
              </p:cNvPr>
              <p:cNvSpPr/>
              <p:nvPr/>
            </p:nvSpPr>
            <p:spPr>
              <a:xfrm>
                <a:off x="881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826;p34">
                <a:extLst>
                  <a:ext uri="{FF2B5EF4-FFF2-40B4-BE49-F238E27FC236}">
                    <a16:creationId xmlns:a16="http://schemas.microsoft.com/office/drawing/2014/main" id="{413B4390-FD7D-C96E-3B94-C7CEFDF938BD}"/>
                  </a:ext>
                </a:extLst>
              </p:cNvPr>
              <p:cNvSpPr/>
              <p:nvPr/>
            </p:nvSpPr>
            <p:spPr>
              <a:xfrm>
                <a:off x="935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827;p34">
                <a:extLst>
                  <a:ext uri="{FF2B5EF4-FFF2-40B4-BE49-F238E27FC236}">
                    <a16:creationId xmlns:a16="http://schemas.microsoft.com/office/drawing/2014/main" id="{49BD82A1-0437-7710-862C-32A2B84FE089}"/>
                  </a:ext>
                </a:extLst>
              </p:cNvPr>
              <p:cNvSpPr/>
              <p:nvPr/>
            </p:nvSpPr>
            <p:spPr>
              <a:xfrm>
                <a:off x="989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 name="Google Shape;828;p34">
                <a:extLst>
                  <a:ext uri="{FF2B5EF4-FFF2-40B4-BE49-F238E27FC236}">
                    <a16:creationId xmlns:a16="http://schemas.microsoft.com/office/drawing/2014/main" id="{660AEFF7-B1AE-D627-B47C-64A029C43A7E}"/>
                  </a:ext>
                </a:extLst>
              </p:cNvPr>
              <p:cNvSpPr/>
              <p:nvPr/>
            </p:nvSpPr>
            <p:spPr>
              <a:xfrm>
                <a:off x="1043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 name="Google Shape;829;p34">
                <a:extLst>
                  <a:ext uri="{FF2B5EF4-FFF2-40B4-BE49-F238E27FC236}">
                    <a16:creationId xmlns:a16="http://schemas.microsoft.com/office/drawing/2014/main" id="{5A6067BF-B5A5-F021-B639-F6A291527DE1}"/>
                  </a:ext>
                </a:extLst>
              </p:cNvPr>
              <p:cNvSpPr/>
              <p:nvPr/>
            </p:nvSpPr>
            <p:spPr>
              <a:xfrm>
                <a:off x="1097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 name="Google Shape;830;p34">
                <a:extLst>
                  <a:ext uri="{FF2B5EF4-FFF2-40B4-BE49-F238E27FC236}">
                    <a16:creationId xmlns:a16="http://schemas.microsoft.com/office/drawing/2014/main" id="{C6DB1E58-9070-D5AE-D967-22B61672EF84}"/>
                  </a:ext>
                </a:extLst>
              </p:cNvPr>
              <p:cNvSpPr/>
              <p:nvPr/>
            </p:nvSpPr>
            <p:spPr>
              <a:xfrm>
                <a:off x="1151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 name="Google Shape;831;p34">
                <a:extLst>
                  <a:ext uri="{FF2B5EF4-FFF2-40B4-BE49-F238E27FC236}">
                    <a16:creationId xmlns:a16="http://schemas.microsoft.com/office/drawing/2014/main" id="{8BC8B2E3-60F1-5661-3774-04B7D811CB31}"/>
                  </a:ext>
                </a:extLst>
              </p:cNvPr>
              <p:cNvSpPr/>
              <p:nvPr/>
            </p:nvSpPr>
            <p:spPr>
              <a:xfrm>
                <a:off x="773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 name="Google Shape;832;p34">
                <a:extLst>
                  <a:ext uri="{FF2B5EF4-FFF2-40B4-BE49-F238E27FC236}">
                    <a16:creationId xmlns:a16="http://schemas.microsoft.com/office/drawing/2014/main" id="{CBB2B146-C5D7-278F-4FF8-B69A1CE6DDAA}"/>
                  </a:ext>
                </a:extLst>
              </p:cNvPr>
              <p:cNvSpPr/>
              <p:nvPr/>
            </p:nvSpPr>
            <p:spPr>
              <a:xfrm>
                <a:off x="827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 name="Google Shape;833;p34">
                <a:extLst>
                  <a:ext uri="{FF2B5EF4-FFF2-40B4-BE49-F238E27FC236}">
                    <a16:creationId xmlns:a16="http://schemas.microsoft.com/office/drawing/2014/main" id="{4A2C0D58-D0C3-8B88-C3D3-B64D763C85E8}"/>
                  </a:ext>
                </a:extLst>
              </p:cNvPr>
              <p:cNvSpPr/>
              <p:nvPr/>
            </p:nvSpPr>
            <p:spPr>
              <a:xfrm>
                <a:off x="881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 name="Google Shape;834;p34">
                <a:extLst>
                  <a:ext uri="{FF2B5EF4-FFF2-40B4-BE49-F238E27FC236}">
                    <a16:creationId xmlns:a16="http://schemas.microsoft.com/office/drawing/2014/main" id="{928A330F-F4F3-296E-69F0-CF4BE0F1D693}"/>
                  </a:ext>
                </a:extLst>
              </p:cNvPr>
              <p:cNvSpPr/>
              <p:nvPr/>
            </p:nvSpPr>
            <p:spPr>
              <a:xfrm>
                <a:off x="935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835;p34">
                <a:extLst>
                  <a:ext uri="{FF2B5EF4-FFF2-40B4-BE49-F238E27FC236}">
                    <a16:creationId xmlns:a16="http://schemas.microsoft.com/office/drawing/2014/main" id="{60978F14-F6D2-8538-22B0-6F39911E22F4}"/>
                  </a:ext>
                </a:extLst>
              </p:cNvPr>
              <p:cNvSpPr/>
              <p:nvPr/>
            </p:nvSpPr>
            <p:spPr>
              <a:xfrm>
                <a:off x="989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 name="Google Shape;836;p34">
                <a:extLst>
                  <a:ext uri="{FF2B5EF4-FFF2-40B4-BE49-F238E27FC236}">
                    <a16:creationId xmlns:a16="http://schemas.microsoft.com/office/drawing/2014/main" id="{AA5CE0DF-0C5E-42D4-E064-301C9B4B8629}"/>
                  </a:ext>
                </a:extLst>
              </p:cNvPr>
              <p:cNvSpPr/>
              <p:nvPr/>
            </p:nvSpPr>
            <p:spPr>
              <a:xfrm>
                <a:off x="1043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 name="Google Shape;837;p34">
                <a:extLst>
                  <a:ext uri="{FF2B5EF4-FFF2-40B4-BE49-F238E27FC236}">
                    <a16:creationId xmlns:a16="http://schemas.microsoft.com/office/drawing/2014/main" id="{D4337995-7ACA-B7B7-5CB6-DBB978D7CC21}"/>
                  </a:ext>
                </a:extLst>
              </p:cNvPr>
              <p:cNvSpPr/>
              <p:nvPr/>
            </p:nvSpPr>
            <p:spPr>
              <a:xfrm>
                <a:off x="1097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 name="Google Shape;838;p34">
                <a:extLst>
                  <a:ext uri="{FF2B5EF4-FFF2-40B4-BE49-F238E27FC236}">
                    <a16:creationId xmlns:a16="http://schemas.microsoft.com/office/drawing/2014/main" id="{E93D3E0D-8FF8-A430-C9A2-C191692C3B1A}"/>
                  </a:ext>
                </a:extLst>
              </p:cNvPr>
              <p:cNvSpPr/>
              <p:nvPr/>
            </p:nvSpPr>
            <p:spPr>
              <a:xfrm>
                <a:off x="1151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839;p34">
                <a:extLst>
                  <a:ext uri="{FF2B5EF4-FFF2-40B4-BE49-F238E27FC236}">
                    <a16:creationId xmlns:a16="http://schemas.microsoft.com/office/drawing/2014/main" id="{7959C1BF-A0E3-F5CA-67BB-929158B63BCB}"/>
                  </a:ext>
                </a:extLst>
              </p:cNvPr>
              <p:cNvSpPr/>
              <p:nvPr/>
            </p:nvSpPr>
            <p:spPr>
              <a:xfrm>
                <a:off x="907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840;p34">
                <a:extLst>
                  <a:ext uri="{FF2B5EF4-FFF2-40B4-BE49-F238E27FC236}">
                    <a16:creationId xmlns:a16="http://schemas.microsoft.com/office/drawing/2014/main" id="{B0B4879D-D2AF-06EA-04D5-1A5348EBB9F1}"/>
                  </a:ext>
                </a:extLst>
              </p:cNvPr>
              <p:cNvSpPr/>
              <p:nvPr/>
            </p:nvSpPr>
            <p:spPr>
              <a:xfrm>
                <a:off x="961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841;p34">
                <a:extLst>
                  <a:ext uri="{FF2B5EF4-FFF2-40B4-BE49-F238E27FC236}">
                    <a16:creationId xmlns:a16="http://schemas.microsoft.com/office/drawing/2014/main" id="{8DAE2B61-C8F8-DBDF-511C-441540D6A1D2}"/>
                  </a:ext>
                </a:extLst>
              </p:cNvPr>
              <p:cNvSpPr/>
              <p:nvPr/>
            </p:nvSpPr>
            <p:spPr>
              <a:xfrm>
                <a:off x="1015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 name="Google Shape;842;p34">
                <a:extLst>
                  <a:ext uri="{FF2B5EF4-FFF2-40B4-BE49-F238E27FC236}">
                    <a16:creationId xmlns:a16="http://schemas.microsoft.com/office/drawing/2014/main" id="{E40F904D-715F-DF7D-ABBF-3615117F95CD}"/>
                  </a:ext>
                </a:extLst>
              </p:cNvPr>
              <p:cNvSpPr/>
              <p:nvPr/>
            </p:nvSpPr>
            <p:spPr>
              <a:xfrm>
                <a:off x="8741157" y="1701924"/>
                <a:ext cx="466089"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 name="Google Shape;843;p34">
                <a:extLst>
                  <a:ext uri="{FF2B5EF4-FFF2-40B4-BE49-F238E27FC236}">
                    <a16:creationId xmlns:a16="http://schemas.microsoft.com/office/drawing/2014/main" id="{19C90E5C-71B9-8C5C-FC56-B71722A895F9}"/>
                  </a:ext>
                </a:extLst>
              </p:cNvPr>
              <p:cNvSpPr/>
              <p:nvPr/>
            </p:nvSpPr>
            <p:spPr>
              <a:xfrm>
                <a:off x="9269905" y="1703851"/>
                <a:ext cx="466089"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0" name="Google Shape;844;p34">
                <a:extLst>
                  <a:ext uri="{FF2B5EF4-FFF2-40B4-BE49-F238E27FC236}">
                    <a16:creationId xmlns:a16="http://schemas.microsoft.com/office/drawing/2014/main" id="{F24DC7AF-93AF-750C-5749-ED3BF23B89D6}"/>
                  </a:ext>
                </a:extLst>
              </p:cNvPr>
              <p:cNvSpPr/>
              <p:nvPr/>
            </p:nvSpPr>
            <p:spPr>
              <a:xfrm>
                <a:off x="10869696" y="1708575"/>
                <a:ext cx="480196" cy="36933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1" name="Google Shape;845;p34">
                <a:extLst>
                  <a:ext uri="{FF2B5EF4-FFF2-40B4-BE49-F238E27FC236}">
                    <a16:creationId xmlns:a16="http://schemas.microsoft.com/office/drawing/2014/main" id="{C94CDB59-96B0-637A-9AE3-E70B3C68F8C4}"/>
                  </a:ext>
                </a:extLst>
              </p:cNvPr>
              <p:cNvSpPr/>
              <p:nvPr/>
            </p:nvSpPr>
            <p:spPr>
              <a:xfrm>
                <a:off x="9843556" y="1728879"/>
                <a:ext cx="434734" cy="369332"/>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82" name="Google Shape;846;p34">
                <a:extLst>
                  <a:ext uri="{FF2B5EF4-FFF2-40B4-BE49-F238E27FC236}">
                    <a16:creationId xmlns:a16="http://schemas.microsoft.com/office/drawing/2014/main" id="{DFFE7B01-0122-617E-ACCE-4DDDA4EE54AA}"/>
                  </a:ext>
                </a:extLst>
              </p:cNvPr>
              <p:cNvCxnSpPr>
                <a:stCxn id="45" idx="4"/>
                <a:endCxn id="51" idx="0"/>
              </p:cNvCxnSpPr>
              <p:nvPr/>
            </p:nvCxnSpPr>
            <p:spPr>
              <a:xfrm flipH="1">
                <a:off x="7916523" y="2106983"/>
                <a:ext cx="4968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83" name="Google Shape;847;p34">
                <a:extLst>
                  <a:ext uri="{FF2B5EF4-FFF2-40B4-BE49-F238E27FC236}">
                    <a16:creationId xmlns:a16="http://schemas.microsoft.com/office/drawing/2014/main" id="{797452EA-226D-9E47-9874-CDE147DFD652}"/>
                  </a:ext>
                </a:extLst>
              </p:cNvPr>
              <p:cNvCxnSpPr/>
              <p:nvPr/>
            </p:nvCxnSpPr>
            <p:spPr>
              <a:xfrm flipH="1">
                <a:off x="8462383" y="209733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4" name="Google Shape;848;p34">
                <a:extLst>
                  <a:ext uri="{FF2B5EF4-FFF2-40B4-BE49-F238E27FC236}">
                    <a16:creationId xmlns:a16="http://schemas.microsoft.com/office/drawing/2014/main" id="{E985C847-55A1-A03C-99CC-DC162A19BB5E}"/>
                  </a:ext>
                </a:extLst>
              </p:cNvPr>
              <p:cNvCxnSpPr/>
              <p:nvPr/>
            </p:nvCxnSpPr>
            <p:spPr>
              <a:xfrm flipH="1">
                <a:off x="9006879" y="209733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5" name="Google Shape;849;p34">
                <a:extLst>
                  <a:ext uri="{FF2B5EF4-FFF2-40B4-BE49-F238E27FC236}">
                    <a16:creationId xmlns:a16="http://schemas.microsoft.com/office/drawing/2014/main" id="{5BC3E063-D0A1-5AF5-FC3C-B7936FD0701B}"/>
                  </a:ext>
                </a:extLst>
              </p:cNvPr>
              <p:cNvCxnSpPr/>
              <p:nvPr/>
            </p:nvCxnSpPr>
            <p:spPr>
              <a:xfrm flipH="1">
                <a:off x="10634956" y="2111278"/>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6" name="Google Shape;850;p34">
                <a:extLst>
                  <a:ext uri="{FF2B5EF4-FFF2-40B4-BE49-F238E27FC236}">
                    <a16:creationId xmlns:a16="http://schemas.microsoft.com/office/drawing/2014/main" id="{E5B5F075-7C0A-9693-DA9A-A564E3F79758}"/>
                  </a:ext>
                </a:extLst>
              </p:cNvPr>
              <p:cNvCxnSpPr/>
              <p:nvPr/>
            </p:nvCxnSpPr>
            <p:spPr>
              <a:xfrm flipH="1">
                <a:off x="10085000" y="2097332"/>
                <a:ext cx="496923" cy="485017"/>
              </a:xfrm>
              <a:prstGeom prst="straightConnector1">
                <a:avLst/>
              </a:prstGeom>
              <a:noFill/>
              <a:ln w="9525" cap="flat" cmpd="sng">
                <a:solidFill>
                  <a:schemeClr val="accent1"/>
                </a:solidFill>
                <a:prstDash val="solid"/>
                <a:miter lim="800000"/>
                <a:headEnd type="none" w="sm" len="sm"/>
                <a:tailEnd type="none" w="sm" len="sm"/>
              </a:ln>
            </p:spPr>
          </p:cxnSp>
          <p:grpSp>
            <p:nvGrpSpPr>
              <p:cNvPr id="87" name="Google Shape;851;p34">
                <a:extLst>
                  <a:ext uri="{FF2B5EF4-FFF2-40B4-BE49-F238E27FC236}">
                    <a16:creationId xmlns:a16="http://schemas.microsoft.com/office/drawing/2014/main" id="{A0091038-5DFB-5058-25BC-CA7B9F394558}"/>
                  </a:ext>
                </a:extLst>
              </p:cNvPr>
              <p:cNvGrpSpPr/>
              <p:nvPr/>
            </p:nvGrpSpPr>
            <p:grpSpPr>
              <a:xfrm>
                <a:off x="7913936" y="2942446"/>
                <a:ext cx="3796564" cy="502829"/>
                <a:chOff x="7913936" y="2942446"/>
                <a:chExt cx="3796564" cy="502829"/>
              </a:xfrm>
            </p:grpSpPr>
            <p:cxnSp>
              <p:nvCxnSpPr>
                <p:cNvPr id="231" name="Google Shape;852;p34">
                  <a:extLst>
                    <a:ext uri="{FF2B5EF4-FFF2-40B4-BE49-F238E27FC236}">
                      <a16:creationId xmlns:a16="http://schemas.microsoft.com/office/drawing/2014/main" id="{01419564-40E4-5A25-C272-0476DFE70587}"/>
                    </a:ext>
                  </a:extLst>
                </p:cNvPr>
                <p:cNvCxnSpPr>
                  <a:stCxn id="51" idx="4"/>
                  <a:endCxn id="59" idx="0"/>
                </p:cNvCxnSpPr>
                <p:nvPr/>
              </p:nvCxnSpPr>
              <p:spPr>
                <a:xfrm>
                  <a:off x="7916400" y="2958530"/>
                  <a:ext cx="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32" name="Google Shape;853;p34">
                  <a:extLst>
                    <a:ext uri="{FF2B5EF4-FFF2-40B4-BE49-F238E27FC236}">
                      <a16:creationId xmlns:a16="http://schemas.microsoft.com/office/drawing/2014/main" id="{797403FD-A51B-5D59-BF17-EE501FA0D749}"/>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3" name="Google Shape;854;p34">
                  <a:extLst>
                    <a:ext uri="{FF2B5EF4-FFF2-40B4-BE49-F238E27FC236}">
                      <a16:creationId xmlns:a16="http://schemas.microsoft.com/office/drawing/2014/main" id="{3F33F9BB-232F-7049-F6FD-2250A5BBA85A}"/>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4" name="Google Shape;855;p34">
                  <a:extLst>
                    <a:ext uri="{FF2B5EF4-FFF2-40B4-BE49-F238E27FC236}">
                      <a16:creationId xmlns:a16="http://schemas.microsoft.com/office/drawing/2014/main" id="{0FA269D8-A39E-87CB-74BF-3A5F9BA30F6B}"/>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5" name="Google Shape;856;p34">
                  <a:extLst>
                    <a:ext uri="{FF2B5EF4-FFF2-40B4-BE49-F238E27FC236}">
                      <a16:creationId xmlns:a16="http://schemas.microsoft.com/office/drawing/2014/main" id="{93FC7597-3590-2AF7-B4EE-21F1E6C15BA5}"/>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6" name="Google Shape;857;p34">
                  <a:extLst>
                    <a:ext uri="{FF2B5EF4-FFF2-40B4-BE49-F238E27FC236}">
                      <a16:creationId xmlns:a16="http://schemas.microsoft.com/office/drawing/2014/main" id="{D257400F-6794-823B-AC9B-5B9C5D055B04}"/>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7" name="Google Shape;858;p34">
                  <a:extLst>
                    <a:ext uri="{FF2B5EF4-FFF2-40B4-BE49-F238E27FC236}">
                      <a16:creationId xmlns:a16="http://schemas.microsoft.com/office/drawing/2014/main" id="{E8A2A6F7-1C7C-FEFD-DD08-B9B926EE9A2A}"/>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8" name="Google Shape;859;p34">
                  <a:extLst>
                    <a:ext uri="{FF2B5EF4-FFF2-40B4-BE49-F238E27FC236}">
                      <a16:creationId xmlns:a16="http://schemas.microsoft.com/office/drawing/2014/main" id="{5EBBD981-6F24-238F-2FD7-C6F7E9DACF39}"/>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9" name="Google Shape;860;p34">
                  <a:extLst>
                    <a:ext uri="{FF2B5EF4-FFF2-40B4-BE49-F238E27FC236}">
                      <a16:creationId xmlns:a16="http://schemas.microsoft.com/office/drawing/2014/main" id="{2FA26ACD-FBE7-CB3E-FCBB-29740AD1ED3F}"/>
                    </a:ext>
                  </a:extLst>
                </p:cNvPr>
                <p:cNvCxnSpPr>
                  <a:stCxn id="51" idx="4"/>
                  <a:endCxn id="60" idx="0"/>
                </p:cNvCxnSpPr>
                <p:nvPr/>
              </p:nvCxnSpPr>
              <p:spPr>
                <a:xfrm>
                  <a:off x="7916400" y="2958530"/>
                  <a:ext cx="54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40" name="Google Shape;861;p34">
                  <a:extLst>
                    <a:ext uri="{FF2B5EF4-FFF2-40B4-BE49-F238E27FC236}">
                      <a16:creationId xmlns:a16="http://schemas.microsoft.com/office/drawing/2014/main" id="{9F6BC156-4D99-2929-8D55-9154F898EA6A}"/>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1" name="Google Shape;862;p34">
                  <a:extLst>
                    <a:ext uri="{FF2B5EF4-FFF2-40B4-BE49-F238E27FC236}">
                      <a16:creationId xmlns:a16="http://schemas.microsoft.com/office/drawing/2014/main" id="{9309083A-B5CD-C60C-AE43-53036B2C528F}"/>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2" name="Google Shape;863;p34">
                  <a:extLst>
                    <a:ext uri="{FF2B5EF4-FFF2-40B4-BE49-F238E27FC236}">
                      <a16:creationId xmlns:a16="http://schemas.microsoft.com/office/drawing/2014/main" id="{DAB81F5A-2532-C7DB-193F-2F69368C6148}"/>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3" name="Google Shape;864;p34">
                  <a:extLst>
                    <a:ext uri="{FF2B5EF4-FFF2-40B4-BE49-F238E27FC236}">
                      <a16:creationId xmlns:a16="http://schemas.microsoft.com/office/drawing/2014/main" id="{A5776F97-2FE5-959E-15B2-DF7269B8D909}"/>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4" name="Google Shape;865;p34">
                  <a:extLst>
                    <a:ext uri="{FF2B5EF4-FFF2-40B4-BE49-F238E27FC236}">
                      <a16:creationId xmlns:a16="http://schemas.microsoft.com/office/drawing/2014/main" id="{332DD119-AB50-7651-AB07-9C09285225D8}"/>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5" name="Google Shape;866;p34">
                  <a:extLst>
                    <a:ext uri="{FF2B5EF4-FFF2-40B4-BE49-F238E27FC236}">
                      <a16:creationId xmlns:a16="http://schemas.microsoft.com/office/drawing/2014/main" id="{B45FB893-D3BB-9604-8790-D500B23D8D84}"/>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6" name="Google Shape;867;p34">
                  <a:extLst>
                    <a:ext uri="{FF2B5EF4-FFF2-40B4-BE49-F238E27FC236}">
                      <a16:creationId xmlns:a16="http://schemas.microsoft.com/office/drawing/2014/main" id="{B1B1D5F8-2A52-B265-0BE4-CC1826CAEFEE}"/>
                    </a:ext>
                  </a:extLst>
                </p:cNvPr>
                <p:cNvCxnSpPr>
                  <a:stCxn id="51" idx="4"/>
                  <a:endCxn id="61" idx="0"/>
                </p:cNvCxnSpPr>
                <p:nvPr/>
              </p:nvCxnSpPr>
              <p:spPr>
                <a:xfrm>
                  <a:off x="7916400" y="2958530"/>
                  <a:ext cx="108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47" name="Google Shape;868;p34">
                  <a:extLst>
                    <a:ext uri="{FF2B5EF4-FFF2-40B4-BE49-F238E27FC236}">
                      <a16:creationId xmlns:a16="http://schemas.microsoft.com/office/drawing/2014/main" id="{0CDA7AF7-F942-390F-08BA-78734A8B4D1D}"/>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8" name="Google Shape;869;p34">
                  <a:extLst>
                    <a:ext uri="{FF2B5EF4-FFF2-40B4-BE49-F238E27FC236}">
                      <a16:creationId xmlns:a16="http://schemas.microsoft.com/office/drawing/2014/main" id="{19779E66-D578-656B-C09C-AC28919AB4E9}"/>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9" name="Google Shape;870;p34">
                  <a:extLst>
                    <a:ext uri="{FF2B5EF4-FFF2-40B4-BE49-F238E27FC236}">
                      <a16:creationId xmlns:a16="http://schemas.microsoft.com/office/drawing/2014/main" id="{E2CC11DE-C6ED-770C-61B8-8351A1F88475}"/>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0" name="Google Shape;871;p34">
                  <a:extLst>
                    <a:ext uri="{FF2B5EF4-FFF2-40B4-BE49-F238E27FC236}">
                      <a16:creationId xmlns:a16="http://schemas.microsoft.com/office/drawing/2014/main" id="{ADA111E9-2BBF-3332-28A4-DD2BC860018F}"/>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1" name="Google Shape;872;p34">
                  <a:extLst>
                    <a:ext uri="{FF2B5EF4-FFF2-40B4-BE49-F238E27FC236}">
                      <a16:creationId xmlns:a16="http://schemas.microsoft.com/office/drawing/2014/main" id="{7CD280EE-9622-9BD0-6A42-A0C4745F79C9}"/>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2" name="Google Shape;873;p34">
                  <a:extLst>
                    <a:ext uri="{FF2B5EF4-FFF2-40B4-BE49-F238E27FC236}">
                      <a16:creationId xmlns:a16="http://schemas.microsoft.com/office/drawing/2014/main" id="{49DFB34D-9A46-BC1A-3A30-233E87507986}"/>
                    </a:ext>
                  </a:extLst>
                </p:cNvPr>
                <p:cNvCxnSpPr>
                  <a:stCxn id="51" idx="4"/>
                  <a:endCxn id="63" idx="0"/>
                </p:cNvCxnSpPr>
                <p:nvPr/>
              </p:nvCxnSpPr>
              <p:spPr>
                <a:xfrm>
                  <a:off x="7916400" y="2958530"/>
                  <a:ext cx="216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53" name="Google Shape;874;p34">
                  <a:extLst>
                    <a:ext uri="{FF2B5EF4-FFF2-40B4-BE49-F238E27FC236}">
                      <a16:creationId xmlns:a16="http://schemas.microsoft.com/office/drawing/2014/main" id="{AB6008F0-0B30-8671-0D23-DE3BA1B49BF3}"/>
                    </a:ext>
                  </a:extLst>
                </p:cNvPr>
                <p:cNvCxnSpPr>
                  <a:stCxn id="51" idx="4"/>
                  <a:endCxn id="62" idx="0"/>
                </p:cNvCxnSpPr>
                <p:nvPr/>
              </p:nvCxnSpPr>
              <p:spPr>
                <a:xfrm>
                  <a:off x="7916400" y="2958530"/>
                  <a:ext cx="162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54" name="Google Shape;875;p34">
                  <a:extLst>
                    <a:ext uri="{FF2B5EF4-FFF2-40B4-BE49-F238E27FC236}">
                      <a16:creationId xmlns:a16="http://schemas.microsoft.com/office/drawing/2014/main" id="{44DE479F-BAB9-0C73-539A-EF40B2F57383}"/>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5" name="Google Shape;876;p34">
                  <a:extLst>
                    <a:ext uri="{FF2B5EF4-FFF2-40B4-BE49-F238E27FC236}">
                      <a16:creationId xmlns:a16="http://schemas.microsoft.com/office/drawing/2014/main" id="{0B0415C1-374A-A8F1-E228-8C3FAA2176DA}"/>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6" name="Google Shape;877;p34">
                  <a:extLst>
                    <a:ext uri="{FF2B5EF4-FFF2-40B4-BE49-F238E27FC236}">
                      <a16:creationId xmlns:a16="http://schemas.microsoft.com/office/drawing/2014/main" id="{501B52EE-1A59-B543-5D91-B6CFE953D4FE}"/>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7" name="Google Shape;878;p34">
                  <a:extLst>
                    <a:ext uri="{FF2B5EF4-FFF2-40B4-BE49-F238E27FC236}">
                      <a16:creationId xmlns:a16="http://schemas.microsoft.com/office/drawing/2014/main" id="{A4B4531B-5388-9E68-24D5-F9D5673CFC54}"/>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8" name="Google Shape;879;p34">
                  <a:extLst>
                    <a:ext uri="{FF2B5EF4-FFF2-40B4-BE49-F238E27FC236}">
                      <a16:creationId xmlns:a16="http://schemas.microsoft.com/office/drawing/2014/main" id="{347494EF-E723-E6D9-D683-9CF17C29A799}"/>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9" name="Google Shape;880;p34">
                  <a:extLst>
                    <a:ext uri="{FF2B5EF4-FFF2-40B4-BE49-F238E27FC236}">
                      <a16:creationId xmlns:a16="http://schemas.microsoft.com/office/drawing/2014/main" id="{E7B636BA-9878-B67A-B203-D78AC2184954}"/>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0" name="Google Shape;881;p34">
                  <a:extLst>
                    <a:ext uri="{FF2B5EF4-FFF2-40B4-BE49-F238E27FC236}">
                      <a16:creationId xmlns:a16="http://schemas.microsoft.com/office/drawing/2014/main" id="{C5B1354F-D5BB-F93B-B2EC-83004FDB75C0}"/>
                    </a:ext>
                  </a:extLst>
                </p:cNvPr>
                <p:cNvCxnSpPr>
                  <a:stCxn id="54" idx="4"/>
                </p:cNvCxnSpPr>
                <p:nvPr/>
              </p:nvCxnSpPr>
              <p:spPr>
                <a:xfrm>
                  <a:off x="9536400" y="2958530"/>
                  <a:ext cx="2174100" cy="453000"/>
                </a:xfrm>
                <a:prstGeom prst="straightConnector1">
                  <a:avLst/>
                </a:prstGeom>
                <a:noFill/>
                <a:ln w="9525" cap="flat" cmpd="sng">
                  <a:solidFill>
                    <a:schemeClr val="accent1"/>
                  </a:solidFill>
                  <a:prstDash val="solid"/>
                  <a:miter lim="800000"/>
                  <a:headEnd type="none" w="sm" len="sm"/>
                  <a:tailEnd type="none" w="sm" len="sm"/>
                </a:ln>
              </p:spPr>
            </p:cxnSp>
            <p:cxnSp>
              <p:nvCxnSpPr>
                <p:cNvPr id="261" name="Google Shape;882;p34">
                  <a:extLst>
                    <a:ext uri="{FF2B5EF4-FFF2-40B4-BE49-F238E27FC236}">
                      <a16:creationId xmlns:a16="http://schemas.microsoft.com/office/drawing/2014/main" id="{BA61C424-50DB-C0B1-A8F0-65D6AB2FB446}"/>
                    </a:ext>
                  </a:extLst>
                </p:cNvPr>
                <p:cNvCxnSpPr>
                  <a:stCxn id="51" idx="4"/>
                  <a:endCxn id="64" idx="0"/>
                </p:cNvCxnSpPr>
                <p:nvPr/>
              </p:nvCxnSpPr>
              <p:spPr>
                <a:xfrm>
                  <a:off x="7916400" y="2958530"/>
                  <a:ext cx="270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883;p34">
                  <a:extLst>
                    <a:ext uri="{FF2B5EF4-FFF2-40B4-BE49-F238E27FC236}">
                      <a16:creationId xmlns:a16="http://schemas.microsoft.com/office/drawing/2014/main" id="{8751A1E4-D91B-26F1-FA67-66B3D45FD2E9}"/>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3" name="Google Shape;884;p34">
                  <a:extLst>
                    <a:ext uri="{FF2B5EF4-FFF2-40B4-BE49-F238E27FC236}">
                      <a16:creationId xmlns:a16="http://schemas.microsoft.com/office/drawing/2014/main" id="{9385E005-4253-C56C-92E1-16F841A2BB5C}"/>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4" name="Google Shape;885;p34">
                  <a:extLst>
                    <a:ext uri="{FF2B5EF4-FFF2-40B4-BE49-F238E27FC236}">
                      <a16:creationId xmlns:a16="http://schemas.microsoft.com/office/drawing/2014/main" id="{D2D60877-C9EC-4A52-2EC3-8AB735B09B02}"/>
                    </a:ext>
                  </a:extLst>
                </p:cNvPr>
                <p:cNvCxnSpPr>
                  <a:stCxn id="51" idx="4"/>
                  <a:endCxn id="66" idx="0"/>
                </p:cNvCxnSpPr>
                <p:nvPr/>
              </p:nvCxnSpPr>
              <p:spPr>
                <a:xfrm>
                  <a:off x="7916400" y="2958530"/>
                  <a:ext cx="3780000" cy="461400"/>
                </a:xfrm>
                <a:prstGeom prst="straightConnector1">
                  <a:avLst/>
                </a:prstGeom>
                <a:noFill/>
                <a:ln w="9525" cap="flat" cmpd="sng">
                  <a:solidFill>
                    <a:schemeClr val="accent1"/>
                  </a:solidFill>
                  <a:prstDash val="solid"/>
                  <a:miter lim="800000"/>
                  <a:headEnd type="none" w="sm" len="sm"/>
                  <a:tailEnd type="none" w="sm" len="sm"/>
                </a:ln>
              </p:spPr>
            </p:cxnSp>
            <p:grpSp>
              <p:nvGrpSpPr>
                <p:cNvPr id="265" name="Google Shape;886;p34">
                  <a:extLst>
                    <a:ext uri="{FF2B5EF4-FFF2-40B4-BE49-F238E27FC236}">
                      <a16:creationId xmlns:a16="http://schemas.microsoft.com/office/drawing/2014/main" id="{4A364F31-9A87-2C89-281B-40A25B03ECBE}"/>
                    </a:ext>
                  </a:extLst>
                </p:cNvPr>
                <p:cNvGrpSpPr/>
                <p:nvPr/>
              </p:nvGrpSpPr>
              <p:grpSpPr>
                <a:xfrm rot="10800000" flipH="1">
                  <a:off x="7913936" y="2942446"/>
                  <a:ext cx="3794207" cy="499395"/>
                  <a:chOff x="3966892" y="5975619"/>
                  <a:chExt cx="3794207" cy="501738"/>
                </a:xfrm>
              </p:grpSpPr>
              <p:cxnSp>
                <p:nvCxnSpPr>
                  <p:cNvPr id="266" name="Google Shape;887;p34">
                    <a:extLst>
                      <a:ext uri="{FF2B5EF4-FFF2-40B4-BE49-F238E27FC236}">
                        <a16:creationId xmlns:a16="http://schemas.microsoft.com/office/drawing/2014/main" id="{557C78E0-C0B2-2725-4926-2A66AFF89916}"/>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7" name="Google Shape;888;p34">
                    <a:extLst>
                      <a:ext uri="{FF2B5EF4-FFF2-40B4-BE49-F238E27FC236}">
                        <a16:creationId xmlns:a16="http://schemas.microsoft.com/office/drawing/2014/main" id="{42866838-652D-0F29-F99F-7D7420757F63}"/>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8" name="Google Shape;889;p34">
                    <a:extLst>
                      <a:ext uri="{FF2B5EF4-FFF2-40B4-BE49-F238E27FC236}">
                        <a16:creationId xmlns:a16="http://schemas.microsoft.com/office/drawing/2014/main" id="{48D8570D-87FA-05B3-0AE1-2F678D39F65C}"/>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9" name="Google Shape;890;p34">
                    <a:extLst>
                      <a:ext uri="{FF2B5EF4-FFF2-40B4-BE49-F238E27FC236}">
                        <a16:creationId xmlns:a16="http://schemas.microsoft.com/office/drawing/2014/main" id="{0A6E4AC4-F7CE-8352-1838-542FCD9B7FD1}"/>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0" name="Google Shape;891;p34">
                    <a:extLst>
                      <a:ext uri="{FF2B5EF4-FFF2-40B4-BE49-F238E27FC236}">
                        <a16:creationId xmlns:a16="http://schemas.microsoft.com/office/drawing/2014/main" id="{AB7D8132-EE4B-C894-B480-BB490740C025}"/>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1" name="Google Shape;892;p34">
                    <a:extLst>
                      <a:ext uri="{FF2B5EF4-FFF2-40B4-BE49-F238E27FC236}">
                        <a16:creationId xmlns:a16="http://schemas.microsoft.com/office/drawing/2014/main" id="{F86DAD80-B0B9-87C8-C48F-BF1C7B000CD7}"/>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2" name="Google Shape;893;p34">
                    <a:extLst>
                      <a:ext uri="{FF2B5EF4-FFF2-40B4-BE49-F238E27FC236}">
                        <a16:creationId xmlns:a16="http://schemas.microsoft.com/office/drawing/2014/main" id="{87531C3A-45D3-3E9B-945F-BB361465E086}"/>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3" name="Google Shape;894;p34">
                    <a:extLst>
                      <a:ext uri="{FF2B5EF4-FFF2-40B4-BE49-F238E27FC236}">
                        <a16:creationId xmlns:a16="http://schemas.microsoft.com/office/drawing/2014/main" id="{C99F32B9-3758-934E-D359-3E74A9D48C94}"/>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4" name="Google Shape;895;p34">
                    <a:extLst>
                      <a:ext uri="{FF2B5EF4-FFF2-40B4-BE49-F238E27FC236}">
                        <a16:creationId xmlns:a16="http://schemas.microsoft.com/office/drawing/2014/main" id="{7D08AF6D-54E1-8A17-4F6F-3C986844A33E}"/>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5" name="Google Shape;896;p34">
                    <a:extLst>
                      <a:ext uri="{FF2B5EF4-FFF2-40B4-BE49-F238E27FC236}">
                        <a16:creationId xmlns:a16="http://schemas.microsoft.com/office/drawing/2014/main" id="{31787046-6183-A571-1C04-1A75EAC1E41B}"/>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897;p34">
                    <a:extLst>
                      <a:ext uri="{FF2B5EF4-FFF2-40B4-BE49-F238E27FC236}">
                        <a16:creationId xmlns:a16="http://schemas.microsoft.com/office/drawing/2014/main" id="{9986702C-6684-8951-858F-59DDCC586209}"/>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898;p34">
                    <a:extLst>
                      <a:ext uri="{FF2B5EF4-FFF2-40B4-BE49-F238E27FC236}">
                        <a16:creationId xmlns:a16="http://schemas.microsoft.com/office/drawing/2014/main" id="{50A729C1-BC2F-A037-B548-8A83B1E111B3}"/>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899;p34">
                    <a:extLst>
                      <a:ext uri="{FF2B5EF4-FFF2-40B4-BE49-F238E27FC236}">
                        <a16:creationId xmlns:a16="http://schemas.microsoft.com/office/drawing/2014/main" id="{1D45BDFD-3AAE-0277-74F1-381F2C557518}"/>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900;p34">
                    <a:extLst>
                      <a:ext uri="{FF2B5EF4-FFF2-40B4-BE49-F238E27FC236}">
                        <a16:creationId xmlns:a16="http://schemas.microsoft.com/office/drawing/2014/main" id="{CC986F19-C2D3-0029-66A6-A2D5E22214F8}"/>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901;p34">
                    <a:extLst>
                      <a:ext uri="{FF2B5EF4-FFF2-40B4-BE49-F238E27FC236}">
                        <a16:creationId xmlns:a16="http://schemas.microsoft.com/office/drawing/2014/main" id="{24EC8504-BEF2-5634-081F-A4C025C8EC90}"/>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902;p34">
                    <a:extLst>
                      <a:ext uri="{FF2B5EF4-FFF2-40B4-BE49-F238E27FC236}">
                        <a16:creationId xmlns:a16="http://schemas.microsoft.com/office/drawing/2014/main" id="{7233FFAA-9333-6D06-16F2-71F7E46ED076}"/>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2" name="Google Shape;903;p34">
                    <a:extLst>
                      <a:ext uri="{FF2B5EF4-FFF2-40B4-BE49-F238E27FC236}">
                        <a16:creationId xmlns:a16="http://schemas.microsoft.com/office/drawing/2014/main" id="{FB21AEB5-68F8-DC42-9132-8A8F224A4433}"/>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3" name="Google Shape;904;p34">
                    <a:extLst>
                      <a:ext uri="{FF2B5EF4-FFF2-40B4-BE49-F238E27FC236}">
                        <a16:creationId xmlns:a16="http://schemas.microsoft.com/office/drawing/2014/main" id="{760A45C8-10AA-D7BC-739D-A228AE18234F}"/>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4" name="Google Shape;905;p34">
                    <a:extLst>
                      <a:ext uri="{FF2B5EF4-FFF2-40B4-BE49-F238E27FC236}">
                        <a16:creationId xmlns:a16="http://schemas.microsoft.com/office/drawing/2014/main" id="{46F8D1CE-D590-E990-CA4E-E22D3B0317E3}"/>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5" name="Google Shape;906;p34">
                    <a:extLst>
                      <a:ext uri="{FF2B5EF4-FFF2-40B4-BE49-F238E27FC236}">
                        <a16:creationId xmlns:a16="http://schemas.microsoft.com/office/drawing/2014/main" id="{3164E3F6-1C3F-55DE-533F-BC9FBA0FE1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6" name="Google Shape;907;p34">
                    <a:extLst>
                      <a:ext uri="{FF2B5EF4-FFF2-40B4-BE49-F238E27FC236}">
                        <a16:creationId xmlns:a16="http://schemas.microsoft.com/office/drawing/2014/main" id="{772FCD68-0132-7044-DCD2-250FEA7C1E6B}"/>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7" name="Google Shape;908;p34">
                    <a:extLst>
                      <a:ext uri="{FF2B5EF4-FFF2-40B4-BE49-F238E27FC236}">
                        <a16:creationId xmlns:a16="http://schemas.microsoft.com/office/drawing/2014/main" id="{DB15AC96-21E4-C1F4-41B0-9198B437247C}"/>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8" name="Google Shape;909;p34">
                    <a:extLst>
                      <a:ext uri="{FF2B5EF4-FFF2-40B4-BE49-F238E27FC236}">
                        <a16:creationId xmlns:a16="http://schemas.microsoft.com/office/drawing/2014/main" id="{53AE150D-38FE-B436-1916-9061C9624B08}"/>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9" name="Google Shape;910;p34">
                    <a:extLst>
                      <a:ext uri="{FF2B5EF4-FFF2-40B4-BE49-F238E27FC236}">
                        <a16:creationId xmlns:a16="http://schemas.microsoft.com/office/drawing/2014/main" id="{5F5A6BA3-1230-B832-A80E-E50722B8B679}"/>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0" name="Google Shape;911;p34">
                    <a:extLst>
                      <a:ext uri="{FF2B5EF4-FFF2-40B4-BE49-F238E27FC236}">
                        <a16:creationId xmlns:a16="http://schemas.microsoft.com/office/drawing/2014/main" id="{B0F3E04C-184E-B532-85C8-500DF614DBA9}"/>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1" name="Google Shape;912;p34">
                    <a:extLst>
                      <a:ext uri="{FF2B5EF4-FFF2-40B4-BE49-F238E27FC236}">
                        <a16:creationId xmlns:a16="http://schemas.microsoft.com/office/drawing/2014/main" id="{D925EED8-8930-C8B1-C2D6-9C7354BFEC2E}"/>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2" name="Google Shape;913;p34">
                    <a:extLst>
                      <a:ext uri="{FF2B5EF4-FFF2-40B4-BE49-F238E27FC236}">
                        <a16:creationId xmlns:a16="http://schemas.microsoft.com/office/drawing/2014/main" id="{8B064C90-310D-EC9E-AF75-2B005ACCCA84}"/>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3" name="Google Shape;914;p34">
                    <a:extLst>
                      <a:ext uri="{FF2B5EF4-FFF2-40B4-BE49-F238E27FC236}">
                        <a16:creationId xmlns:a16="http://schemas.microsoft.com/office/drawing/2014/main" id="{6241EF2F-AD36-D377-9728-A0404AAD3D7F}"/>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4" name="Google Shape;915;p34">
                    <a:extLst>
                      <a:ext uri="{FF2B5EF4-FFF2-40B4-BE49-F238E27FC236}">
                        <a16:creationId xmlns:a16="http://schemas.microsoft.com/office/drawing/2014/main" id="{685AB5D1-C813-3E18-E2C2-B8852900388A}"/>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5" name="Google Shape;916;p34">
                    <a:extLst>
                      <a:ext uri="{FF2B5EF4-FFF2-40B4-BE49-F238E27FC236}">
                        <a16:creationId xmlns:a16="http://schemas.microsoft.com/office/drawing/2014/main" id="{DBDB6499-7E94-78C9-7249-837907673B80}"/>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96" name="Google Shape;917;p34">
                    <a:extLst>
                      <a:ext uri="{FF2B5EF4-FFF2-40B4-BE49-F238E27FC236}">
                        <a16:creationId xmlns:a16="http://schemas.microsoft.com/office/drawing/2014/main" id="{DBD430C4-1D75-26DA-96C6-8A9053D81A6C}"/>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7" name="Google Shape;918;p34">
                    <a:extLst>
                      <a:ext uri="{FF2B5EF4-FFF2-40B4-BE49-F238E27FC236}">
                        <a16:creationId xmlns:a16="http://schemas.microsoft.com/office/drawing/2014/main" id="{59B6C124-937D-88E0-5176-131ADA1B5FF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8" name="Google Shape;919;p34">
                    <a:extLst>
                      <a:ext uri="{FF2B5EF4-FFF2-40B4-BE49-F238E27FC236}">
                        <a16:creationId xmlns:a16="http://schemas.microsoft.com/office/drawing/2014/main" id="{A4594480-A30A-C72F-7488-3AD13776B301}"/>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9" name="Google Shape;920;p34">
                    <a:extLst>
                      <a:ext uri="{FF2B5EF4-FFF2-40B4-BE49-F238E27FC236}">
                        <a16:creationId xmlns:a16="http://schemas.microsoft.com/office/drawing/2014/main" id="{52A2712F-3341-2C78-E3C7-4A6EA35D7F43}"/>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grpSp>
            <p:nvGrpSpPr>
              <p:cNvPr id="88" name="Google Shape;921;p34">
                <a:extLst>
                  <a:ext uri="{FF2B5EF4-FFF2-40B4-BE49-F238E27FC236}">
                    <a16:creationId xmlns:a16="http://schemas.microsoft.com/office/drawing/2014/main" id="{CE1920B9-52B1-0490-F3EA-423B89FF5C4F}"/>
                  </a:ext>
                </a:extLst>
              </p:cNvPr>
              <p:cNvGrpSpPr/>
              <p:nvPr/>
            </p:nvGrpSpPr>
            <p:grpSpPr>
              <a:xfrm>
                <a:off x="7904282" y="3777922"/>
                <a:ext cx="3796671" cy="502829"/>
                <a:chOff x="7913936" y="2942446"/>
                <a:chExt cx="3796671" cy="502829"/>
              </a:xfrm>
            </p:grpSpPr>
            <p:cxnSp>
              <p:nvCxnSpPr>
                <p:cNvPr id="162" name="Google Shape;922;p34">
                  <a:extLst>
                    <a:ext uri="{FF2B5EF4-FFF2-40B4-BE49-F238E27FC236}">
                      <a16:creationId xmlns:a16="http://schemas.microsoft.com/office/drawing/2014/main" id="{773998C3-FD20-2764-01A2-670F78BA25B9}"/>
                    </a:ext>
                  </a:extLst>
                </p:cNvPr>
                <p:cNvCxnSpPr/>
                <p:nvPr/>
              </p:nvCxnSpPr>
              <p:spPr>
                <a:xfrm>
                  <a:off x="7916400"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3" name="Google Shape;923;p34">
                  <a:extLst>
                    <a:ext uri="{FF2B5EF4-FFF2-40B4-BE49-F238E27FC236}">
                      <a16:creationId xmlns:a16="http://schemas.microsoft.com/office/drawing/2014/main" id="{33F03B30-7297-9849-B4D6-AB7B91823C0A}"/>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4" name="Google Shape;924;p34">
                  <a:extLst>
                    <a:ext uri="{FF2B5EF4-FFF2-40B4-BE49-F238E27FC236}">
                      <a16:creationId xmlns:a16="http://schemas.microsoft.com/office/drawing/2014/main" id="{2A2A9512-3720-2F03-8C1F-3DCEA922AB23}"/>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5" name="Google Shape;925;p34">
                  <a:extLst>
                    <a:ext uri="{FF2B5EF4-FFF2-40B4-BE49-F238E27FC236}">
                      <a16:creationId xmlns:a16="http://schemas.microsoft.com/office/drawing/2014/main" id="{CB02AE80-03F9-93AF-4AB2-AD5002A63E20}"/>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6" name="Google Shape;926;p34">
                  <a:extLst>
                    <a:ext uri="{FF2B5EF4-FFF2-40B4-BE49-F238E27FC236}">
                      <a16:creationId xmlns:a16="http://schemas.microsoft.com/office/drawing/2014/main" id="{664D8E98-4FEC-90E9-48D3-D360BEAFA38C}"/>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7" name="Google Shape;927;p34">
                  <a:extLst>
                    <a:ext uri="{FF2B5EF4-FFF2-40B4-BE49-F238E27FC236}">
                      <a16:creationId xmlns:a16="http://schemas.microsoft.com/office/drawing/2014/main" id="{F017926E-CA6F-10B3-D37C-6A5C59D857CB}"/>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8" name="Google Shape;928;p34">
                  <a:extLst>
                    <a:ext uri="{FF2B5EF4-FFF2-40B4-BE49-F238E27FC236}">
                      <a16:creationId xmlns:a16="http://schemas.microsoft.com/office/drawing/2014/main" id="{64C22A48-DE78-27C0-1727-3B998E08EBD7}"/>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9" name="Google Shape;929;p34">
                  <a:extLst>
                    <a:ext uri="{FF2B5EF4-FFF2-40B4-BE49-F238E27FC236}">
                      <a16:creationId xmlns:a16="http://schemas.microsoft.com/office/drawing/2014/main" id="{8309BF19-B369-2EDA-5847-DF6BDF11161E}"/>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0" name="Google Shape;930;p34">
                  <a:extLst>
                    <a:ext uri="{FF2B5EF4-FFF2-40B4-BE49-F238E27FC236}">
                      <a16:creationId xmlns:a16="http://schemas.microsoft.com/office/drawing/2014/main" id="{61814416-8CB1-172F-8BD5-5B42721D8BFC}"/>
                    </a:ext>
                  </a:extLst>
                </p:cNvPr>
                <p:cNvCxnSpPr/>
                <p:nvPr/>
              </p:nvCxnSpPr>
              <p:spPr>
                <a:xfrm>
                  <a:off x="791640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1" name="Google Shape;931;p34">
                  <a:extLst>
                    <a:ext uri="{FF2B5EF4-FFF2-40B4-BE49-F238E27FC236}">
                      <a16:creationId xmlns:a16="http://schemas.microsoft.com/office/drawing/2014/main" id="{AB1248F5-E21A-7E6D-FA81-DE98618DC7ED}"/>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2" name="Google Shape;932;p34">
                  <a:extLst>
                    <a:ext uri="{FF2B5EF4-FFF2-40B4-BE49-F238E27FC236}">
                      <a16:creationId xmlns:a16="http://schemas.microsoft.com/office/drawing/2014/main" id="{AD3E7F9E-812E-B5A7-FDFD-E0C45355F286}"/>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3" name="Google Shape;933;p34">
                  <a:extLst>
                    <a:ext uri="{FF2B5EF4-FFF2-40B4-BE49-F238E27FC236}">
                      <a16:creationId xmlns:a16="http://schemas.microsoft.com/office/drawing/2014/main" id="{B5447B57-31F4-385A-F980-56A0C6A1CC86}"/>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4" name="Google Shape;934;p34">
                  <a:extLst>
                    <a:ext uri="{FF2B5EF4-FFF2-40B4-BE49-F238E27FC236}">
                      <a16:creationId xmlns:a16="http://schemas.microsoft.com/office/drawing/2014/main" id="{0299B796-A6D5-B2E3-1CA3-E1AB9DBFF549}"/>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5" name="Google Shape;935;p34">
                  <a:extLst>
                    <a:ext uri="{FF2B5EF4-FFF2-40B4-BE49-F238E27FC236}">
                      <a16:creationId xmlns:a16="http://schemas.microsoft.com/office/drawing/2014/main" id="{8429B81D-EB91-898D-7E88-E47525AD5277}"/>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6" name="Google Shape;936;p34">
                  <a:extLst>
                    <a:ext uri="{FF2B5EF4-FFF2-40B4-BE49-F238E27FC236}">
                      <a16:creationId xmlns:a16="http://schemas.microsoft.com/office/drawing/2014/main" id="{0162C348-E2D3-25F1-B8DB-238591811CAD}"/>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7" name="Google Shape;937;p34">
                  <a:extLst>
                    <a:ext uri="{FF2B5EF4-FFF2-40B4-BE49-F238E27FC236}">
                      <a16:creationId xmlns:a16="http://schemas.microsoft.com/office/drawing/2014/main" id="{01AD3BFF-B52A-B8BB-FA70-C772EEB07128}"/>
                    </a:ext>
                  </a:extLst>
                </p:cNvPr>
                <p:cNvCxnSpPr/>
                <p:nvPr/>
              </p:nvCxnSpPr>
              <p:spPr>
                <a:xfrm>
                  <a:off x="7916400" y="295853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8" name="Google Shape;938;p34">
                  <a:extLst>
                    <a:ext uri="{FF2B5EF4-FFF2-40B4-BE49-F238E27FC236}">
                      <a16:creationId xmlns:a16="http://schemas.microsoft.com/office/drawing/2014/main" id="{F044B36C-3DED-1083-ED83-056C525BF23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9" name="Google Shape;939;p34">
                  <a:extLst>
                    <a:ext uri="{FF2B5EF4-FFF2-40B4-BE49-F238E27FC236}">
                      <a16:creationId xmlns:a16="http://schemas.microsoft.com/office/drawing/2014/main" id="{F0258A59-2DEE-71BB-9160-96F6D210AF0D}"/>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0" name="Google Shape;940;p34">
                  <a:extLst>
                    <a:ext uri="{FF2B5EF4-FFF2-40B4-BE49-F238E27FC236}">
                      <a16:creationId xmlns:a16="http://schemas.microsoft.com/office/drawing/2014/main" id="{5848D350-44BE-A079-E79F-F4565304E336}"/>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1" name="Google Shape;941;p34">
                  <a:extLst>
                    <a:ext uri="{FF2B5EF4-FFF2-40B4-BE49-F238E27FC236}">
                      <a16:creationId xmlns:a16="http://schemas.microsoft.com/office/drawing/2014/main" id="{D296631E-2929-0CE1-0F21-6E4E917F75E4}"/>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2" name="Google Shape;942;p34">
                  <a:extLst>
                    <a:ext uri="{FF2B5EF4-FFF2-40B4-BE49-F238E27FC236}">
                      <a16:creationId xmlns:a16="http://schemas.microsoft.com/office/drawing/2014/main" id="{9C6CC56E-70AB-AC50-004D-563EE19728A0}"/>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3" name="Google Shape;943;p34">
                  <a:extLst>
                    <a:ext uri="{FF2B5EF4-FFF2-40B4-BE49-F238E27FC236}">
                      <a16:creationId xmlns:a16="http://schemas.microsoft.com/office/drawing/2014/main" id="{6E890972-2046-9939-2DBD-8F51F7B7C66B}"/>
                    </a:ext>
                  </a:extLst>
                </p:cNvPr>
                <p:cNvCxnSpPr/>
                <p:nvPr/>
              </p:nvCxnSpPr>
              <p:spPr>
                <a:xfrm>
                  <a:off x="7916400" y="2958530"/>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4" name="Google Shape;944;p34">
                  <a:extLst>
                    <a:ext uri="{FF2B5EF4-FFF2-40B4-BE49-F238E27FC236}">
                      <a16:creationId xmlns:a16="http://schemas.microsoft.com/office/drawing/2014/main" id="{3CAB9F24-35F8-5CB5-A68B-948A845B123C}"/>
                    </a:ext>
                  </a:extLst>
                </p:cNvPr>
                <p:cNvCxnSpPr/>
                <p:nvPr/>
              </p:nvCxnSpPr>
              <p:spPr>
                <a:xfrm>
                  <a:off x="7916400" y="295853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5" name="Google Shape;945;p34">
                  <a:extLst>
                    <a:ext uri="{FF2B5EF4-FFF2-40B4-BE49-F238E27FC236}">
                      <a16:creationId xmlns:a16="http://schemas.microsoft.com/office/drawing/2014/main" id="{13CCC19C-5EB7-1138-7A29-8C05F72CD2B5}"/>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6" name="Google Shape;946;p34">
                  <a:extLst>
                    <a:ext uri="{FF2B5EF4-FFF2-40B4-BE49-F238E27FC236}">
                      <a16:creationId xmlns:a16="http://schemas.microsoft.com/office/drawing/2014/main" id="{D7E78107-1B4C-4F45-E1C0-59EB6D8CB580}"/>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7" name="Google Shape;947;p34">
                  <a:extLst>
                    <a:ext uri="{FF2B5EF4-FFF2-40B4-BE49-F238E27FC236}">
                      <a16:creationId xmlns:a16="http://schemas.microsoft.com/office/drawing/2014/main" id="{C32C29D5-3599-39C8-8345-77881C612C9A}"/>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8" name="Google Shape;948;p34">
                  <a:extLst>
                    <a:ext uri="{FF2B5EF4-FFF2-40B4-BE49-F238E27FC236}">
                      <a16:creationId xmlns:a16="http://schemas.microsoft.com/office/drawing/2014/main" id="{C9250FDE-F643-1225-6C79-CEDD3D22125F}"/>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9" name="Google Shape;949;p34">
                  <a:extLst>
                    <a:ext uri="{FF2B5EF4-FFF2-40B4-BE49-F238E27FC236}">
                      <a16:creationId xmlns:a16="http://schemas.microsoft.com/office/drawing/2014/main" id="{25E0F0EC-4FA2-FB6C-9233-48ED7D16021A}"/>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0" name="Google Shape;950;p34">
                  <a:extLst>
                    <a:ext uri="{FF2B5EF4-FFF2-40B4-BE49-F238E27FC236}">
                      <a16:creationId xmlns:a16="http://schemas.microsoft.com/office/drawing/2014/main" id="{5426D493-F68B-6BB9-75FC-D345A1F9B702}"/>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951;p34">
                  <a:extLst>
                    <a:ext uri="{FF2B5EF4-FFF2-40B4-BE49-F238E27FC236}">
                      <a16:creationId xmlns:a16="http://schemas.microsoft.com/office/drawing/2014/main" id="{06D97A8F-2203-8F5C-AFDE-699D5303743F}"/>
                    </a:ext>
                  </a:extLst>
                </p:cNvPr>
                <p:cNvCxnSpPr/>
                <p:nvPr/>
              </p:nvCxnSpPr>
              <p:spPr>
                <a:xfrm>
                  <a:off x="9536400" y="2958530"/>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92" name="Google Shape;952;p34">
                  <a:extLst>
                    <a:ext uri="{FF2B5EF4-FFF2-40B4-BE49-F238E27FC236}">
                      <a16:creationId xmlns:a16="http://schemas.microsoft.com/office/drawing/2014/main" id="{3B96355E-A752-24EA-F900-39D0121ECBC4}"/>
                    </a:ext>
                  </a:extLst>
                </p:cNvPr>
                <p:cNvCxnSpPr/>
                <p:nvPr/>
              </p:nvCxnSpPr>
              <p:spPr>
                <a:xfrm>
                  <a:off x="7916400" y="295853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3" name="Google Shape;953;p34">
                  <a:extLst>
                    <a:ext uri="{FF2B5EF4-FFF2-40B4-BE49-F238E27FC236}">
                      <a16:creationId xmlns:a16="http://schemas.microsoft.com/office/drawing/2014/main" id="{BAE3327E-BFA7-08FF-8BDB-5D5C0BD956D9}"/>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4" name="Google Shape;954;p34">
                  <a:extLst>
                    <a:ext uri="{FF2B5EF4-FFF2-40B4-BE49-F238E27FC236}">
                      <a16:creationId xmlns:a16="http://schemas.microsoft.com/office/drawing/2014/main" id="{5E8132D4-5DF6-8A2D-B66D-8F1CB18FC868}"/>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5" name="Google Shape;955;p34">
                  <a:extLst>
                    <a:ext uri="{FF2B5EF4-FFF2-40B4-BE49-F238E27FC236}">
                      <a16:creationId xmlns:a16="http://schemas.microsoft.com/office/drawing/2014/main" id="{E953FE65-E38D-C225-2295-AB57B57AE8E7}"/>
                    </a:ext>
                  </a:extLst>
                </p:cNvPr>
                <p:cNvCxnSpPr/>
                <p:nvPr/>
              </p:nvCxnSpPr>
              <p:spPr>
                <a:xfrm>
                  <a:off x="7916400" y="2958530"/>
                  <a:ext cx="3780000" cy="461470"/>
                </a:xfrm>
                <a:prstGeom prst="straightConnector1">
                  <a:avLst/>
                </a:prstGeom>
                <a:noFill/>
                <a:ln w="9525" cap="flat" cmpd="sng">
                  <a:solidFill>
                    <a:schemeClr val="accent1"/>
                  </a:solidFill>
                  <a:prstDash val="solid"/>
                  <a:miter lim="800000"/>
                  <a:headEnd type="none" w="sm" len="sm"/>
                  <a:tailEnd type="none" w="sm" len="sm"/>
                </a:ln>
              </p:spPr>
            </p:cxnSp>
            <p:grpSp>
              <p:nvGrpSpPr>
                <p:cNvPr id="196" name="Google Shape;956;p34">
                  <a:extLst>
                    <a:ext uri="{FF2B5EF4-FFF2-40B4-BE49-F238E27FC236}">
                      <a16:creationId xmlns:a16="http://schemas.microsoft.com/office/drawing/2014/main" id="{2CB22673-4015-4E0D-740E-08D6B5E667D0}"/>
                    </a:ext>
                  </a:extLst>
                </p:cNvPr>
                <p:cNvGrpSpPr/>
                <p:nvPr/>
              </p:nvGrpSpPr>
              <p:grpSpPr>
                <a:xfrm rot="10800000" flipH="1">
                  <a:off x="7913936" y="2942446"/>
                  <a:ext cx="3794207" cy="499395"/>
                  <a:chOff x="3966892" y="5975619"/>
                  <a:chExt cx="3794207" cy="501738"/>
                </a:xfrm>
              </p:grpSpPr>
              <p:cxnSp>
                <p:nvCxnSpPr>
                  <p:cNvPr id="197" name="Google Shape;957;p34">
                    <a:extLst>
                      <a:ext uri="{FF2B5EF4-FFF2-40B4-BE49-F238E27FC236}">
                        <a16:creationId xmlns:a16="http://schemas.microsoft.com/office/drawing/2014/main" id="{3C6AA788-F230-3350-E0F8-C473D6A6800D}"/>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8" name="Google Shape;958;p34">
                    <a:extLst>
                      <a:ext uri="{FF2B5EF4-FFF2-40B4-BE49-F238E27FC236}">
                        <a16:creationId xmlns:a16="http://schemas.microsoft.com/office/drawing/2014/main" id="{895E81E7-CAC8-6359-1B28-44A79DFF1E2E}"/>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9" name="Google Shape;959;p34">
                    <a:extLst>
                      <a:ext uri="{FF2B5EF4-FFF2-40B4-BE49-F238E27FC236}">
                        <a16:creationId xmlns:a16="http://schemas.microsoft.com/office/drawing/2014/main" id="{669AB555-CCE0-7964-E192-6B1137075B5F}"/>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0" name="Google Shape;960;p34">
                    <a:extLst>
                      <a:ext uri="{FF2B5EF4-FFF2-40B4-BE49-F238E27FC236}">
                        <a16:creationId xmlns:a16="http://schemas.microsoft.com/office/drawing/2014/main" id="{77353FF7-8DA4-5E58-2F29-A224288CCC4A}"/>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1" name="Google Shape;961;p34">
                    <a:extLst>
                      <a:ext uri="{FF2B5EF4-FFF2-40B4-BE49-F238E27FC236}">
                        <a16:creationId xmlns:a16="http://schemas.microsoft.com/office/drawing/2014/main" id="{3445173B-1E0D-2051-A629-3B567779E21C}"/>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2" name="Google Shape;962;p34">
                    <a:extLst>
                      <a:ext uri="{FF2B5EF4-FFF2-40B4-BE49-F238E27FC236}">
                        <a16:creationId xmlns:a16="http://schemas.microsoft.com/office/drawing/2014/main" id="{CD9FD85B-5296-3065-2460-D641C4FB659D}"/>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3" name="Google Shape;963;p34">
                    <a:extLst>
                      <a:ext uri="{FF2B5EF4-FFF2-40B4-BE49-F238E27FC236}">
                        <a16:creationId xmlns:a16="http://schemas.microsoft.com/office/drawing/2014/main" id="{238F124D-3D60-9EBB-00E0-2426D6726FE1}"/>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4" name="Google Shape;964;p34">
                    <a:extLst>
                      <a:ext uri="{FF2B5EF4-FFF2-40B4-BE49-F238E27FC236}">
                        <a16:creationId xmlns:a16="http://schemas.microsoft.com/office/drawing/2014/main" id="{C8EBD2AD-9B70-5597-26D1-ED638EC30814}"/>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5" name="Google Shape;965;p34">
                    <a:extLst>
                      <a:ext uri="{FF2B5EF4-FFF2-40B4-BE49-F238E27FC236}">
                        <a16:creationId xmlns:a16="http://schemas.microsoft.com/office/drawing/2014/main" id="{E4E843A9-7D9F-FB5F-7A7C-735FB85AE16A}"/>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6" name="Google Shape;966;p34">
                    <a:extLst>
                      <a:ext uri="{FF2B5EF4-FFF2-40B4-BE49-F238E27FC236}">
                        <a16:creationId xmlns:a16="http://schemas.microsoft.com/office/drawing/2014/main" id="{8EBA2CE1-2DBB-8985-EF14-D3A7C7003F15}"/>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7" name="Google Shape;967;p34">
                    <a:extLst>
                      <a:ext uri="{FF2B5EF4-FFF2-40B4-BE49-F238E27FC236}">
                        <a16:creationId xmlns:a16="http://schemas.microsoft.com/office/drawing/2014/main" id="{2865714A-B941-7828-F809-8D78BBF13D48}"/>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8" name="Google Shape;968;p34">
                    <a:extLst>
                      <a:ext uri="{FF2B5EF4-FFF2-40B4-BE49-F238E27FC236}">
                        <a16:creationId xmlns:a16="http://schemas.microsoft.com/office/drawing/2014/main" id="{2AC3140D-5B0C-46AF-A4A0-22871F99F397}"/>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9" name="Google Shape;969;p34">
                    <a:extLst>
                      <a:ext uri="{FF2B5EF4-FFF2-40B4-BE49-F238E27FC236}">
                        <a16:creationId xmlns:a16="http://schemas.microsoft.com/office/drawing/2014/main" id="{BF8FEEF6-86F3-8722-74DA-22557C2F3716}"/>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0" name="Google Shape;970;p34">
                    <a:extLst>
                      <a:ext uri="{FF2B5EF4-FFF2-40B4-BE49-F238E27FC236}">
                        <a16:creationId xmlns:a16="http://schemas.microsoft.com/office/drawing/2014/main" id="{B059FFB0-B506-5F90-586E-A9506BA62746}"/>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1" name="Google Shape;971;p34">
                    <a:extLst>
                      <a:ext uri="{FF2B5EF4-FFF2-40B4-BE49-F238E27FC236}">
                        <a16:creationId xmlns:a16="http://schemas.microsoft.com/office/drawing/2014/main" id="{731BE0A1-54F6-F161-051E-E0D776AAA295}"/>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2" name="Google Shape;972;p34">
                    <a:extLst>
                      <a:ext uri="{FF2B5EF4-FFF2-40B4-BE49-F238E27FC236}">
                        <a16:creationId xmlns:a16="http://schemas.microsoft.com/office/drawing/2014/main" id="{4BCF6A9D-04E1-A3FB-D30D-A38FA1D9D4A6}"/>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3" name="Google Shape;973;p34">
                    <a:extLst>
                      <a:ext uri="{FF2B5EF4-FFF2-40B4-BE49-F238E27FC236}">
                        <a16:creationId xmlns:a16="http://schemas.microsoft.com/office/drawing/2014/main" id="{FB0E0965-ACCC-0CEE-4B13-8CABA7308552}"/>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4" name="Google Shape;974;p34">
                    <a:extLst>
                      <a:ext uri="{FF2B5EF4-FFF2-40B4-BE49-F238E27FC236}">
                        <a16:creationId xmlns:a16="http://schemas.microsoft.com/office/drawing/2014/main" id="{EDA817BD-7619-10CF-B34D-A5F39F779182}"/>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5" name="Google Shape;975;p34">
                    <a:extLst>
                      <a:ext uri="{FF2B5EF4-FFF2-40B4-BE49-F238E27FC236}">
                        <a16:creationId xmlns:a16="http://schemas.microsoft.com/office/drawing/2014/main" id="{9F758D9E-3DDB-5460-2B5B-0900E7185406}"/>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6" name="Google Shape;976;p34">
                    <a:extLst>
                      <a:ext uri="{FF2B5EF4-FFF2-40B4-BE49-F238E27FC236}">
                        <a16:creationId xmlns:a16="http://schemas.microsoft.com/office/drawing/2014/main" id="{B5AEE379-14BE-8F8A-17D5-8BF866EA62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7" name="Google Shape;977;p34">
                    <a:extLst>
                      <a:ext uri="{FF2B5EF4-FFF2-40B4-BE49-F238E27FC236}">
                        <a16:creationId xmlns:a16="http://schemas.microsoft.com/office/drawing/2014/main" id="{C762BB2F-934D-EF09-6B23-4EBE73149373}"/>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8" name="Google Shape;978;p34">
                    <a:extLst>
                      <a:ext uri="{FF2B5EF4-FFF2-40B4-BE49-F238E27FC236}">
                        <a16:creationId xmlns:a16="http://schemas.microsoft.com/office/drawing/2014/main" id="{5E625A0D-0666-1123-4D00-13566A35E775}"/>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9" name="Google Shape;979;p34">
                    <a:extLst>
                      <a:ext uri="{FF2B5EF4-FFF2-40B4-BE49-F238E27FC236}">
                        <a16:creationId xmlns:a16="http://schemas.microsoft.com/office/drawing/2014/main" id="{F3BA2E17-458A-7E23-44C8-EA0E62B4C6F9}"/>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0" name="Google Shape;980;p34">
                    <a:extLst>
                      <a:ext uri="{FF2B5EF4-FFF2-40B4-BE49-F238E27FC236}">
                        <a16:creationId xmlns:a16="http://schemas.microsoft.com/office/drawing/2014/main" id="{9717FC3F-DA70-1B6D-D086-F60E741FA74A}"/>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1" name="Google Shape;981;p34">
                    <a:extLst>
                      <a:ext uri="{FF2B5EF4-FFF2-40B4-BE49-F238E27FC236}">
                        <a16:creationId xmlns:a16="http://schemas.microsoft.com/office/drawing/2014/main" id="{EF678158-37CE-70DA-2363-901DF8482824}"/>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2" name="Google Shape;982;p34">
                    <a:extLst>
                      <a:ext uri="{FF2B5EF4-FFF2-40B4-BE49-F238E27FC236}">
                        <a16:creationId xmlns:a16="http://schemas.microsoft.com/office/drawing/2014/main" id="{666010FA-8B20-5B2F-01D9-1B7270E74D3F}"/>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3" name="Google Shape;983;p34">
                    <a:extLst>
                      <a:ext uri="{FF2B5EF4-FFF2-40B4-BE49-F238E27FC236}">
                        <a16:creationId xmlns:a16="http://schemas.microsoft.com/office/drawing/2014/main" id="{02FA761E-422B-4847-955D-6BAF5B70D446}"/>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4" name="Google Shape;984;p34">
                    <a:extLst>
                      <a:ext uri="{FF2B5EF4-FFF2-40B4-BE49-F238E27FC236}">
                        <a16:creationId xmlns:a16="http://schemas.microsoft.com/office/drawing/2014/main" id="{91D591C5-1478-453C-EE5B-5AB0D25D44A6}"/>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5" name="Google Shape;985;p34">
                    <a:extLst>
                      <a:ext uri="{FF2B5EF4-FFF2-40B4-BE49-F238E27FC236}">
                        <a16:creationId xmlns:a16="http://schemas.microsoft.com/office/drawing/2014/main" id="{8CC4F90D-0685-9E3E-527B-7B3627F81D24}"/>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6" name="Google Shape;986;p34">
                    <a:extLst>
                      <a:ext uri="{FF2B5EF4-FFF2-40B4-BE49-F238E27FC236}">
                        <a16:creationId xmlns:a16="http://schemas.microsoft.com/office/drawing/2014/main" id="{4BEDDCF7-8E9C-A3F3-2AF5-CF4AC2BFE5DE}"/>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27" name="Google Shape;987;p34">
                    <a:extLst>
                      <a:ext uri="{FF2B5EF4-FFF2-40B4-BE49-F238E27FC236}">
                        <a16:creationId xmlns:a16="http://schemas.microsoft.com/office/drawing/2014/main" id="{4E7A17A8-C4BE-E18F-E3A4-9DC16655C1E7}"/>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8" name="Google Shape;988;p34">
                    <a:extLst>
                      <a:ext uri="{FF2B5EF4-FFF2-40B4-BE49-F238E27FC236}">
                        <a16:creationId xmlns:a16="http://schemas.microsoft.com/office/drawing/2014/main" id="{054ADE12-CD6E-D87C-F844-88527941D45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9" name="Google Shape;989;p34">
                    <a:extLst>
                      <a:ext uri="{FF2B5EF4-FFF2-40B4-BE49-F238E27FC236}">
                        <a16:creationId xmlns:a16="http://schemas.microsoft.com/office/drawing/2014/main" id="{FCA815EE-032C-B355-7A3F-DE5AE2DF2185}"/>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0" name="Google Shape;990;p34">
                    <a:extLst>
                      <a:ext uri="{FF2B5EF4-FFF2-40B4-BE49-F238E27FC236}">
                        <a16:creationId xmlns:a16="http://schemas.microsoft.com/office/drawing/2014/main" id="{20DBA2C5-6F1C-D233-516B-7902D1E1DFAB}"/>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cxnSp>
            <p:nvCxnSpPr>
              <p:cNvPr id="89" name="Google Shape;991;p34">
                <a:extLst>
                  <a:ext uri="{FF2B5EF4-FFF2-40B4-BE49-F238E27FC236}">
                    <a16:creationId xmlns:a16="http://schemas.microsoft.com/office/drawing/2014/main" id="{A7CDB713-ABAE-DB79-E056-FDBFA38BBA12}"/>
                  </a:ext>
                </a:extLst>
              </p:cNvPr>
              <p:cNvCxnSpPr>
                <a:stCxn id="67" idx="4"/>
                <a:endCxn id="75" idx="0"/>
              </p:cNvCxnSpPr>
              <p:nvPr/>
            </p:nvCxnSpPr>
            <p:spPr>
              <a:xfrm>
                <a:off x="7916400" y="4614530"/>
                <a:ext cx="134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92;p34">
                <a:extLst>
                  <a:ext uri="{FF2B5EF4-FFF2-40B4-BE49-F238E27FC236}">
                    <a16:creationId xmlns:a16="http://schemas.microsoft.com/office/drawing/2014/main" id="{6D664A2A-BD40-0F9B-DA5C-CAF877D1D136}"/>
                  </a:ext>
                </a:extLst>
              </p:cNvPr>
              <p:cNvCxnSpPr>
                <a:stCxn id="68" idx="4"/>
                <a:endCxn id="75" idx="0"/>
              </p:cNvCxnSpPr>
              <p:nvPr/>
            </p:nvCxnSpPr>
            <p:spPr>
              <a:xfrm>
                <a:off x="8456400" y="4614530"/>
                <a:ext cx="80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93;p34">
                <a:extLst>
                  <a:ext uri="{FF2B5EF4-FFF2-40B4-BE49-F238E27FC236}">
                    <a16:creationId xmlns:a16="http://schemas.microsoft.com/office/drawing/2014/main" id="{0B952DB8-CE5A-217F-B7B1-517262A496F3}"/>
                  </a:ext>
                </a:extLst>
              </p:cNvPr>
              <p:cNvCxnSpPr>
                <a:stCxn id="69" idx="4"/>
                <a:endCxn id="75" idx="0"/>
              </p:cNvCxnSpPr>
              <p:nvPr/>
            </p:nvCxnSpPr>
            <p:spPr>
              <a:xfrm>
                <a:off x="8996400" y="4614530"/>
                <a:ext cx="26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94;p34">
                <a:extLst>
                  <a:ext uri="{FF2B5EF4-FFF2-40B4-BE49-F238E27FC236}">
                    <a16:creationId xmlns:a16="http://schemas.microsoft.com/office/drawing/2014/main" id="{E451DB1D-E2AF-282C-D1EE-512E2111634E}"/>
                  </a:ext>
                </a:extLst>
              </p:cNvPr>
              <p:cNvCxnSpPr>
                <a:stCxn id="70" idx="4"/>
                <a:endCxn id="75" idx="0"/>
              </p:cNvCxnSpPr>
              <p:nvPr/>
            </p:nvCxnSpPr>
            <p:spPr>
              <a:xfrm flipH="1">
                <a:off x="9262500" y="4614530"/>
                <a:ext cx="27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95;p34">
                <a:extLst>
                  <a:ext uri="{FF2B5EF4-FFF2-40B4-BE49-F238E27FC236}">
                    <a16:creationId xmlns:a16="http://schemas.microsoft.com/office/drawing/2014/main" id="{0D0F66B3-E0D6-0F84-0BF7-83D8E6E7BE8E}"/>
                  </a:ext>
                </a:extLst>
              </p:cNvPr>
              <p:cNvCxnSpPr>
                <a:stCxn id="71" idx="4"/>
                <a:endCxn id="75" idx="0"/>
              </p:cNvCxnSpPr>
              <p:nvPr/>
            </p:nvCxnSpPr>
            <p:spPr>
              <a:xfrm flipH="1">
                <a:off x="9262500" y="4614530"/>
                <a:ext cx="81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96;p34">
                <a:extLst>
                  <a:ext uri="{FF2B5EF4-FFF2-40B4-BE49-F238E27FC236}">
                    <a16:creationId xmlns:a16="http://schemas.microsoft.com/office/drawing/2014/main" id="{EB01331A-6861-2470-FC2F-859F1609280B}"/>
                  </a:ext>
                </a:extLst>
              </p:cNvPr>
              <p:cNvCxnSpPr>
                <a:stCxn id="72" idx="4"/>
                <a:endCxn id="75" idx="0"/>
              </p:cNvCxnSpPr>
              <p:nvPr/>
            </p:nvCxnSpPr>
            <p:spPr>
              <a:xfrm flipH="1">
                <a:off x="9262500" y="4614530"/>
                <a:ext cx="135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5" name="Google Shape;997;p34">
                <a:extLst>
                  <a:ext uri="{FF2B5EF4-FFF2-40B4-BE49-F238E27FC236}">
                    <a16:creationId xmlns:a16="http://schemas.microsoft.com/office/drawing/2014/main" id="{34A6D931-398A-9DCF-B36A-A818AE0E933C}"/>
                  </a:ext>
                </a:extLst>
              </p:cNvPr>
              <p:cNvCxnSpPr>
                <a:stCxn id="73" idx="4"/>
                <a:endCxn id="75" idx="0"/>
              </p:cNvCxnSpPr>
              <p:nvPr/>
            </p:nvCxnSpPr>
            <p:spPr>
              <a:xfrm flipH="1">
                <a:off x="9262500" y="4614530"/>
                <a:ext cx="189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6" name="Google Shape;998;p34">
                <a:extLst>
                  <a:ext uri="{FF2B5EF4-FFF2-40B4-BE49-F238E27FC236}">
                    <a16:creationId xmlns:a16="http://schemas.microsoft.com/office/drawing/2014/main" id="{A5AF17E4-F3E3-5FE5-8994-085B421F6C54}"/>
                  </a:ext>
                </a:extLst>
              </p:cNvPr>
              <p:cNvCxnSpPr>
                <a:stCxn id="74" idx="4"/>
                <a:endCxn id="75" idx="0"/>
              </p:cNvCxnSpPr>
              <p:nvPr/>
            </p:nvCxnSpPr>
            <p:spPr>
              <a:xfrm flipH="1">
                <a:off x="9262500" y="4614530"/>
                <a:ext cx="243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7" name="Google Shape;999;p34">
                <a:extLst>
                  <a:ext uri="{FF2B5EF4-FFF2-40B4-BE49-F238E27FC236}">
                    <a16:creationId xmlns:a16="http://schemas.microsoft.com/office/drawing/2014/main" id="{A731369D-87FA-0C7B-3B8A-92259AF1580E}"/>
                  </a:ext>
                </a:extLst>
              </p:cNvPr>
              <p:cNvCxnSpPr>
                <a:endCxn id="76" idx="0"/>
              </p:cNvCxnSpPr>
              <p:nvPr/>
            </p:nvCxnSpPr>
            <p:spPr>
              <a:xfrm>
                <a:off x="7930018" y="4628100"/>
                <a:ext cx="187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98" name="Google Shape;1000;p34">
                <a:extLst>
                  <a:ext uri="{FF2B5EF4-FFF2-40B4-BE49-F238E27FC236}">
                    <a16:creationId xmlns:a16="http://schemas.microsoft.com/office/drawing/2014/main" id="{69CE949A-52EE-FE69-D670-DE4A203D33DC}"/>
                  </a:ext>
                </a:extLst>
              </p:cNvPr>
              <p:cNvCxnSpPr>
                <a:endCxn id="76" idx="0"/>
              </p:cNvCxnSpPr>
              <p:nvPr/>
            </p:nvCxnSpPr>
            <p:spPr>
              <a:xfrm>
                <a:off x="8470018" y="4628100"/>
                <a:ext cx="133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99" name="Google Shape;1001;p34">
                <a:extLst>
                  <a:ext uri="{FF2B5EF4-FFF2-40B4-BE49-F238E27FC236}">
                    <a16:creationId xmlns:a16="http://schemas.microsoft.com/office/drawing/2014/main" id="{46B3EEA4-5D12-7E05-75E7-EAA5583C50CD}"/>
                  </a:ext>
                </a:extLst>
              </p:cNvPr>
              <p:cNvCxnSpPr>
                <a:endCxn id="76" idx="0"/>
              </p:cNvCxnSpPr>
              <p:nvPr/>
            </p:nvCxnSpPr>
            <p:spPr>
              <a:xfrm>
                <a:off x="9010018" y="4628100"/>
                <a:ext cx="79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0" name="Google Shape;1002;p34">
                <a:extLst>
                  <a:ext uri="{FF2B5EF4-FFF2-40B4-BE49-F238E27FC236}">
                    <a16:creationId xmlns:a16="http://schemas.microsoft.com/office/drawing/2014/main" id="{C1F8DCE5-EA34-9400-F001-6DD85E3898FC}"/>
                  </a:ext>
                </a:extLst>
              </p:cNvPr>
              <p:cNvCxnSpPr>
                <a:endCxn id="76" idx="0"/>
              </p:cNvCxnSpPr>
              <p:nvPr/>
            </p:nvCxnSpPr>
            <p:spPr>
              <a:xfrm>
                <a:off x="9550018" y="4628100"/>
                <a:ext cx="25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1" name="Google Shape;1003;p34">
                <a:extLst>
                  <a:ext uri="{FF2B5EF4-FFF2-40B4-BE49-F238E27FC236}">
                    <a16:creationId xmlns:a16="http://schemas.microsoft.com/office/drawing/2014/main" id="{14DED530-46FD-23CF-0005-8B14F4052FC8}"/>
                  </a:ext>
                </a:extLst>
              </p:cNvPr>
              <p:cNvCxnSpPr>
                <a:endCxn id="76" idx="0"/>
              </p:cNvCxnSpPr>
              <p:nvPr/>
            </p:nvCxnSpPr>
            <p:spPr>
              <a:xfrm flipH="1">
                <a:off x="9802618" y="4628100"/>
                <a:ext cx="28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2" name="Google Shape;1004;p34">
                <a:extLst>
                  <a:ext uri="{FF2B5EF4-FFF2-40B4-BE49-F238E27FC236}">
                    <a16:creationId xmlns:a16="http://schemas.microsoft.com/office/drawing/2014/main" id="{34F867F4-3224-73CB-841B-6C32C2A13AF7}"/>
                  </a:ext>
                </a:extLst>
              </p:cNvPr>
              <p:cNvCxnSpPr>
                <a:endCxn id="76" idx="0"/>
              </p:cNvCxnSpPr>
              <p:nvPr/>
            </p:nvCxnSpPr>
            <p:spPr>
              <a:xfrm flipH="1">
                <a:off x="9802618" y="4628100"/>
                <a:ext cx="82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3" name="Google Shape;1005;p34">
                <a:extLst>
                  <a:ext uri="{FF2B5EF4-FFF2-40B4-BE49-F238E27FC236}">
                    <a16:creationId xmlns:a16="http://schemas.microsoft.com/office/drawing/2014/main" id="{80E60527-55F1-D433-4157-A7591D33C426}"/>
                  </a:ext>
                </a:extLst>
              </p:cNvPr>
              <p:cNvCxnSpPr>
                <a:endCxn id="76" idx="0"/>
              </p:cNvCxnSpPr>
              <p:nvPr/>
            </p:nvCxnSpPr>
            <p:spPr>
              <a:xfrm flipH="1">
                <a:off x="9802618" y="4628100"/>
                <a:ext cx="136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4" name="Google Shape;1006;p34">
                <a:extLst>
                  <a:ext uri="{FF2B5EF4-FFF2-40B4-BE49-F238E27FC236}">
                    <a16:creationId xmlns:a16="http://schemas.microsoft.com/office/drawing/2014/main" id="{08090F01-D8AB-D7B0-08D2-247C80EF76AD}"/>
                  </a:ext>
                </a:extLst>
              </p:cNvPr>
              <p:cNvCxnSpPr>
                <a:endCxn id="76" idx="0"/>
              </p:cNvCxnSpPr>
              <p:nvPr/>
            </p:nvCxnSpPr>
            <p:spPr>
              <a:xfrm flipH="1">
                <a:off x="9802618" y="4628100"/>
                <a:ext cx="190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5" name="Google Shape;1007;p34">
                <a:extLst>
                  <a:ext uri="{FF2B5EF4-FFF2-40B4-BE49-F238E27FC236}">
                    <a16:creationId xmlns:a16="http://schemas.microsoft.com/office/drawing/2014/main" id="{C0EEB0F6-0D2C-84FC-AD5B-B71A82C3BDFE}"/>
                  </a:ext>
                </a:extLst>
              </p:cNvPr>
              <p:cNvCxnSpPr>
                <a:endCxn id="77" idx="0"/>
              </p:cNvCxnSpPr>
              <p:nvPr/>
            </p:nvCxnSpPr>
            <p:spPr>
              <a:xfrm>
                <a:off x="7930018" y="4616400"/>
                <a:ext cx="241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6" name="Google Shape;1008;p34">
                <a:extLst>
                  <a:ext uri="{FF2B5EF4-FFF2-40B4-BE49-F238E27FC236}">
                    <a16:creationId xmlns:a16="http://schemas.microsoft.com/office/drawing/2014/main" id="{590C67E4-003C-759F-090E-A9ACE7E80B28}"/>
                  </a:ext>
                </a:extLst>
              </p:cNvPr>
              <p:cNvCxnSpPr>
                <a:endCxn id="77" idx="0"/>
              </p:cNvCxnSpPr>
              <p:nvPr/>
            </p:nvCxnSpPr>
            <p:spPr>
              <a:xfrm>
                <a:off x="8470018" y="4616400"/>
                <a:ext cx="187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7" name="Google Shape;1009;p34">
                <a:extLst>
                  <a:ext uri="{FF2B5EF4-FFF2-40B4-BE49-F238E27FC236}">
                    <a16:creationId xmlns:a16="http://schemas.microsoft.com/office/drawing/2014/main" id="{8A47C740-0B3E-57DC-D724-7D7BB8A35782}"/>
                  </a:ext>
                </a:extLst>
              </p:cNvPr>
              <p:cNvCxnSpPr>
                <a:endCxn id="77" idx="0"/>
              </p:cNvCxnSpPr>
              <p:nvPr/>
            </p:nvCxnSpPr>
            <p:spPr>
              <a:xfrm>
                <a:off x="9010018" y="4616400"/>
                <a:ext cx="133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8" name="Google Shape;1010;p34">
                <a:extLst>
                  <a:ext uri="{FF2B5EF4-FFF2-40B4-BE49-F238E27FC236}">
                    <a16:creationId xmlns:a16="http://schemas.microsoft.com/office/drawing/2014/main" id="{24516810-F159-E30A-9F97-8AF3885E9D91}"/>
                  </a:ext>
                </a:extLst>
              </p:cNvPr>
              <p:cNvCxnSpPr>
                <a:endCxn id="77" idx="0"/>
              </p:cNvCxnSpPr>
              <p:nvPr/>
            </p:nvCxnSpPr>
            <p:spPr>
              <a:xfrm>
                <a:off x="9550018" y="4616400"/>
                <a:ext cx="79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9" name="Google Shape;1011;p34">
                <a:extLst>
                  <a:ext uri="{FF2B5EF4-FFF2-40B4-BE49-F238E27FC236}">
                    <a16:creationId xmlns:a16="http://schemas.microsoft.com/office/drawing/2014/main" id="{57A89D37-32F7-4559-4C62-B328CF93DEB9}"/>
                  </a:ext>
                </a:extLst>
              </p:cNvPr>
              <p:cNvCxnSpPr>
                <a:endCxn id="77" idx="0"/>
              </p:cNvCxnSpPr>
              <p:nvPr/>
            </p:nvCxnSpPr>
            <p:spPr>
              <a:xfrm>
                <a:off x="10090018" y="4616400"/>
                <a:ext cx="25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0" name="Google Shape;1012;p34">
                <a:extLst>
                  <a:ext uri="{FF2B5EF4-FFF2-40B4-BE49-F238E27FC236}">
                    <a16:creationId xmlns:a16="http://schemas.microsoft.com/office/drawing/2014/main" id="{EA6242F9-A0CC-F4BB-09E4-2754B70CF991}"/>
                  </a:ext>
                </a:extLst>
              </p:cNvPr>
              <p:cNvCxnSpPr>
                <a:endCxn id="77" idx="0"/>
              </p:cNvCxnSpPr>
              <p:nvPr/>
            </p:nvCxnSpPr>
            <p:spPr>
              <a:xfrm flipH="1">
                <a:off x="10342618" y="4616400"/>
                <a:ext cx="28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1" name="Google Shape;1013;p34">
                <a:extLst>
                  <a:ext uri="{FF2B5EF4-FFF2-40B4-BE49-F238E27FC236}">
                    <a16:creationId xmlns:a16="http://schemas.microsoft.com/office/drawing/2014/main" id="{731C463B-6700-32AE-256C-436A313A7A34}"/>
                  </a:ext>
                </a:extLst>
              </p:cNvPr>
              <p:cNvCxnSpPr>
                <a:endCxn id="77" idx="0"/>
              </p:cNvCxnSpPr>
              <p:nvPr/>
            </p:nvCxnSpPr>
            <p:spPr>
              <a:xfrm flipH="1">
                <a:off x="10342618" y="4616400"/>
                <a:ext cx="82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2" name="Google Shape;1014;p34">
                <a:extLst>
                  <a:ext uri="{FF2B5EF4-FFF2-40B4-BE49-F238E27FC236}">
                    <a16:creationId xmlns:a16="http://schemas.microsoft.com/office/drawing/2014/main" id="{60357C3A-0231-364C-7676-80C6F0424F7A}"/>
                  </a:ext>
                </a:extLst>
              </p:cNvPr>
              <p:cNvCxnSpPr>
                <a:endCxn id="77" idx="0"/>
              </p:cNvCxnSpPr>
              <p:nvPr/>
            </p:nvCxnSpPr>
            <p:spPr>
              <a:xfrm flipH="1">
                <a:off x="10342618" y="4616400"/>
                <a:ext cx="136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3" name="Google Shape;1015;p34">
                <a:extLst>
                  <a:ext uri="{FF2B5EF4-FFF2-40B4-BE49-F238E27FC236}">
                    <a16:creationId xmlns:a16="http://schemas.microsoft.com/office/drawing/2014/main" id="{32F627C1-26E9-FAA2-D474-27811FFF16E8}"/>
                  </a:ext>
                </a:extLst>
              </p:cNvPr>
              <p:cNvCxnSpPr>
                <a:stCxn id="45" idx="4"/>
                <a:endCxn id="52" idx="0"/>
              </p:cNvCxnSpPr>
              <p:nvPr/>
            </p:nvCxnSpPr>
            <p:spPr>
              <a:xfrm>
                <a:off x="8413323" y="2106983"/>
                <a:ext cx="4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14" name="Google Shape;1016;p34">
                <a:extLst>
                  <a:ext uri="{FF2B5EF4-FFF2-40B4-BE49-F238E27FC236}">
                    <a16:creationId xmlns:a16="http://schemas.microsoft.com/office/drawing/2014/main" id="{BCC5F1BF-106B-D476-A5A4-A2F4B13AF2CC}"/>
                  </a:ext>
                </a:extLst>
              </p:cNvPr>
              <p:cNvCxnSpPr>
                <a:endCxn id="53" idx="0"/>
              </p:cNvCxnSpPr>
              <p:nvPr/>
            </p:nvCxnSpPr>
            <p:spPr>
              <a:xfrm>
                <a:off x="8971800" y="2085300"/>
                <a:ext cx="24600" cy="506700"/>
              </a:xfrm>
              <a:prstGeom prst="straightConnector1">
                <a:avLst/>
              </a:prstGeom>
              <a:noFill/>
              <a:ln w="9525" cap="flat" cmpd="sng">
                <a:solidFill>
                  <a:schemeClr val="accent1"/>
                </a:solidFill>
                <a:prstDash val="solid"/>
                <a:miter lim="800000"/>
                <a:headEnd type="none" w="sm" len="sm"/>
                <a:tailEnd type="none" w="sm" len="sm"/>
              </a:ln>
            </p:spPr>
          </p:cxnSp>
          <p:cxnSp>
            <p:nvCxnSpPr>
              <p:cNvPr id="115" name="Google Shape;1017;p34">
                <a:extLst>
                  <a:ext uri="{FF2B5EF4-FFF2-40B4-BE49-F238E27FC236}">
                    <a16:creationId xmlns:a16="http://schemas.microsoft.com/office/drawing/2014/main" id="{394CA296-A6D2-AEE9-1F0D-04394C622184}"/>
                  </a:ext>
                </a:extLst>
              </p:cNvPr>
              <p:cNvCxnSpPr/>
              <p:nvPr/>
            </p:nvCxnSpPr>
            <p:spPr>
              <a:xfrm>
                <a:off x="9490651" y="2098819"/>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6" name="Google Shape;1018;p34">
                <a:extLst>
                  <a:ext uri="{FF2B5EF4-FFF2-40B4-BE49-F238E27FC236}">
                    <a16:creationId xmlns:a16="http://schemas.microsoft.com/office/drawing/2014/main" id="{D337E622-9E16-DA3C-542F-D4AE9EDC795A}"/>
                  </a:ext>
                </a:extLst>
              </p:cNvPr>
              <p:cNvCxnSpPr/>
              <p:nvPr/>
            </p:nvCxnSpPr>
            <p:spPr>
              <a:xfrm>
                <a:off x="10592229" y="2109354"/>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7" name="Google Shape;1019;p34">
                <a:extLst>
                  <a:ext uri="{FF2B5EF4-FFF2-40B4-BE49-F238E27FC236}">
                    <a16:creationId xmlns:a16="http://schemas.microsoft.com/office/drawing/2014/main" id="{B7E6C858-7BB0-CD6B-21F8-6B0ACDBB63A2}"/>
                  </a:ext>
                </a:extLst>
              </p:cNvPr>
              <p:cNvCxnSpPr/>
              <p:nvPr/>
            </p:nvCxnSpPr>
            <p:spPr>
              <a:xfrm>
                <a:off x="11125708" y="2110151"/>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8" name="Google Shape;1020;p34">
                <a:extLst>
                  <a:ext uri="{FF2B5EF4-FFF2-40B4-BE49-F238E27FC236}">
                    <a16:creationId xmlns:a16="http://schemas.microsoft.com/office/drawing/2014/main" id="{EC378582-9C58-C6DC-5DDC-A46E93F2916F}"/>
                  </a:ext>
                </a:extLst>
              </p:cNvPr>
              <p:cNvCxnSpPr>
                <a:stCxn id="45" idx="4"/>
                <a:endCxn id="53" idx="0"/>
              </p:cNvCxnSpPr>
              <p:nvPr/>
            </p:nvCxnSpPr>
            <p:spPr>
              <a:xfrm>
                <a:off x="8413323" y="2106983"/>
                <a:ext cx="58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19" name="Google Shape;1021;p34">
                <a:extLst>
                  <a:ext uri="{FF2B5EF4-FFF2-40B4-BE49-F238E27FC236}">
                    <a16:creationId xmlns:a16="http://schemas.microsoft.com/office/drawing/2014/main" id="{C4E141BA-6DD4-CD7F-D51D-849BB2C9F745}"/>
                  </a:ext>
                </a:extLst>
              </p:cNvPr>
              <p:cNvCxnSpPr>
                <a:stCxn id="45" idx="4"/>
                <a:endCxn id="54" idx="0"/>
              </p:cNvCxnSpPr>
              <p:nvPr/>
            </p:nvCxnSpPr>
            <p:spPr>
              <a:xfrm>
                <a:off x="8413323" y="2106983"/>
                <a:ext cx="112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0" name="Google Shape;1022;p34">
                <a:extLst>
                  <a:ext uri="{FF2B5EF4-FFF2-40B4-BE49-F238E27FC236}">
                    <a16:creationId xmlns:a16="http://schemas.microsoft.com/office/drawing/2014/main" id="{0CC24204-73B2-2FD6-279A-C7BF65E8AFED}"/>
                  </a:ext>
                </a:extLst>
              </p:cNvPr>
              <p:cNvCxnSpPr>
                <a:stCxn id="45" idx="4"/>
                <a:endCxn id="55" idx="0"/>
              </p:cNvCxnSpPr>
              <p:nvPr/>
            </p:nvCxnSpPr>
            <p:spPr>
              <a:xfrm>
                <a:off x="8413323" y="2106983"/>
                <a:ext cx="166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1" name="Google Shape;1023;p34">
                <a:extLst>
                  <a:ext uri="{FF2B5EF4-FFF2-40B4-BE49-F238E27FC236}">
                    <a16:creationId xmlns:a16="http://schemas.microsoft.com/office/drawing/2014/main" id="{58DFF3A3-328D-E246-A2F9-5DC941FE7C40}"/>
                  </a:ext>
                </a:extLst>
              </p:cNvPr>
              <p:cNvCxnSpPr>
                <a:stCxn id="45" idx="4"/>
                <a:endCxn id="56" idx="0"/>
              </p:cNvCxnSpPr>
              <p:nvPr/>
            </p:nvCxnSpPr>
            <p:spPr>
              <a:xfrm>
                <a:off x="8413323" y="2106983"/>
                <a:ext cx="220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2" name="Google Shape;1024;p34">
                <a:extLst>
                  <a:ext uri="{FF2B5EF4-FFF2-40B4-BE49-F238E27FC236}">
                    <a16:creationId xmlns:a16="http://schemas.microsoft.com/office/drawing/2014/main" id="{151F67AC-CB25-B46E-3536-B7422AEA27A0}"/>
                  </a:ext>
                </a:extLst>
              </p:cNvPr>
              <p:cNvCxnSpPr>
                <a:stCxn id="45" idx="4"/>
                <a:endCxn id="57" idx="0"/>
              </p:cNvCxnSpPr>
              <p:nvPr/>
            </p:nvCxnSpPr>
            <p:spPr>
              <a:xfrm>
                <a:off x="8413323" y="2106983"/>
                <a:ext cx="274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3" name="Google Shape;1025;p34">
                <a:extLst>
                  <a:ext uri="{FF2B5EF4-FFF2-40B4-BE49-F238E27FC236}">
                    <a16:creationId xmlns:a16="http://schemas.microsoft.com/office/drawing/2014/main" id="{245FFA53-1944-AB26-4F91-7E1FF7FF08DF}"/>
                  </a:ext>
                </a:extLst>
              </p:cNvPr>
              <p:cNvCxnSpPr>
                <a:stCxn id="45" idx="4"/>
                <a:endCxn id="58" idx="0"/>
              </p:cNvCxnSpPr>
              <p:nvPr/>
            </p:nvCxnSpPr>
            <p:spPr>
              <a:xfrm>
                <a:off x="8413323" y="2106983"/>
                <a:ext cx="328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4" name="Google Shape;1026;p34">
                <a:extLst>
                  <a:ext uri="{FF2B5EF4-FFF2-40B4-BE49-F238E27FC236}">
                    <a16:creationId xmlns:a16="http://schemas.microsoft.com/office/drawing/2014/main" id="{2F6AF46E-5971-6A18-C93B-E3493DDE2478}"/>
                  </a:ext>
                </a:extLst>
              </p:cNvPr>
              <p:cNvCxnSpPr/>
              <p:nvPr/>
            </p:nvCxnSpPr>
            <p:spPr>
              <a:xfrm flipH="1">
                <a:off x="8462339" y="2097337"/>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5" name="Google Shape;1027;p34">
                <a:extLst>
                  <a:ext uri="{FF2B5EF4-FFF2-40B4-BE49-F238E27FC236}">
                    <a16:creationId xmlns:a16="http://schemas.microsoft.com/office/drawing/2014/main" id="{D2EBCD72-73D0-45E5-21D8-4A81C2684E54}"/>
                  </a:ext>
                </a:extLst>
              </p:cNvPr>
              <p:cNvCxnSpPr/>
              <p:nvPr/>
            </p:nvCxnSpPr>
            <p:spPr>
              <a:xfrm>
                <a:off x="8959262" y="2097337"/>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6" name="Google Shape;1028;p34">
                <a:extLst>
                  <a:ext uri="{FF2B5EF4-FFF2-40B4-BE49-F238E27FC236}">
                    <a16:creationId xmlns:a16="http://schemas.microsoft.com/office/drawing/2014/main" id="{0C32B18E-BE07-5732-FD40-8B7897907C88}"/>
                  </a:ext>
                </a:extLst>
              </p:cNvPr>
              <p:cNvCxnSpPr/>
              <p:nvPr/>
            </p:nvCxnSpPr>
            <p:spPr>
              <a:xfrm>
                <a:off x="8959262" y="2097337"/>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7" name="Google Shape;1029;p34">
                <a:extLst>
                  <a:ext uri="{FF2B5EF4-FFF2-40B4-BE49-F238E27FC236}">
                    <a16:creationId xmlns:a16="http://schemas.microsoft.com/office/drawing/2014/main" id="{96A4DE39-C588-5863-3A92-F6695987EA79}"/>
                  </a:ext>
                </a:extLst>
              </p:cNvPr>
              <p:cNvCxnSpPr/>
              <p:nvPr/>
            </p:nvCxnSpPr>
            <p:spPr>
              <a:xfrm>
                <a:off x="8959262" y="2097337"/>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8" name="Google Shape;1030;p34">
                <a:extLst>
                  <a:ext uri="{FF2B5EF4-FFF2-40B4-BE49-F238E27FC236}">
                    <a16:creationId xmlns:a16="http://schemas.microsoft.com/office/drawing/2014/main" id="{A2149D90-76D3-A3ED-3C63-29B4F5317B28}"/>
                  </a:ext>
                </a:extLst>
              </p:cNvPr>
              <p:cNvCxnSpPr/>
              <p:nvPr/>
            </p:nvCxnSpPr>
            <p:spPr>
              <a:xfrm>
                <a:off x="8959262" y="2097337"/>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9" name="Google Shape;1031;p34">
                <a:extLst>
                  <a:ext uri="{FF2B5EF4-FFF2-40B4-BE49-F238E27FC236}">
                    <a16:creationId xmlns:a16="http://schemas.microsoft.com/office/drawing/2014/main" id="{5DB0699F-7FD3-B8F8-2970-6334F12AD567}"/>
                  </a:ext>
                </a:extLst>
              </p:cNvPr>
              <p:cNvCxnSpPr/>
              <p:nvPr/>
            </p:nvCxnSpPr>
            <p:spPr>
              <a:xfrm>
                <a:off x="8959262" y="2097337"/>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0" name="Google Shape;1032;p34">
                <a:extLst>
                  <a:ext uri="{FF2B5EF4-FFF2-40B4-BE49-F238E27FC236}">
                    <a16:creationId xmlns:a16="http://schemas.microsoft.com/office/drawing/2014/main" id="{D801BD29-F604-9F85-64AB-73DAA8CF97DC}"/>
                  </a:ext>
                </a:extLst>
              </p:cNvPr>
              <p:cNvCxnSpPr/>
              <p:nvPr/>
            </p:nvCxnSpPr>
            <p:spPr>
              <a:xfrm>
                <a:off x="8959262" y="2097337"/>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1" name="Google Shape;1033;p34">
                <a:extLst>
                  <a:ext uri="{FF2B5EF4-FFF2-40B4-BE49-F238E27FC236}">
                    <a16:creationId xmlns:a16="http://schemas.microsoft.com/office/drawing/2014/main" id="{5F9ED4C6-C398-F291-96F0-8C8AFE240FE0}"/>
                  </a:ext>
                </a:extLst>
              </p:cNvPr>
              <p:cNvCxnSpPr/>
              <p:nvPr/>
            </p:nvCxnSpPr>
            <p:spPr>
              <a:xfrm flipH="1">
                <a:off x="8994773" y="210891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2" name="Google Shape;1034;p34">
                <a:extLst>
                  <a:ext uri="{FF2B5EF4-FFF2-40B4-BE49-F238E27FC236}">
                    <a16:creationId xmlns:a16="http://schemas.microsoft.com/office/drawing/2014/main" id="{BD378805-DF52-46CD-D05A-489A06CCC5FE}"/>
                  </a:ext>
                </a:extLst>
              </p:cNvPr>
              <p:cNvCxnSpPr/>
              <p:nvPr/>
            </p:nvCxnSpPr>
            <p:spPr>
              <a:xfrm>
                <a:off x="9491696" y="2108912"/>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3" name="Google Shape;1035;p34">
                <a:extLst>
                  <a:ext uri="{FF2B5EF4-FFF2-40B4-BE49-F238E27FC236}">
                    <a16:creationId xmlns:a16="http://schemas.microsoft.com/office/drawing/2014/main" id="{1C9058BA-C8B9-12EE-AF45-30ED4BB0F00C}"/>
                  </a:ext>
                </a:extLst>
              </p:cNvPr>
              <p:cNvCxnSpPr/>
              <p:nvPr/>
            </p:nvCxnSpPr>
            <p:spPr>
              <a:xfrm>
                <a:off x="9491696" y="2108912"/>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4" name="Google Shape;1036;p34">
                <a:extLst>
                  <a:ext uri="{FF2B5EF4-FFF2-40B4-BE49-F238E27FC236}">
                    <a16:creationId xmlns:a16="http://schemas.microsoft.com/office/drawing/2014/main" id="{6C6DB465-4F8C-0798-52C4-B183DD0EF08A}"/>
                  </a:ext>
                </a:extLst>
              </p:cNvPr>
              <p:cNvCxnSpPr/>
              <p:nvPr/>
            </p:nvCxnSpPr>
            <p:spPr>
              <a:xfrm>
                <a:off x="9491696" y="2108912"/>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5" name="Google Shape;1037;p34">
                <a:extLst>
                  <a:ext uri="{FF2B5EF4-FFF2-40B4-BE49-F238E27FC236}">
                    <a16:creationId xmlns:a16="http://schemas.microsoft.com/office/drawing/2014/main" id="{2BE1FFA3-4365-F105-4CF1-41DC3DC2837E}"/>
                  </a:ext>
                </a:extLst>
              </p:cNvPr>
              <p:cNvCxnSpPr/>
              <p:nvPr/>
            </p:nvCxnSpPr>
            <p:spPr>
              <a:xfrm>
                <a:off x="9491696" y="2108912"/>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6" name="Google Shape;1038;p34">
                <a:extLst>
                  <a:ext uri="{FF2B5EF4-FFF2-40B4-BE49-F238E27FC236}">
                    <a16:creationId xmlns:a16="http://schemas.microsoft.com/office/drawing/2014/main" id="{AEACACBD-1FCD-7453-E438-A09A2872C1CC}"/>
                  </a:ext>
                </a:extLst>
              </p:cNvPr>
              <p:cNvCxnSpPr/>
              <p:nvPr/>
            </p:nvCxnSpPr>
            <p:spPr>
              <a:xfrm>
                <a:off x="9491696" y="2108912"/>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7" name="Google Shape;1039;p34">
                <a:extLst>
                  <a:ext uri="{FF2B5EF4-FFF2-40B4-BE49-F238E27FC236}">
                    <a16:creationId xmlns:a16="http://schemas.microsoft.com/office/drawing/2014/main" id="{4B8D513E-572A-F324-3482-27AD9A7211CA}"/>
                  </a:ext>
                </a:extLst>
              </p:cNvPr>
              <p:cNvCxnSpPr>
                <a:stCxn id="78" idx="2"/>
                <a:endCxn id="51" idx="0"/>
              </p:cNvCxnSpPr>
              <p:nvPr/>
            </p:nvCxnSpPr>
            <p:spPr>
              <a:xfrm flipH="1">
                <a:off x="7916402" y="2071256"/>
                <a:ext cx="1057800" cy="520800"/>
              </a:xfrm>
              <a:prstGeom prst="straightConnector1">
                <a:avLst/>
              </a:prstGeom>
              <a:noFill/>
              <a:ln w="9525" cap="flat" cmpd="sng">
                <a:solidFill>
                  <a:schemeClr val="accent1"/>
                </a:solidFill>
                <a:prstDash val="solid"/>
                <a:miter lim="800000"/>
                <a:headEnd type="none" w="sm" len="sm"/>
                <a:tailEnd type="none" w="sm" len="sm"/>
              </a:ln>
            </p:spPr>
          </p:cxnSp>
          <p:cxnSp>
            <p:nvCxnSpPr>
              <p:cNvPr id="138" name="Google Shape;1040;p34">
                <a:extLst>
                  <a:ext uri="{FF2B5EF4-FFF2-40B4-BE49-F238E27FC236}">
                    <a16:creationId xmlns:a16="http://schemas.microsoft.com/office/drawing/2014/main" id="{4517FA01-5430-0608-73A6-82598C5EDB54}"/>
                  </a:ext>
                </a:extLst>
              </p:cNvPr>
              <p:cNvCxnSpPr>
                <a:stCxn id="79" idx="2"/>
                <a:endCxn id="51" idx="0"/>
              </p:cNvCxnSpPr>
              <p:nvPr/>
            </p:nvCxnSpPr>
            <p:spPr>
              <a:xfrm flipH="1">
                <a:off x="7916550" y="2073183"/>
                <a:ext cx="1586400" cy="518700"/>
              </a:xfrm>
              <a:prstGeom prst="straightConnector1">
                <a:avLst/>
              </a:prstGeom>
              <a:noFill/>
              <a:ln w="9525" cap="flat" cmpd="sng">
                <a:solidFill>
                  <a:schemeClr val="accent1"/>
                </a:solidFill>
                <a:prstDash val="solid"/>
                <a:miter lim="800000"/>
                <a:headEnd type="none" w="sm" len="sm"/>
                <a:tailEnd type="none" w="sm" len="sm"/>
              </a:ln>
            </p:spPr>
          </p:cxnSp>
          <p:cxnSp>
            <p:nvCxnSpPr>
              <p:cNvPr id="139" name="Google Shape;1041;p34">
                <a:extLst>
                  <a:ext uri="{FF2B5EF4-FFF2-40B4-BE49-F238E27FC236}">
                    <a16:creationId xmlns:a16="http://schemas.microsoft.com/office/drawing/2014/main" id="{A522067C-78D0-B0B1-DC1C-066DEE49F62E}"/>
                  </a:ext>
                </a:extLst>
              </p:cNvPr>
              <p:cNvCxnSpPr>
                <a:stCxn id="47" idx="4"/>
                <a:endCxn id="52" idx="0"/>
              </p:cNvCxnSpPr>
              <p:nvPr/>
            </p:nvCxnSpPr>
            <p:spPr>
              <a:xfrm flipH="1">
                <a:off x="8456273" y="2094530"/>
                <a:ext cx="1057800" cy="497400"/>
              </a:xfrm>
              <a:prstGeom prst="straightConnector1">
                <a:avLst/>
              </a:prstGeom>
              <a:noFill/>
              <a:ln w="9525" cap="flat" cmpd="sng">
                <a:solidFill>
                  <a:schemeClr val="accent1"/>
                </a:solidFill>
                <a:prstDash val="solid"/>
                <a:miter lim="800000"/>
                <a:headEnd type="none" w="sm" len="sm"/>
                <a:tailEnd type="none" w="sm" len="sm"/>
              </a:ln>
            </p:spPr>
          </p:cxnSp>
          <p:cxnSp>
            <p:nvCxnSpPr>
              <p:cNvPr id="140" name="Google Shape;1042;p34">
                <a:extLst>
                  <a:ext uri="{FF2B5EF4-FFF2-40B4-BE49-F238E27FC236}">
                    <a16:creationId xmlns:a16="http://schemas.microsoft.com/office/drawing/2014/main" id="{19643F45-7FBB-8F8A-2E0C-9E16CCF4BFE7}"/>
                  </a:ext>
                </a:extLst>
              </p:cNvPr>
              <p:cNvCxnSpPr/>
              <p:nvPr/>
            </p:nvCxnSpPr>
            <p:spPr>
              <a:xfrm flipH="1">
                <a:off x="8972308" y="2078483"/>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1" name="Google Shape;1043;p34">
                <a:extLst>
                  <a:ext uri="{FF2B5EF4-FFF2-40B4-BE49-F238E27FC236}">
                    <a16:creationId xmlns:a16="http://schemas.microsoft.com/office/drawing/2014/main" id="{001EFF35-AEB1-FDB2-F88D-BE8E725D379E}"/>
                  </a:ext>
                </a:extLst>
              </p:cNvPr>
              <p:cNvCxnSpPr/>
              <p:nvPr/>
            </p:nvCxnSpPr>
            <p:spPr>
              <a:xfrm flipH="1">
                <a:off x="9512309" y="2078483"/>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2" name="Google Shape;1044;p34">
                <a:extLst>
                  <a:ext uri="{FF2B5EF4-FFF2-40B4-BE49-F238E27FC236}">
                    <a16:creationId xmlns:a16="http://schemas.microsoft.com/office/drawing/2014/main" id="{D7AFBABC-9E12-B42E-5CAA-353E0C94488B}"/>
                  </a:ext>
                </a:extLst>
              </p:cNvPr>
              <p:cNvCxnSpPr/>
              <p:nvPr/>
            </p:nvCxnSpPr>
            <p:spPr>
              <a:xfrm flipH="1">
                <a:off x="9542000" y="2085883"/>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3" name="Google Shape;1045;p34">
                <a:extLst>
                  <a:ext uri="{FF2B5EF4-FFF2-40B4-BE49-F238E27FC236}">
                    <a16:creationId xmlns:a16="http://schemas.microsoft.com/office/drawing/2014/main" id="{E7EF70C4-726A-0F24-0259-8879054AB2CE}"/>
                  </a:ext>
                </a:extLst>
              </p:cNvPr>
              <p:cNvCxnSpPr/>
              <p:nvPr/>
            </p:nvCxnSpPr>
            <p:spPr>
              <a:xfrm flipH="1">
                <a:off x="10069300" y="2094530"/>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144" name="Google Shape;1046;p34">
                <a:extLst>
                  <a:ext uri="{FF2B5EF4-FFF2-40B4-BE49-F238E27FC236}">
                    <a16:creationId xmlns:a16="http://schemas.microsoft.com/office/drawing/2014/main" id="{F05593D0-0D88-374A-E1C9-0A93A71E4CE7}"/>
                  </a:ext>
                </a:extLst>
              </p:cNvPr>
              <p:cNvCxnSpPr/>
              <p:nvPr/>
            </p:nvCxnSpPr>
            <p:spPr>
              <a:xfrm>
                <a:off x="11116996" y="2094054"/>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45" name="Google Shape;1047;p34">
                <a:extLst>
                  <a:ext uri="{FF2B5EF4-FFF2-40B4-BE49-F238E27FC236}">
                    <a16:creationId xmlns:a16="http://schemas.microsoft.com/office/drawing/2014/main" id="{43D3491B-2089-B2B9-639C-875760140D69}"/>
                  </a:ext>
                </a:extLst>
              </p:cNvPr>
              <p:cNvCxnSpPr/>
              <p:nvPr/>
            </p:nvCxnSpPr>
            <p:spPr>
              <a:xfrm>
                <a:off x="10585023" y="2094283"/>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46" name="Google Shape;1048;p34">
                <a:extLst>
                  <a:ext uri="{FF2B5EF4-FFF2-40B4-BE49-F238E27FC236}">
                    <a16:creationId xmlns:a16="http://schemas.microsoft.com/office/drawing/2014/main" id="{A0626F8E-3507-8534-9676-C1DE16FADF08}"/>
                  </a:ext>
                </a:extLst>
              </p:cNvPr>
              <p:cNvCxnSpPr>
                <a:endCxn id="58" idx="0"/>
              </p:cNvCxnSpPr>
              <p:nvPr/>
            </p:nvCxnSpPr>
            <p:spPr>
              <a:xfrm>
                <a:off x="10584900" y="2094000"/>
                <a:ext cx="1111500" cy="498000"/>
              </a:xfrm>
              <a:prstGeom prst="straightConnector1">
                <a:avLst/>
              </a:prstGeom>
              <a:noFill/>
              <a:ln w="9525" cap="flat" cmpd="sng">
                <a:solidFill>
                  <a:schemeClr val="accent1"/>
                </a:solidFill>
                <a:prstDash val="solid"/>
                <a:miter lim="800000"/>
                <a:headEnd type="none" w="sm" len="sm"/>
                <a:tailEnd type="none" w="sm" len="sm"/>
              </a:ln>
            </p:spPr>
          </p:cxnSp>
          <p:pic>
            <p:nvPicPr>
              <p:cNvPr id="147" name="Google Shape;1049;p34" descr="Best road bikes">
                <a:extLst>
                  <a:ext uri="{FF2B5EF4-FFF2-40B4-BE49-F238E27FC236}">
                    <a16:creationId xmlns:a16="http://schemas.microsoft.com/office/drawing/2014/main" id="{2C998D3A-5216-8163-CF21-94A02ADE1F7A}"/>
                  </a:ext>
                </a:extLst>
              </p:cNvPr>
              <p:cNvPicPr preferRelativeResize="0"/>
              <p:nvPr/>
            </p:nvPicPr>
            <p:blipFill rotWithShape="1">
              <a:blip r:embed="rId7">
                <a:alphaModFix/>
              </a:blip>
              <a:srcRect/>
              <a:stretch/>
            </p:blipFill>
            <p:spPr>
              <a:xfrm>
                <a:off x="8535886" y="5583688"/>
                <a:ext cx="660747" cy="440143"/>
              </a:xfrm>
              <a:prstGeom prst="rect">
                <a:avLst/>
              </a:prstGeom>
              <a:noFill/>
              <a:ln>
                <a:noFill/>
              </a:ln>
            </p:spPr>
          </p:pic>
          <p:pic>
            <p:nvPicPr>
              <p:cNvPr id="148" name="Google Shape;1050;p34" descr="Dairy cow">
                <a:extLst>
                  <a:ext uri="{FF2B5EF4-FFF2-40B4-BE49-F238E27FC236}">
                    <a16:creationId xmlns:a16="http://schemas.microsoft.com/office/drawing/2014/main" id="{42A9D3AD-D951-7E5C-F19F-3C850B1E2FD9}"/>
                  </a:ext>
                </a:extLst>
              </p:cNvPr>
              <p:cNvPicPr preferRelativeResize="0"/>
              <p:nvPr/>
            </p:nvPicPr>
            <p:blipFill rotWithShape="1">
              <a:blip r:embed="rId6">
                <a:alphaModFix/>
              </a:blip>
              <a:srcRect/>
              <a:stretch/>
            </p:blipFill>
            <p:spPr>
              <a:xfrm>
                <a:off x="9446217" y="5600106"/>
                <a:ext cx="688451" cy="440143"/>
              </a:xfrm>
              <a:prstGeom prst="rect">
                <a:avLst/>
              </a:prstGeom>
              <a:noFill/>
              <a:ln>
                <a:noFill/>
              </a:ln>
            </p:spPr>
          </p:pic>
          <p:cxnSp>
            <p:nvCxnSpPr>
              <p:cNvPr id="149" name="Google Shape;1051;p34">
                <a:extLst>
                  <a:ext uri="{FF2B5EF4-FFF2-40B4-BE49-F238E27FC236}">
                    <a16:creationId xmlns:a16="http://schemas.microsoft.com/office/drawing/2014/main" id="{8709F5FB-D821-ACF9-EE15-AAAEEB23168C}"/>
                  </a:ext>
                </a:extLst>
              </p:cNvPr>
              <p:cNvCxnSpPr/>
              <p:nvPr/>
            </p:nvCxnSpPr>
            <p:spPr>
              <a:xfrm flipH="1">
                <a:off x="8339275" y="2697018"/>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50" name="Google Shape;1052;p34">
                <a:extLst>
                  <a:ext uri="{FF2B5EF4-FFF2-40B4-BE49-F238E27FC236}">
                    <a16:creationId xmlns:a16="http://schemas.microsoft.com/office/drawing/2014/main" id="{C1F83EA0-3F14-B25E-6CB5-CDC05D425968}"/>
                  </a:ext>
                </a:extLst>
              </p:cNvPr>
              <p:cNvCxnSpPr/>
              <p:nvPr/>
            </p:nvCxnSpPr>
            <p:spPr>
              <a:xfrm rot="5640000" flipH="1">
                <a:off x="8885375" y="2697018"/>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51" name="Google Shape;1053;p34">
                <a:extLst>
                  <a:ext uri="{FF2B5EF4-FFF2-40B4-BE49-F238E27FC236}">
                    <a16:creationId xmlns:a16="http://schemas.microsoft.com/office/drawing/2014/main" id="{8CDE479F-D8F8-240D-C804-FAF41520AF5E}"/>
                  </a:ext>
                </a:extLst>
              </p:cNvPr>
              <p:cNvCxnSpPr/>
              <p:nvPr/>
            </p:nvCxnSpPr>
            <p:spPr>
              <a:xfrm rot="10380000">
                <a:off x="9939812" y="2752353"/>
                <a:ext cx="252000" cy="30864"/>
              </a:xfrm>
              <a:prstGeom prst="straightConnector1">
                <a:avLst/>
              </a:prstGeom>
              <a:noFill/>
              <a:ln w="38100" cap="flat" cmpd="sng">
                <a:solidFill>
                  <a:srgbClr val="00B050"/>
                </a:solidFill>
                <a:prstDash val="solid"/>
                <a:miter lim="800000"/>
                <a:headEnd type="none" w="sm" len="sm"/>
                <a:tailEnd type="none" w="sm" len="sm"/>
              </a:ln>
            </p:spPr>
          </p:cxnSp>
          <p:cxnSp>
            <p:nvCxnSpPr>
              <p:cNvPr id="152" name="Google Shape;1054;p34">
                <a:extLst>
                  <a:ext uri="{FF2B5EF4-FFF2-40B4-BE49-F238E27FC236}">
                    <a16:creationId xmlns:a16="http://schemas.microsoft.com/office/drawing/2014/main" id="{7FF1CDC0-63CC-ECBF-63DA-048AF0AB1CD4}"/>
                  </a:ext>
                </a:extLst>
              </p:cNvPr>
              <p:cNvCxnSpPr/>
              <p:nvPr/>
            </p:nvCxnSpPr>
            <p:spPr>
              <a:xfrm rot="1920000" flipH="1">
                <a:off x="10497983" y="2700000"/>
                <a:ext cx="216000" cy="144000"/>
              </a:xfrm>
              <a:prstGeom prst="straightConnector1">
                <a:avLst/>
              </a:prstGeom>
              <a:noFill/>
              <a:ln w="38100" cap="flat" cmpd="sng">
                <a:solidFill>
                  <a:srgbClr val="FF0000"/>
                </a:solidFill>
                <a:prstDash val="solid"/>
                <a:miter lim="800000"/>
                <a:headEnd type="none" w="sm" len="sm"/>
                <a:tailEnd type="none" w="sm" len="sm"/>
              </a:ln>
            </p:spPr>
          </p:cxnSp>
          <p:grpSp>
            <p:nvGrpSpPr>
              <p:cNvPr id="153" name="Google Shape;1055;p34">
                <a:extLst>
                  <a:ext uri="{FF2B5EF4-FFF2-40B4-BE49-F238E27FC236}">
                    <a16:creationId xmlns:a16="http://schemas.microsoft.com/office/drawing/2014/main" id="{6FA81B93-564F-78CE-BD3C-7146244619BE}"/>
                  </a:ext>
                </a:extLst>
              </p:cNvPr>
              <p:cNvGrpSpPr/>
              <p:nvPr/>
            </p:nvGrpSpPr>
            <p:grpSpPr>
              <a:xfrm>
                <a:off x="8858901" y="3421717"/>
                <a:ext cx="275381" cy="332163"/>
                <a:chOff x="5441440" y="4507885"/>
                <a:chExt cx="275381" cy="332163"/>
              </a:xfrm>
            </p:grpSpPr>
            <p:cxnSp>
              <p:nvCxnSpPr>
                <p:cNvPr id="160" name="Google Shape;1056;p34">
                  <a:extLst>
                    <a:ext uri="{FF2B5EF4-FFF2-40B4-BE49-F238E27FC236}">
                      <a16:creationId xmlns:a16="http://schemas.microsoft.com/office/drawing/2014/main" id="{6C05A404-E092-4A0D-4387-75A7258E27EA}"/>
                    </a:ext>
                  </a:extLst>
                </p:cNvPr>
                <p:cNvCxnSpPr/>
                <p:nvPr/>
              </p:nvCxnSpPr>
              <p:spPr>
                <a:xfrm rot="5640000" flipH="1">
                  <a:off x="5412798" y="4655289"/>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61" name="Google Shape;1057;p34">
                  <a:extLst>
                    <a:ext uri="{FF2B5EF4-FFF2-40B4-BE49-F238E27FC236}">
                      <a16:creationId xmlns:a16="http://schemas.microsoft.com/office/drawing/2014/main" id="{267D8E92-2BB6-DBE8-0C03-1BA51BCADF22}"/>
                    </a:ext>
                  </a:extLst>
                </p:cNvPr>
                <p:cNvCxnSpPr/>
                <p:nvPr/>
              </p:nvCxnSpPr>
              <p:spPr>
                <a:xfrm rot="1920000" flipH="1">
                  <a:off x="5479077" y="4554176"/>
                  <a:ext cx="216000" cy="144000"/>
                </a:xfrm>
                <a:prstGeom prst="straightConnector1">
                  <a:avLst/>
                </a:prstGeom>
                <a:noFill/>
                <a:ln w="38100" cap="flat" cmpd="sng">
                  <a:solidFill>
                    <a:srgbClr val="FF0000"/>
                  </a:solidFill>
                  <a:prstDash val="solid"/>
                  <a:miter lim="800000"/>
                  <a:headEnd type="none" w="sm" len="sm"/>
                  <a:tailEnd type="none" w="sm" len="sm"/>
                </a:ln>
              </p:spPr>
            </p:cxnSp>
          </p:grpSp>
          <p:sp>
            <p:nvSpPr>
              <p:cNvPr id="154" name="Google Shape;1058;p34">
                <a:extLst>
                  <a:ext uri="{FF2B5EF4-FFF2-40B4-BE49-F238E27FC236}">
                    <a16:creationId xmlns:a16="http://schemas.microsoft.com/office/drawing/2014/main" id="{BD6200B3-1802-B33A-E1FE-4A41C552CFE0}"/>
                  </a:ext>
                </a:extLst>
              </p:cNvPr>
              <p:cNvSpPr/>
              <p:nvPr/>
            </p:nvSpPr>
            <p:spPr>
              <a:xfrm>
                <a:off x="9303971" y="2694246"/>
                <a:ext cx="304800" cy="300312"/>
              </a:xfrm>
              <a:prstGeom prst="arc">
                <a:avLst>
                  <a:gd name="adj1" fmla="val 16200000"/>
                  <a:gd name="adj2" fmla="val 0"/>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059;p34">
                <a:extLst>
                  <a:ext uri="{FF2B5EF4-FFF2-40B4-BE49-F238E27FC236}">
                    <a16:creationId xmlns:a16="http://schemas.microsoft.com/office/drawing/2014/main" id="{DACB7103-8356-9005-D283-2092F29FD356}"/>
                  </a:ext>
                </a:extLst>
              </p:cNvPr>
              <p:cNvSpPr/>
              <p:nvPr/>
            </p:nvSpPr>
            <p:spPr>
              <a:xfrm rot="5400000">
                <a:off x="10917083" y="2553562"/>
                <a:ext cx="304800" cy="300312"/>
              </a:xfrm>
              <a:prstGeom prst="arc">
                <a:avLst>
                  <a:gd name="adj1" fmla="val 16200000"/>
                  <a:gd name="adj2" fmla="val 0"/>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56" name="Google Shape;1060;p34">
                <a:extLst>
                  <a:ext uri="{FF2B5EF4-FFF2-40B4-BE49-F238E27FC236}">
                    <a16:creationId xmlns:a16="http://schemas.microsoft.com/office/drawing/2014/main" id="{4C7A841A-C9C3-EA3F-E910-A9D4DABE0A8B}"/>
                  </a:ext>
                </a:extLst>
              </p:cNvPr>
              <p:cNvPicPr preferRelativeResize="0"/>
              <p:nvPr/>
            </p:nvPicPr>
            <p:blipFill rotWithShape="1">
              <a:blip r:embed="rId15">
                <a:alphaModFix/>
              </a:blip>
              <a:srcRect/>
              <a:stretch/>
            </p:blipFill>
            <p:spPr>
              <a:xfrm>
                <a:off x="9414861" y="4317902"/>
                <a:ext cx="217472" cy="226726"/>
              </a:xfrm>
              <a:prstGeom prst="rect">
                <a:avLst/>
              </a:prstGeom>
              <a:noFill/>
              <a:ln>
                <a:noFill/>
              </a:ln>
            </p:spPr>
          </p:pic>
          <p:pic>
            <p:nvPicPr>
              <p:cNvPr id="157" name="Google Shape;1061;p34">
                <a:extLst>
                  <a:ext uri="{FF2B5EF4-FFF2-40B4-BE49-F238E27FC236}">
                    <a16:creationId xmlns:a16="http://schemas.microsoft.com/office/drawing/2014/main" id="{21192276-BBED-728F-890B-0F2F549CC509}"/>
                  </a:ext>
                </a:extLst>
              </p:cNvPr>
              <p:cNvPicPr preferRelativeResize="0"/>
              <p:nvPr/>
            </p:nvPicPr>
            <p:blipFill rotWithShape="1">
              <a:blip r:embed="rId16">
                <a:alphaModFix/>
              </a:blip>
              <a:srcRect/>
              <a:stretch/>
            </p:blipFill>
            <p:spPr>
              <a:xfrm>
                <a:off x="10479509" y="3462530"/>
                <a:ext cx="238345" cy="216000"/>
              </a:xfrm>
              <a:prstGeom prst="rect">
                <a:avLst/>
              </a:prstGeom>
              <a:noFill/>
              <a:ln>
                <a:noFill/>
              </a:ln>
            </p:spPr>
          </p:pic>
          <p:pic>
            <p:nvPicPr>
              <p:cNvPr id="158" name="Google Shape;1062;p34">
                <a:extLst>
                  <a:ext uri="{FF2B5EF4-FFF2-40B4-BE49-F238E27FC236}">
                    <a16:creationId xmlns:a16="http://schemas.microsoft.com/office/drawing/2014/main" id="{C324293D-EBDD-3A78-500A-F2118C88DC87}"/>
                  </a:ext>
                </a:extLst>
              </p:cNvPr>
              <p:cNvPicPr preferRelativeResize="0"/>
              <p:nvPr/>
            </p:nvPicPr>
            <p:blipFill rotWithShape="1">
              <a:blip r:embed="rId17">
                <a:alphaModFix/>
              </a:blip>
              <a:srcRect/>
              <a:stretch/>
            </p:blipFill>
            <p:spPr>
              <a:xfrm>
                <a:off x="11050615" y="3487117"/>
                <a:ext cx="223448" cy="216000"/>
              </a:xfrm>
              <a:prstGeom prst="rect">
                <a:avLst/>
              </a:prstGeom>
              <a:noFill/>
              <a:ln>
                <a:noFill/>
              </a:ln>
            </p:spPr>
          </p:pic>
          <p:pic>
            <p:nvPicPr>
              <p:cNvPr id="159" name="Google Shape;1063;p34">
                <a:extLst>
                  <a:ext uri="{FF2B5EF4-FFF2-40B4-BE49-F238E27FC236}">
                    <a16:creationId xmlns:a16="http://schemas.microsoft.com/office/drawing/2014/main" id="{A37A9BFC-A350-206D-577A-A9C7DCFCE708}"/>
                  </a:ext>
                </a:extLst>
              </p:cNvPr>
              <p:cNvPicPr preferRelativeResize="0"/>
              <p:nvPr/>
            </p:nvPicPr>
            <p:blipFill rotWithShape="1">
              <a:blip r:embed="rId17">
                <a:alphaModFix/>
              </a:blip>
              <a:srcRect/>
              <a:stretch/>
            </p:blipFill>
            <p:spPr>
              <a:xfrm rot="5400000">
                <a:off x="8344676" y="3500754"/>
                <a:ext cx="223448" cy="216000"/>
              </a:xfrm>
              <a:prstGeom prst="rect">
                <a:avLst/>
              </a:prstGeom>
              <a:noFill/>
              <a:ln>
                <a:noFill/>
              </a:ln>
            </p:spPr>
          </p:pic>
        </p:grpSp>
        <p:sp>
          <p:nvSpPr>
            <p:cNvPr id="40" name="Google Shape;1064;p34">
              <a:extLst>
                <a:ext uri="{FF2B5EF4-FFF2-40B4-BE49-F238E27FC236}">
                  <a16:creationId xmlns:a16="http://schemas.microsoft.com/office/drawing/2014/main" id="{3DE1A2A1-128E-2A40-3CCE-98638CBFE576}"/>
                </a:ext>
              </a:extLst>
            </p:cNvPr>
            <p:cNvSpPr/>
            <p:nvPr/>
          </p:nvSpPr>
          <p:spPr>
            <a:xfrm>
              <a:off x="8162837" y="1705341"/>
              <a:ext cx="460767" cy="369332"/>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1" name="Google Shape;1065;p34">
              <a:extLst>
                <a:ext uri="{FF2B5EF4-FFF2-40B4-BE49-F238E27FC236}">
                  <a16:creationId xmlns:a16="http://schemas.microsoft.com/office/drawing/2014/main" id="{17BF5DED-99A1-3C68-A0D1-5ECABAB61CCE}"/>
                </a:ext>
              </a:extLst>
            </p:cNvPr>
            <p:cNvSpPr/>
            <p:nvPr/>
          </p:nvSpPr>
          <p:spPr>
            <a:xfrm>
              <a:off x="10392184" y="1741745"/>
              <a:ext cx="434734" cy="369332"/>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pic>
        <p:nvPicPr>
          <p:cNvPr id="302" name="Google Shape;1068;p34" descr="Download Toaster PNG Image for Free">
            <a:extLst>
              <a:ext uri="{FF2B5EF4-FFF2-40B4-BE49-F238E27FC236}">
                <a16:creationId xmlns:a16="http://schemas.microsoft.com/office/drawing/2014/main" id="{36AA794B-B933-6267-D18E-45F0477E55CF}"/>
              </a:ext>
            </a:extLst>
          </p:cNvPr>
          <p:cNvPicPr preferRelativeResize="0"/>
          <p:nvPr/>
        </p:nvPicPr>
        <p:blipFill rotWithShape="1">
          <a:blip r:embed="rId3">
            <a:alphaModFix/>
          </a:blip>
          <a:srcRect/>
          <a:stretch/>
        </p:blipFill>
        <p:spPr>
          <a:xfrm>
            <a:off x="10194073" y="5500419"/>
            <a:ext cx="830955" cy="646332"/>
          </a:xfrm>
          <a:prstGeom prst="rect">
            <a:avLst/>
          </a:prstGeom>
          <a:noFill/>
          <a:ln>
            <a:noFill/>
          </a:ln>
        </p:spPr>
      </p:pic>
      <p:sp>
        <p:nvSpPr>
          <p:cNvPr id="303" name="Google Shape;115;p16">
            <a:extLst>
              <a:ext uri="{FF2B5EF4-FFF2-40B4-BE49-F238E27FC236}">
                <a16:creationId xmlns:a16="http://schemas.microsoft.com/office/drawing/2014/main" id="{7E134161-4E6E-2CE1-63F5-E55949DB160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pic>
        <p:nvPicPr>
          <p:cNvPr id="3" name="Picture 2" descr="A rectangular object with numbers and dots&#10;&#10;Description automatically generated with medium confidence">
            <a:extLst>
              <a:ext uri="{FF2B5EF4-FFF2-40B4-BE49-F238E27FC236}">
                <a16:creationId xmlns:a16="http://schemas.microsoft.com/office/drawing/2014/main" id="{7C01D364-E0FE-9933-1FAC-103E761DFB53}"/>
              </a:ext>
            </a:extLst>
          </p:cNvPr>
          <p:cNvPicPr>
            <a:picLocks noChangeAspect="1"/>
          </p:cNvPicPr>
          <p:nvPr/>
        </p:nvPicPr>
        <p:blipFill>
          <a:blip r:embed="rId20"/>
          <a:stretch>
            <a:fillRect/>
          </a:stretch>
        </p:blipFill>
        <p:spPr>
          <a:xfrm>
            <a:off x="1556375" y="4796026"/>
            <a:ext cx="2075602" cy="2007920"/>
          </a:xfrm>
          <a:prstGeom prst="rect">
            <a:avLst/>
          </a:prstGeom>
        </p:spPr>
      </p:pic>
      <p:sp>
        <p:nvSpPr>
          <p:cNvPr id="301" name="TextBox 300">
            <a:extLst>
              <a:ext uri="{FF2B5EF4-FFF2-40B4-BE49-F238E27FC236}">
                <a16:creationId xmlns:a16="http://schemas.microsoft.com/office/drawing/2014/main" id="{7AA6FE38-6F2A-6045-4286-9B44FE26AD12}"/>
              </a:ext>
            </a:extLst>
          </p:cNvPr>
          <p:cNvSpPr txBox="1"/>
          <p:nvPr/>
        </p:nvSpPr>
        <p:spPr>
          <a:xfrm>
            <a:off x="2219607" y="6594806"/>
            <a:ext cx="6134100" cy="307777"/>
          </a:xfrm>
          <a:prstGeom prst="rect">
            <a:avLst/>
          </a:prstGeom>
          <a:noFill/>
        </p:spPr>
        <p:txBody>
          <a:bodyPr wrap="square">
            <a:spAutoFit/>
          </a:bodyPr>
          <a:lstStyle/>
          <a:p>
            <a:r>
              <a:rPr lang="en-US" sz="1400" dirty="0">
                <a:solidFill>
                  <a:schemeClr val="bg1">
                    <a:lumMod val="65000"/>
                  </a:schemeClr>
                </a:solidFill>
              </a:rPr>
              <a:t>https://</a:t>
            </a:r>
            <a:r>
              <a:rPr lang="en-US" sz="1400" dirty="0" err="1">
                <a:solidFill>
                  <a:schemeClr val="bg1">
                    <a:lumMod val="65000"/>
                  </a:schemeClr>
                </a:solidFill>
              </a:rPr>
              <a:t>commons.wikimedia.org</a:t>
            </a:r>
            <a:r>
              <a:rPr lang="en-US" sz="1400" dirty="0">
                <a:solidFill>
                  <a:schemeClr val="bg1">
                    <a:lumMod val="65000"/>
                  </a:schemeClr>
                </a:solidFill>
              </a:rPr>
              <a:t>/wiki/</a:t>
            </a:r>
            <a:r>
              <a:rPr lang="en-US" sz="1400" dirty="0" err="1">
                <a:solidFill>
                  <a:schemeClr val="bg1">
                    <a:lumMod val="65000"/>
                  </a:schemeClr>
                </a:solidFill>
              </a:rPr>
              <a:t>File:SVM_margin.png</a:t>
            </a:r>
            <a:endParaRPr lang="en-US" sz="1400" dirty="0">
              <a:solidFill>
                <a:schemeClr val="bg1">
                  <a:lumMod val="65000"/>
                </a:schemeClr>
              </a:solidFill>
            </a:endParaRPr>
          </a:p>
        </p:txBody>
      </p:sp>
    </p:spTree>
    <p:extLst>
      <p:ext uri="{BB962C8B-B14F-4D97-AF65-F5344CB8AC3E}">
        <p14:creationId xmlns:p14="http://schemas.microsoft.com/office/powerpoint/2010/main" val="933622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32DBD-210A-57AE-AED0-5E5B7EA9D467}"/>
              </a:ext>
            </a:extLst>
          </p:cNvPr>
          <p:cNvSpPr>
            <a:spLocks noGrp="1"/>
          </p:cNvSpPr>
          <p:nvPr>
            <p:ph type="title"/>
          </p:nvPr>
        </p:nvSpPr>
        <p:spPr/>
        <p:txBody>
          <a:bodyPr/>
          <a:lstStyle/>
          <a:p>
            <a:r>
              <a:rPr lang="en-GB" dirty="0"/>
              <a:t>Representations in Convolutional NN</a:t>
            </a:r>
            <a:endParaRPr lang="en-US" dirty="0"/>
          </a:p>
        </p:txBody>
      </p:sp>
      <p:sp>
        <p:nvSpPr>
          <p:cNvPr id="5" name="Google Shape;1140;p36">
            <a:extLst>
              <a:ext uri="{FF2B5EF4-FFF2-40B4-BE49-F238E27FC236}">
                <a16:creationId xmlns:a16="http://schemas.microsoft.com/office/drawing/2014/main" id="{2AD099CC-3C3B-1589-6E5E-521DCC7B7A0C}"/>
              </a:ext>
            </a:extLst>
          </p:cNvPr>
          <p:cNvSpPr txBox="1"/>
          <p:nvPr/>
        </p:nvSpPr>
        <p:spPr>
          <a:xfrm>
            <a:off x="1384852" y="6007396"/>
            <a:ext cx="27420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Zeiler &amp; Fergus, ECCV, 2014</a:t>
            </a:r>
            <a:endParaRPr sz="1800">
              <a:solidFill>
                <a:schemeClr val="dk1"/>
              </a:solidFill>
              <a:latin typeface="Calibri"/>
              <a:ea typeface="Calibri"/>
              <a:cs typeface="Calibri"/>
              <a:sym typeface="Calibri"/>
            </a:endParaRPr>
          </a:p>
        </p:txBody>
      </p:sp>
      <p:sp>
        <p:nvSpPr>
          <p:cNvPr id="8" name="Google Shape;1143;p36">
            <a:extLst>
              <a:ext uri="{FF2B5EF4-FFF2-40B4-BE49-F238E27FC236}">
                <a16:creationId xmlns:a16="http://schemas.microsoft.com/office/drawing/2014/main" id="{79AA7F57-3264-20F2-E532-FA0C43F789C4}"/>
              </a:ext>
            </a:extLst>
          </p:cNvPr>
          <p:cNvSpPr txBox="1"/>
          <p:nvPr/>
        </p:nvSpPr>
        <p:spPr>
          <a:xfrm>
            <a:off x="4480451" y="5618313"/>
            <a:ext cx="701621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Top 9 activations by test images of randomly selected feature maps </a:t>
            </a:r>
            <a:br>
              <a:rPr lang="en-GB" sz="1800" dirty="0">
                <a:solidFill>
                  <a:srgbClr val="0070C0"/>
                </a:solidFill>
                <a:latin typeface="Calibri"/>
                <a:ea typeface="Calibri"/>
                <a:cs typeface="Calibri"/>
                <a:sym typeface="Calibri"/>
              </a:rPr>
            </a:br>
            <a:r>
              <a:rPr lang="en-GB" sz="1800" dirty="0">
                <a:solidFill>
                  <a:srgbClr val="0070C0"/>
                </a:solidFill>
                <a:latin typeface="Calibri"/>
                <a:ea typeface="Calibri"/>
                <a:cs typeface="Calibri"/>
                <a:sym typeface="Calibri"/>
              </a:rPr>
              <a:t>in 8-layer </a:t>
            </a:r>
            <a:r>
              <a:rPr lang="en-GB" sz="1800" dirty="0" err="1">
                <a:solidFill>
                  <a:srgbClr val="0070C0"/>
                </a:solidFill>
                <a:latin typeface="Calibri"/>
                <a:ea typeface="Calibri"/>
                <a:cs typeface="Calibri"/>
                <a:sym typeface="Calibri"/>
              </a:rPr>
              <a:t>AlexNet</a:t>
            </a:r>
            <a:r>
              <a:rPr lang="en-GB" sz="1800" dirty="0">
                <a:solidFill>
                  <a:srgbClr val="0070C0"/>
                </a:solidFill>
                <a:latin typeface="Calibri"/>
                <a:ea typeface="Calibri"/>
                <a:cs typeface="Calibri"/>
                <a:sym typeface="Calibri"/>
              </a:rPr>
              <a:t> projected back to image space by </a:t>
            </a:r>
            <a:r>
              <a:rPr lang="en-GB" sz="1800" dirty="0" err="1">
                <a:solidFill>
                  <a:srgbClr val="0070C0"/>
                </a:solidFill>
                <a:latin typeface="Calibri"/>
                <a:ea typeface="Calibri"/>
                <a:cs typeface="Calibri"/>
                <a:sym typeface="Calibri"/>
              </a:rPr>
              <a:t>DeconvNet</a:t>
            </a:r>
            <a:r>
              <a:rPr lang="en-GB" sz="1800" dirty="0">
                <a:solidFill>
                  <a:srgbClr val="0070C0"/>
                </a:solidFill>
                <a:latin typeface="Calibri"/>
                <a:ea typeface="Calibri"/>
                <a:cs typeface="Calibri"/>
                <a:sym typeface="Calibri"/>
              </a:rPr>
              <a:t> together </a:t>
            </a:r>
            <a:br>
              <a:rPr lang="en-GB" sz="1800" dirty="0">
                <a:solidFill>
                  <a:srgbClr val="0070C0"/>
                </a:solidFill>
                <a:latin typeface="Calibri"/>
                <a:ea typeface="Calibri"/>
                <a:cs typeface="Calibri"/>
                <a:sym typeface="Calibri"/>
              </a:rPr>
            </a:br>
            <a:r>
              <a:rPr lang="en-GB" sz="1800" dirty="0">
                <a:solidFill>
                  <a:srgbClr val="0070C0"/>
                </a:solidFill>
                <a:latin typeface="Calibri"/>
                <a:ea typeface="Calibri"/>
                <a:cs typeface="Calibri"/>
                <a:sym typeface="Calibri"/>
              </a:rPr>
              <a:t>with validation set image patches that cause the activation.</a:t>
            </a:r>
            <a:endParaRPr dirty="0"/>
          </a:p>
        </p:txBody>
      </p:sp>
      <p:pic>
        <p:nvPicPr>
          <p:cNvPr id="9" name="Google Shape;1144;p36">
            <a:extLst>
              <a:ext uri="{FF2B5EF4-FFF2-40B4-BE49-F238E27FC236}">
                <a16:creationId xmlns:a16="http://schemas.microsoft.com/office/drawing/2014/main" id="{00345748-E7BD-B16D-20CC-638AD59B8BA6}"/>
              </a:ext>
            </a:extLst>
          </p:cNvPr>
          <p:cNvPicPr preferRelativeResize="0"/>
          <p:nvPr/>
        </p:nvPicPr>
        <p:blipFill rotWithShape="1">
          <a:blip r:embed="rId4">
            <a:alphaModFix/>
          </a:blip>
          <a:srcRect/>
          <a:stretch/>
        </p:blipFill>
        <p:spPr>
          <a:xfrm>
            <a:off x="838200" y="1282759"/>
            <a:ext cx="1306490" cy="1325563"/>
          </a:xfrm>
          <a:prstGeom prst="rect">
            <a:avLst/>
          </a:prstGeom>
          <a:noFill/>
          <a:ln>
            <a:noFill/>
          </a:ln>
        </p:spPr>
      </p:pic>
      <p:sp>
        <p:nvSpPr>
          <p:cNvPr id="10" name="Google Shape;1145;p36">
            <a:extLst>
              <a:ext uri="{FF2B5EF4-FFF2-40B4-BE49-F238E27FC236}">
                <a16:creationId xmlns:a16="http://schemas.microsoft.com/office/drawing/2014/main" id="{E83B6DD9-4318-9D49-FDFD-5FD5063659CF}"/>
              </a:ext>
            </a:extLst>
          </p:cNvPr>
          <p:cNvSpPr txBox="1"/>
          <p:nvPr/>
        </p:nvSpPr>
        <p:spPr>
          <a:xfrm>
            <a:off x="957042" y="2746276"/>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1</a:t>
            </a:r>
            <a:endParaRPr/>
          </a:p>
        </p:txBody>
      </p:sp>
      <p:pic>
        <p:nvPicPr>
          <p:cNvPr id="11" name="Google Shape;1146;p36">
            <a:extLst>
              <a:ext uri="{FF2B5EF4-FFF2-40B4-BE49-F238E27FC236}">
                <a16:creationId xmlns:a16="http://schemas.microsoft.com/office/drawing/2014/main" id="{F159EF52-685B-BBA9-13C0-B3659A745E3E}"/>
              </a:ext>
            </a:extLst>
          </p:cNvPr>
          <p:cNvPicPr preferRelativeResize="0"/>
          <p:nvPr/>
        </p:nvPicPr>
        <p:blipFill rotWithShape="1">
          <a:blip r:embed="rId5">
            <a:alphaModFix/>
          </a:blip>
          <a:srcRect/>
          <a:stretch/>
        </p:blipFill>
        <p:spPr>
          <a:xfrm>
            <a:off x="2430673" y="1316494"/>
            <a:ext cx="2550520" cy="1226085"/>
          </a:xfrm>
          <a:prstGeom prst="rect">
            <a:avLst/>
          </a:prstGeom>
          <a:noFill/>
          <a:ln>
            <a:noFill/>
          </a:ln>
        </p:spPr>
      </p:pic>
      <p:pic>
        <p:nvPicPr>
          <p:cNvPr id="12" name="Google Shape;1147;p36">
            <a:extLst>
              <a:ext uri="{FF2B5EF4-FFF2-40B4-BE49-F238E27FC236}">
                <a16:creationId xmlns:a16="http://schemas.microsoft.com/office/drawing/2014/main" id="{1AF11EC7-9784-85B9-35B3-F58E3242E4E5}"/>
              </a:ext>
            </a:extLst>
          </p:cNvPr>
          <p:cNvPicPr preferRelativeResize="0"/>
          <p:nvPr/>
        </p:nvPicPr>
        <p:blipFill rotWithShape="1">
          <a:blip r:embed="rId6">
            <a:alphaModFix/>
          </a:blip>
          <a:srcRect/>
          <a:stretch/>
        </p:blipFill>
        <p:spPr>
          <a:xfrm>
            <a:off x="2430673" y="2697695"/>
            <a:ext cx="2550520" cy="1226085"/>
          </a:xfrm>
          <a:prstGeom prst="rect">
            <a:avLst/>
          </a:prstGeom>
          <a:noFill/>
          <a:ln>
            <a:noFill/>
          </a:ln>
        </p:spPr>
      </p:pic>
      <p:sp>
        <p:nvSpPr>
          <p:cNvPr id="13" name="Google Shape;1148;p36">
            <a:extLst>
              <a:ext uri="{FF2B5EF4-FFF2-40B4-BE49-F238E27FC236}">
                <a16:creationId xmlns:a16="http://schemas.microsoft.com/office/drawing/2014/main" id="{77B0CF63-26AF-7548-E6CA-942D4BBAE35E}"/>
              </a:ext>
            </a:extLst>
          </p:cNvPr>
          <p:cNvSpPr txBox="1"/>
          <p:nvPr/>
        </p:nvSpPr>
        <p:spPr>
          <a:xfrm>
            <a:off x="3278123" y="4167490"/>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2</a:t>
            </a:r>
            <a:endParaRPr/>
          </a:p>
        </p:txBody>
      </p:sp>
      <p:pic>
        <p:nvPicPr>
          <p:cNvPr id="14" name="Google Shape;1149;p36">
            <a:extLst>
              <a:ext uri="{FF2B5EF4-FFF2-40B4-BE49-F238E27FC236}">
                <a16:creationId xmlns:a16="http://schemas.microsoft.com/office/drawing/2014/main" id="{43EC5594-92B4-F69E-84E1-687078A95481}"/>
              </a:ext>
            </a:extLst>
          </p:cNvPr>
          <p:cNvPicPr preferRelativeResize="0"/>
          <p:nvPr/>
        </p:nvPicPr>
        <p:blipFill rotWithShape="1">
          <a:blip r:embed="rId7">
            <a:alphaModFix/>
          </a:blip>
          <a:srcRect/>
          <a:stretch/>
        </p:blipFill>
        <p:spPr>
          <a:xfrm>
            <a:off x="5904319" y="1316494"/>
            <a:ext cx="1306490" cy="1227650"/>
          </a:xfrm>
          <a:prstGeom prst="rect">
            <a:avLst/>
          </a:prstGeom>
          <a:noFill/>
          <a:ln>
            <a:noFill/>
          </a:ln>
        </p:spPr>
      </p:pic>
      <p:pic>
        <p:nvPicPr>
          <p:cNvPr id="15" name="Google Shape;1150;p36">
            <a:extLst>
              <a:ext uri="{FF2B5EF4-FFF2-40B4-BE49-F238E27FC236}">
                <a16:creationId xmlns:a16="http://schemas.microsoft.com/office/drawing/2014/main" id="{F239923F-0C6A-C1B9-37DF-8F9B21EBE7AC}"/>
              </a:ext>
            </a:extLst>
          </p:cNvPr>
          <p:cNvPicPr preferRelativeResize="0"/>
          <p:nvPr/>
        </p:nvPicPr>
        <p:blipFill rotWithShape="1">
          <a:blip r:embed="rId8">
            <a:alphaModFix/>
          </a:blip>
          <a:srcRect/>
          <a:stretch/>
        </p:blipFill>
        <p:spPr>
          <a:xfrm>
            <a:off x="7434332" y="1287554"/>
            <a:ext cx="1306490" cy="1283964"/>
          </a:xfrm>
          <a:prstGeom prst="rect">
            <a:avLst/>
          </a:prstGeom>
          <a:noFill/>
          <a:ln>
            <a:noFill/>
          </a:ln>
        </p:spPr>
      </p:pic>
      <p:pic>
        <p:nvPicPr>
          <p:cNvPr id="16" name="Google Shape;1151;p36">
            <a:extLst>
              <a:ext uri="{FF2B5EF4-FFF2-40B4-BE49-F238E27FC236}">
                <a16:creationId xmlns:a16="http://schemas.microsoft.com/office/drawing/2014/main" id="{8A4DC62B-CB5D-89CA-5F2E-D8536A7A352F}"/>
              </a:ext>
            </a:extLst>
          </p:cNvPr>
          <p:cNvPicPr preferRelativeResize="0"/>
          <p:nvPr/>
        </p:nvPicPr>
        <p:blipFill rotWithShape="1">
          <a:blip r:embed="rId9">
            <a:alphaModFix/>
          </a:blip>
          <a:srcRect/>
          <a:stretch/>
        </p:blipFill>
        <p:spPr>
          <a:xfrm>
            <a:off x="8992774" y="1287554"/>
            <a:ext cx="1306490" cy="1283964"/>
          </a:xfrm>
          <a:prstGeom prst="rect">
            <a:avLst/>
          </a:prstGeom>
          <a:noFill/>
          <a:ln>
            <a:noFill/>
          </a:ln>
        </p:spPr>
      </p:pic>
      <p:pic>
        <p:nvPicPr>
          <p:cNvPr id="17" name="Google Shape;1152;p36">
            <a:extLst>
              <a:ext uri="{FF2B5EF4-FFF2-40B4-BE49-F238E27FC236}">
                <a16:creationId xmlns:a16="http://schemas.microsoft.com/office/drawing/2014/main" id="{BAB10D04-4644-AB43-DE25-2B17B77F7961}"/>
              </a:ext>
            </a:extLst>
          </p:cNvPr>
          <p:cNvPicPr preferRelativeResize="0"/>
          <p:nvPr/>
        </p:nvPicPr>
        <p:blipFill rotWithShape="1">
          <a:blip r:embed="rId10">
            <a:alphaModFix/>
          </a:blip>
          <a:srcRect/>
          <a:stretch/>
        </p:blipFill>
        <p:spPr>
          <a:xfrm>
            <a:off x="5904319" y="2697695"/>
            <a:ext cx="1306490" cy="1297354"/>
          </a:xfrm>
          <a:prstGeom prst="rect">
            <a:avLst/>
          </a:prstGeom>
          <a:noFill/>
          <a:ln>
            <a:noFill/>
          </a:ln>
        </p:spPr>
      </p:pic>
      <p:sp>
        <p:nvSpPr>
          <p:cNvPr id="18" name="Google Shape;1153;p36">
            <a:extLst>
              <a:ext uri="{FF2B5EF4-FFF2-40B4-BE49-F238E27FC236}">
                <a16:creationId xmlns:a16="http://schemas.microsoft.com/office/drawing/2014/main" id="{D519CFCD-97A0-4D9F-9079-95AEF130EF19}"/>
              </a:ext>
            </a:extLst>
          </p:cNvPr>
          <p:cNvSpPr txBox="1"/>
          <p:nvPr/>
        </p:nvSpPr>
        <p:spPr>
          <a:xfrm>
            <a:off x="10542628" y="1663477"/>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3</a:t>
            </a:r>
            <a:endParaRPr/>
          </a:p>
        </p:txBody>
      </p:sp>
      <p:pic>
        <p:nvPicPr>
          <p:cNvPr id="19" name="Google Shape;1154;p36">
            <a:extLst>
              <a:ext uri="{FF2B5EF4-FFF2-40B4-BE49-F238E27FC236}">
                <a16:creationId xmlns:a16="http://schemas.microsoft.com/office/drawing/2014/main" id="{7F8F1819-F49B-92EF-0262-C43F93BB2329}"/>
              </a:ext>
            </a:extLst>
          </p:cNvPr>
          <p:cNvPicPr preferRelativeResize="0"/>
          <p:nvPr/>
        </p:nvPicPr>
        <p:blipFill rotWithShape="1">
          <a:blip r:embed="rId11">
            <a:alphaModFix/>
          </a:blip>
          <a:srcRect/>
          <a:stretch/>
        </p:blipFill>
        <p:spPr>
          <a:xfrm>
            <a:off x="7434332" y="2678887"/>
            <a:ext cx="1306490" cy="1334892"/>
          </a:xfrm>
          <a:prstGeom prst="rect">
            <a:avLst/>
          </a:prstGeom>
          <a:noFill/>
          <a:ln>
            <a:noFill/>
          </a:ln>
        </p:spPr>
      </p:pic>
      <p:pic>
        <p:nvPicPr>
          <p:cNvPr id="20" name="Google Shape;1155;p36">
            <a:extLst>
              <a:ext uri="{FF2B5EF4-FFF2-40B4-BE49-F238E27FC236}">
                <a16:creationId xmlns:a16="http://schemas.microsoft.com/office/drawing/2014/main" id="{957C676D-6F84-6C48-78AC-FD97C0E19EA6}"/>
              </a:ext>
            </a:extLst>
          </p:cNvPr>
          <p:cNvPicPr preferRelativeResize="0"/>
          <p:nvPr/>
        </p:nvPicPr>
        <p:blipFill rotWithShape="1">
          <a:blip r:embed="rId12">
            <a:alphaModFix/>
          </a:blip>
          <a:srcRect/>
          <a:stretch/>
        </p:blipFill>
        <p:spPr>
          <a:xfrm>
            <a:off x="8992774" y="2660157"/>
            <a:ext cx="1306490" cy="1334892"/>
          </a:xfrm>
          <a:prstGeom prst="rect">
            <a:avLst/>
          </a:prstGeom>
          <a:noFill/>
          <a:ln>
            <a:noFill/>
          </a:ln>
        </p:spPr>
      </p:pic>
      <p:sp>
        <p:nvSpPr>
          <p:cNvPr id="21" name="Google Shape;1156;p36">
            <a:extLst>
              <a:ext uri="{FF2B5EF4-FFF2-40B4-BE49-F238E27FC236}">
                <a16:creationId xmlns:a16="http://schemas.microsoft.com/office/drawing/2014/main" id="{C4AE5FE4-F591-BAF1-3DBA-993414E20157}"/>
              </a:ext>
            </a:extLst>
          </p:cNvPr>
          <p:cNvSpPr txBox="1"/>
          <p:nvPr/>
        </p:nvSpPr>
        <p:spPr>
          <a:xfrm>
            <a:off x="10551216" y="3098469"/>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4</a:t>
            </a:r>
            <a:endParaRPr/>
          </a:p>
        </p:txBody>
      </p:sp>
      <p:pic>
        <p:nvPicPr>
          <p:cNvPr id="22" name="Google Shape;1157;p36">
            <a:extLst>
              <a:ext uri="{FF2B5EF4-FFF2-40B4-BE49-F238E27FC236}">
                <a16:creationId xmlns:a16="http://schemas.microsoft.com/office/drawing/2014/main" id="{233BEAB4-EAFF-5C6E-F0DB-4BAFAF13A546}"/>
              </a:ext>
            </a:extLst>
          </p:cNvPr>
          <p:cNvPicPr preferRelativeResize="0"/>
          <p:nvPr/>
        </p:nvPicPr>
        <p:blipFill rotWithShape="1">
          <a:blip r:embed="rId13">
            <a:alphaModFix/>
          </a:blip>
          <a:srcRect/>
          <a:stretch/>
        </p:blipFill>
        <p:spPr>
          <a:xfrm>
            <a:off x="5904319" y="4148600"/>
            <a:ext cx="1306490" cy="1334892"/>
          </a:xfrm>
          <a:prstGeom prst="rect">
            <a:avLst/>
          </a:prstGeom>
          <a:noFill/>
          <a:ln>
            <a:noFill/>
          </a:ln>
        </p:spPr>
      </p:pic>
      <p:pic>
        <p:nvPicPr>
          <p:cNvPr id="23" name="Google Shape;1158;p36">
            <a:extLst>
              <a:ext uri="{FF2B5EF4-FFF2-40B4-BE49-F238E27FC236}">
                <a16:creationId xmlns:a16="http://schemas.microsoft.com/office/drawing/2014/main" id="{2F50837B-CE5A-80D2-421A-AFF43E1697DD}"/>
              </a:ext>
            </a:extLst>
          </p:cNvPr>
          <p:cNvPicPr preferRelativeResize="0"/>
          <p:nvPr/>
        </p:nvPicPr>
        <p:blipFill rotWithShape="1">
          <a:blip r:embed="rId14">
            <a:alphaModFix/>
          </a:blip>
          <a:srcRect/>
          <a:stretch/>
        </p:blipFill>
        <p:spPr>
          <a:xfrm>
            <a:off x="7439654" y="4148600"/>
            <a:ext cx="1306490" cy="1334892"/>
          </a:xfrm>
          <a:prstGeom prst="rect">
            <a:avLst/>
          </a:prstGeom>
          <a:noFill/>
          <a:ln>
            <a:noFill/>
          </a:ln>
        </p:spPr>
      </p:pic>
      <p:pic>
        <p:nvPicPr>
          <p:cNvPr id="24" name="Google Shape;1159;p36">
            <a:extLst>
              <a:ext uri="{FF2B5EF4-FFF2-40B4-BE49-F238E27FC236}">
                <a16:creationId xmlns:a16="http://schemas.microsoft.com/office/drawing/2014/main" id="{5B07518E-83A9-9816-D6AC-824859AFC64C}"/>
              </a:ext>
            </a:extLst>
          </p:cNvPr>
          <p:cNvPicPr preferRelativeResize="0"/>
          <p:nvPr/>
        </p:nvPicPr>
        <p:blipFill rotWithShape="1">
          <a:blip r:embed="rId15">
            <a:alphaModFix/>
          </a:blip>
          <a:srcRect/>
          <a:stretch/>
        </p:blipFill>
        <p:spPr>
          <a:xfrm>
            <a:off x="9007952" y="4148600"/>
            <a:ext cx="1306490" cy="1334892"/>
          </a:xfrm>
          <a:prstGeom prst="rect">
            <a:avLst/>
          </a:prstGeom>
          <a:noFill/>
          <a:ln>
            <a:noFill/>
          </a:ln>
        </p:spPr>
      </p:pic>
      <p:sp>
        <p:nvSpPr>
          <p:cNvPr id="25" name="Google Shape;1160;p36">
            <a:extLst>
              <a:ext uri="{FF2B5EF4-FFF2-40B4-BE49-F238E27FC236}">
                <a16:creationId xmlns:a16="http://schemas.microsoft.com/office/drawing/2014/main" id="{26BCFD1D-FC7A-595D-804C-F7B5A06E0EE7}"/>
              </a:ext>
            </a:extLst>
          </p:cNvPr>
          <p:cNvSpPr txBox="1"/>
          <p:nvPr/>
        </p:nvSpPr>
        <p:spPr>
          <a:xfrm>
            <a:off x="10542627" y="4638883"/>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5</a:t>
            </a:r>
            <a:endParaRPr/>
          </a:p>
        </p:txBody>
      </p:sp>
      <p:sp>
        <p:nvSpPr>
          <p:cNvPr id="26" name="Google Shape;115;p16">
            <a:extLst>
              <a:ext uri="{FF2B5EF4-FFF2-40B4-BE49-F238E27FC236}">
                <a16:creationId xmlns:a16="http://schemas.microsoft.com/office/drawing/2014/main" id="{28BA8DB9-98DE-3D19-BEA4-8063456FAFE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781344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55D0D-003E-B6D4-D02D-CEC1A63D3D77}"/>
              </a:ext>
            </a:extLst>
          </p:cNvPr>
          <p:cNvSpPr>
            <a:spLocks noGrp="1"/>
          </p:cNvSpPr>
          <p:nvPr>
            <p:ph type="title"/>
          </p:nvPr>
        </p:nvSpPr>
        <p:spPr/>
        <p:txBody>
          <a:bodyPr/>
          <a:lstStyle/>
          <a:p>
            <a:r>
              <a:rPr lang="en-GB" dirty="0"/>
              <a:t>Word embeddings</a:t>
            </a:r>
            <a:endParaRPr lang="en-US" dirty="0"/>
          </a:p>
        </p:txBody>
      </p:sp>
      <p:grpSp>
        <p:nvGrpSpPr>
          <p:cNvPr id="7" name="Google Shape;1169;p37">
            <a:extLst>
              <a:ext uri="{FF2B5EF4-FFF2-40B4-BE49-F238E27FC236}">
                <a16:creationId xmlns:a16="http://schemas.microsoft.com/office/drawing/2014/main" id="{2BF0B255-B536-49E3-97AD-279323144C77}"/>
              </a:ext>
            </a:extLst>
          </p:cNvPr>
          <p:cNvGrpSpPr/>
          <p:nvPr/>
        </p:nvGrpSpPr>
        <p:grpSpPr>
          <a:xfrm>
            <a:off x="379018" y="1139905"/>
            <a:ext cx="3196203" cy="2135439"/>
            <a:chOff x="560442" y="903353"/>
            <a:chExt cx="3196203" cy="2135439"/>
          </a:xfrm>
        </p:grpSpPr>
        <p:sp>
          <p:nvSpPr>
            <p:cNvPr id="8" name="Google Shape;1170;p37">
              <a:extLst>
                <a:ext uri="{FF2B5EF4-FFF2-40B4-BE49-F238E27FC236}">
                  <a16:creationId xmlns:a16="http://schemas.microsoft.com/office/drawing/2014/main" id="{ACDDF4E4-2369-D23A-210B-3B5C53799992}"/>
                </a:ext>
              </a:extLst>
            </p:cNvPr>
            <p:cNvSpPr txBox="1"/>
            <p:nvPr/>
          </p:nvSpPr>
          <p:spPr>
            <a:xfrm>
              <a:off x="575187" y="903353"/>
              <a:ext cx="16509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t>
              </a:r>
              <a:r>
                <a:rPr lang="en-GB" sz="1800">
                  <a:solidFill>
                    <a:srgbClr val="FF0000"/>
                  </a:solidFill>
                  <a:latin typeface="Calibri"/>
                  <a:ea typeface="Calibri"/>
                  <a:cs typeface="Calibri"/>
                  <a:sym typeface="Calibri"/>
                </a:rPr>
                <a:t>the dog barks</a:t>
              </a:r>
              <a:r>
                <a:rPr lang="en-GB" sz="1800">
                  <a:solidFill>
                    <a:srgbClr val="0070C0"/>
                  </a:solidFill>
                  <a:latin typeface="Calibri"/>
                  <a:ea typeface="Calibri"/>
                  <a:cs typeface="Calibri"/>
                  <a:sym typeface="Calibri"/>
                </a:rPr>
                <a:t>”</a:t>
              </a:r>
              <a:endParaRPr/>
            </a:p>
          </p:txBody>
        </p:sp>
        <p:grpSp>
          <p:nvGrpSpPr>
            <p:cNvPr id="9" name="Google Shape;1171;p37">
              <a:extLst>
                <a:ext uri="{FF2B5EF4-FFF2-40B4-BE49-F238E27FC236}">
                  <a16:creationId xmlns:a16="http://schemas.microsoft.com/office/drawing/2014/main" id="{1526F10C-093C-DBE6-4F33-BE3AA6EAAFDD}"/>
                </a:ext>
              </a:extLst>
            </p:cNvPr>
            <p:cNvGrpSpPr/>
            <p:nvPr/>
          </p:nvGrpSpPr>
          <p:grpSpPr>
            <a:xfrm>
              <a:off x="560442" y="1681317"/>
              <a:ext cx="1580794" cy="1357475"/>
              <a:chOff x="560442" y="1681317"/>
              <a:chExt cx="1580794" cy="1357475"/>
            </a:xfrm>
          </p:grpSpPr>
          <p:sp>
            <p:nvSpPr>
              <p:cNvPr id="13" name="Google Shape;1172;p37">
                <a:extLst>
                  <a:ext uri="{FF2B5EF4-FFF2-40B4-BE49-F238E27FC236}">
                    <a16:creationId xmlns:a16="http://schemas.microsoft.com/office/drawing/2014/main" id="{138C0AD9-6AF3-7651-07E0-3F4129E524B0}"/>
                  </a:ext>
                </a:extLst>
              </p:cNvPr>
              <p:cNvSpPr txBox="1"/>
              <p:nvPr/>
            </p:nvSpPr>
            <p:spPr>
              <a:xfrm>
                <a:off x="1333048" y="1736010"/>
                <a:ext cx="802336" cy="276999"/>
              </a:xfrm>
              <a:prstGeom prst="rect">
                <a:avLst/>
              </a:prstGeom>
              <a:blipFill rotWithShape="1">
                <a:blip r:embed="rId3">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 name="Google Shape;1173;p37">
                <a:extLst>
                  <a:ext uri="{FF2B5EF4-FFF2-40B4-BE49-F238E27FC236}">
                    <a16:creationId xmlns:a16="http://schemas.microsoft.com/office/drawing/2014/main" id="{BE825AF5-2D2D-5A88-1563-7DAD53701070}"/>
                  </a:ext>
                </a:extLst>
              </p:cNvPr>
              <p:cNvSpPr txBox="1"/>
              <p:nvPr/>
            </p:nvSpPr>
            <p:spPr>
              <a:xfrm>
                <a:off x="1333048" y="2226497"/>
                <a:ext cx="802335" cy="276999"/>
              </a:xfrm>
              <a:prstGeom prst="rect">
                <a:avLst/>
              </a:prstGeom>
              <a:blipFill rotWithShape="1">
                <a:blip r:embed="rId4">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 name="Google Shape;1174;p37">
                <a:extLst>
                  <a:ext uri="{FF2B5EF4-FFF2-40B4-BE49-F238E27FC236}">
                    <a16:creationId xmlns:a16="http://schemas.microsoft.com/office/drawing/2014/main" id="{00603955-9C83-C4BA-3173-5EF1A48FF143}"/>
                  </a:ext>
                </a:extLst>
              </p:cNvPr>
              <p:cNvSpPr txBox="1"/>
              <p:nvPr/>
            </p:nvSpPr>
            <p:spPr>
              <a:xfrm>
                <a:off x="1338900" y="2718448"/>
                <a:ext cx="802336" cy="276999"/>
              </a:xfrm>
              <a:prstGeom prst="rect">
                <a:avLst/>
              </a:prstGeom>
              <a:blipFill rotWithShape="1">
                <a:blip r:embed="rId5">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1175;p37">
                <a:extLst>
                  <a:ext uri="{FF2B5EF4-FFF2-40B4-BE49-F238E27FC236}">
                    <a16:creationId xmlns:a16="http://schemas.microsoft.com/office/drawing/2014/main" id="{4112E9C8-D999-62D6-65D3-798C3919E845}"/>
                  </a:ext>
                </a:extLst>
              </p:cNvPr>
              <p:cNvSpPr txBox="1"/>
              <p:nvPr/>
            </p:nvSpPr>
            <p:spPr>
              <a:xfrm>
                <a:off x="575187" y="1681317"/>
                <a:ext cx="498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a:t>
                </a:r>
                <a:endParaRPr/>
              </a:p>
            </p:txBody>
          </p:sp>
          <p:sp>
            <p:nvSpPr>
              <p:cNvPr id="17" name="Google Shape;1176;p37">
                <a:extLst>
                  <a:ext uri="{FF2B5EF4-FFF2-40B4-BE49-F238E27FC236}">
                    <a16:creationId xmlns:a16="http://schemas.microsoft.com/office/drawing/2014/main" id="{D6A297F5-4219-B4F2-71C1-F0DC5F9E3E5F}"/>
                  </a:ext>
                </a:extLst>
              </p:cNvPr>
              <p:cNvSpPr txBox="1"/>
              <p:nvPr/>
            </p:nvSpPr>
            <p:spPr>
              <a:xfrm>
                <a:off x="560442" y="2168017"/>
                <a:ext cx="537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dog</a:t>
                </a:r>
                <a:endParaRPr/>
              </a:p>
            </p:txBody>
          </p:sp>
          <p:sp>
            <p:nvSpPr>
              <p:cNvPr id="18" name="Google Shape;1177;p37">
                <a:extLst>
                  <a:ext uri="{FF2B5EF4-FFF2-40B4-BE49-F238E27FC236}">
                    <a16:creationId xmlns:a16="http://schemas.microsoft.com/office/drawing/2014/main" id="{2B3F39D1-B77F-3B96-1EFE-4E1CDF9BD3C9}"/>
                  </a:ext>
                </a:extLst>
              </p:cNvPr>
              <p:cNvSpPr txBox="1"/>
              <p:nvPr/>
            </p:nvSpPr>
            <p:spPr>
              <a:xfrm>
                <a:off x="575191" y="2669460"/>
                <a:ext cx="6890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barks</a:t>
                </a:r>
                <a:endParaRPr/>
              </a:p>
            </p:txBody>
          </p:sp>
        </p:grpSp>
        <p:sp>
          <p:nvSpPr>
            <p:cNvPr id="10" name="Google Shape;1178;p37">
              <a:extLst>
                <a:ext uri="{FF2B5EF4-FFF2-40B4-BE49-F238E27FC236}">
                  <a16:creationId xmlns:a16="http://schemas.microsoft.com/office/drawing/2014/main" id="{115C6352-B82D-3736-3BF5-7B38E4DEDA71}"/>
                </a:ext>
              </a:extLst>
            </p:cNvPr>
            <p:cNvSpPr txBox="1"/>
            <p:nvPr/>
          </p:nvSpPr>
          <p:spPr>
            <a:xfrm>
              <a:off x="560442" y="1281699"/>
              <a:ext cx="18587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one-hot-encoding</a:t>
              </a:r>
              <a:endParaRPr/>
            </a:p>
          </p:txBody>
        </p:sp>
        <p:sp>
          <p:nvSpPr>
            <p:cNvPr id="11" name="Google Shape;1179;p37">
              <a:extLst>
                <a:ext uri="{FF2B5EF4-FFF2-40B4-BE49-F238E27FC236}">
                  <a16:creationId xmlns:a16="http://schemas.microsoft.com/office/drawing/2014/main" id="{6BE1C330-A8BE-E575-4F21-BB8AAE9C5D5A}"/>
                </a:ext>
              </a:extLst>
            </p:cNvPr>
            <p:cNvSpPr/>
            <p:nvPr/>
          </p:nvSpPr>
          <p:spPr>
            <a:xfrm rot="10800000">
              <a:off x="2256503" y="1736010"/>
              <a:ext cx="162718" cy="1302782"/>
            </a:xfrm>
            <a:prstGeom prst="lef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180;p37">
              <a:extLst>
                <a:ext uri="{FF2B5EF4-FFF2-40B4-BE49-F238E27FC236}">
                  <a16:creationId xmlns:a16="http://schemas.microsoft.com/office/drawing/2014/main" id="{26BB06EC-4962-4C01-A816-36FF904DA900}"/>
                </a:ext>
              </a:extLst>
            </p:cNvPr>
            <p:cNvSpPr txBox="1"/>
            <p:nvPr/>
          </p:nvSpPr>
          <p:spPr>
            <a:xfrm>
              <a:off x="2516690" y="2064235"/>
              <a:ext cx="12399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orthogonal</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equidistant</a:t>
              </a:r>
              <a:endParaRPr/>
            </a:p>
          </p:txBody>
        </p:sp>
      </p:grpSp>
      <p:grpSp>
        <p:nvGrpSpPr>
          <p:cNvPr id="23" name="Google Shape;1185;p37">
            <a:extLst>
              <a:ext uri="{FF2B5EF4-FFF2-40B4-BE49-F238E27FC236}">
                <a16:creationId xmlns:a16="http://schemas.microsoft.com/office/drawing/2014/main" id="{2B017E24-8CE4-C1C1-98B3-546573F7E325}"/>
              </a:ext>
            </a:extLst>
          </p:cNvPr>
          <p:cNvGrpSpPr/>
          <p:nvPr/>
        </p:nvGrpSpPr>
        <p:grpSpPr>
          <a:xfrm>
            <a:off x="2137247" y="3831787"/>
            <a:ext cx="8491879" cy="2828999"/>
            <a:chOff x="1542571" y="3858747"/>
            <a:chExt cx="8491879" cy="2828999"/>
          </a:xfrm>
        </p:grpSpPr>
        <p:sp>
          <p:nvSpPr>
            <p:cNvPr id="24" name="Google Shape;1186;p37">
              <a:extLst>
                <a:ext uri="{FF2B5EF4-FFF2-40B4-BE49-F238E27FC236}">
                  <a16:creationId xmlns:a16="http://schemas.microsoft.com/office/drawing/2014/main" id="{C701543B-E39B-47E8-0FCE-412054ECDD0B}"/>
                </a:ext>
              </a:extLst>
            </p:cNvPr>
            <p:cNvSpPr txBox="1"/>
            <p:nvPr/>
          </p:nvSpPr>
          <p:spPr>
            <a:xfrm>
              <a:off x="5714844" y="5499650"/>
              <a:ext cx="2280753"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dirty="0">
                  <a:solidFill>
                    <a:srgbClr val="00B050"/>
                  </a:solidFill>
                  <a:latin typeface="Calibri"/>
                  <a:ea typeface="Calibri"/>
                  <a:cs typeface="Calibri"/>
                  <a:sym typeface="Calibri"/>
                </a:rPr>
                <a:t>The training objective is to learn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word vector representations that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bring the nearby words close </a:t>
              </a:r>
              <a:endParaRPr dirty="0"/>
            </a:p>
            <a:p>
              <a:pPr marL="0" marR="0" lvl="0" indent="0" algn="l" rtl="0">
                <a:spcBef>
                  <a:spcPts val="0"/>
                </a:spcBef>
                <a:spcAft>
                  <a:spcPts val="0"/>
                </a:spcAft>
                <a:buNone/>
              </a:pPr>
              <a:r>
                <a:rPr lang="en-GB" sz="1200" dirty="0">
                  <a:solidFill>
                    <a:srgbClr val="00B050"/>
                  </a:solidFill>
                  <a:latin typeface="Calibri"/>
                  <a:ea typeface="Calibri"/>
                  <a:cs typeface="Calibri"/>
                  <a:sym typeface="Calibri"/>
                </a:rPr>
                <a:t>together and random words far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apart.</a:t>
              </a:r>
              <a:endParaRPr sz="1200" dirty="0">
                <a:solidFill>
                  <a:srgbClr val="00B050"/>
                </a:solidFill>
                <a:latin typeface="Calibri"/>
                <a:ea typeface="Calibri"/>
                <a:cs typeface="Calibri"/>
                <a:sym typeface="Calibri"/>
              </a:endParaRPr>
            </a:p>
          </p:txBody>
        </p:sp>
        <p:sp>
          <p:nvSpPr>
            <p:cNvPr id="25" name="Google Shape;1187;p37">
              <a:extLst>
                <a:ext uri="{FF2B5EF4-FFF2-40B4-BE49-F238E27FC236}">
                  <a16:creationId xmlns:a16="http://schemas.microsoft.com/office/drawing/2014/main" id="{4ACEC3CA-216A-9D92-7792-A2F71AE5B703}"/>
                </a:ext>
              </a:extLst>
            </p:cNvPr>
            <p:cNvSpPr/>
            <p:nvPr/>
          </p:nvSpPr>
          <p:spPr>
            <a:xfrm rot="5400000">
              <a:off x="3845821" y="4773964"/>
              <a:ext cx="2020173" cy="1619520"/>
            </a:xfrm>
            <a:prstGeom prst="trapezoid">
              <a:avLst>
                <a:gd name="adj" fmla="val 41392"/>
              </a:avLst>
            </a:prstGeom>
            <a:solidFill>
              <a:srgbClr val="A8D08C"/>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188;p37">
              <a:extLst>
                <a:ext uri="{FF2B5EF4-FFF2-40B4-BE49-F238E27FC236}">
                  <a16:creationId xmlns:a16="http://schemas.microsoft.com/office/drawing/2014/main" id="{0E3D3987-41D8-D8C0-0E08-4A02FAC2262B}"/>
                </a:ext>
              </a:extLst>
            </p:cNvPr>
            <p:cNvSpPr txBox="1"/>
            <p:nvPr/>
          </p:nvSpPr>
          <p:spPr>
            <a:xfrm>
              <a:off x="1542571" y="3858747"/>
              <a:ext cx="235391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neighboring word pairs</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as training data </a:t>
              </a:r>
              <a:r>
                <a:rPr lang="en-GB" sz="1800" i="1">
                  <a:solidFill>
                    <a:srgbClr val="0070C0"/>
                  </a:solidFill>
                  <a:latin typeface="Calibri"/>
                  <a:ea typeface="Calibri"/>
                  <a:cs typeface="Calibri"/>
                  <a:sym typeface="Calibri"/>
                </a:rPr>
                <a:t>D </a:t>
              </a:r>
              <a:r>
                <a:rPr lang="en-GB" sz="1800">
                  <a:solidFill>
                    <a:srgbClr val="0070C0"/>
                  </a:solidFill>
                  <a:latin typeface="Calibri"/>
                  <a:ea typeface="Calibri"/>
                  <a:cs typeface="Calibri"/>
                  <a:sym typeface="Calibri"/>
                </a:rPr>
                <a:t>&amp; </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negative examples </a:t>
              </a:r>
              <a:r>
                <a:rPr lang="en-GB" sz="1800" i="1">
                  <a:solidFill>
                    <a:srgbClr val="0070C0"/>
                  </a:solidFill>
                  <a:latin typeface="Calibri"/>
                  <a:ea typeface="Calibri"/>
                  <a:cs typeface="Calibri"/>
                  <a:sym typeface="Calibri"/>
                </a:rPr>
                <a:t>D’</a:t>
              </a:r>
              <a:endParaRPr sz="1800">
                <a:solidFill>
                  <a:srgbClr val="0070C0"/>
                </a:solidFill>
                <a:latin typeface="Calibri"/>
                <a:ea typeface="Calibri"/>
                <a:cs typeface="Calibri"/>
                <a:sym typeface="Calibri"/>
              </a:endParaRPr>
            </a:p>
          </p:txBody>
        </p:sp>
        <p:sp>
          <p:nvSpPr>
            <p:cNvPr id="27" name="Google Shape;1189;p37">
              <a:extLst>
                <a:ext uri="{FF2B5EF4-FFF2-40B4-BE49-F238E27FC236}">
                  <a16:creationId xmlns:a16="http://schemas.microsoft.com/office/drawing/2014/main" id="{5E69D64A-16EA-3E44-C991-DCC2A50A3423}"/>
                </a:ext>
              </a:extLst>
            </p:cNvPr>
            <p:cNvSpPr txBox="1"/>
            <p:nvPr/>
          </p:nvSpPr>
          <p:spPr>
            <a:xfrm>
              <a:off x="1817208" y="4933420"/>
              <a:ext cx="1557927"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the, dog; </a:t>
              </a:r>
              <a:r>
                <a:rPr lang="en-GB" sz="1800" i="1" dirty="0">
                  <a:solidFill>
                    <a:srgbClr val="0070C0"/>
                  </a:solidFill>
                  <a:latin typeface="Calibri"/>
                  <a:ea typeface="Calibri"/>
                  <a:cs typeface="Calibri"/>
                  <a:sym typeface="Calibri"/>
                </a:rPr>
                <a:t>D</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the;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barks;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barks, dog;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moon; </a:t>
              </a:r>
              <a:r>
                <a:rPr lang="en-GB" sz="1800" i="1" dirty="0">
                  <a:solidFill>
                    <a:srgbClr val="0070C0"/>
                  </a:solidFill>
                  <a:latin typeface="Calibri"/>
                  <a:ea typeface="Calibri"/>
                  <a:cs typeface="Calibri"/>
                  <a:sym typeface="Calibri"/>
                </a:rPr>
                <a:t>D’</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barks, juice;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p:txBody>
        </p:sp>
        <p:sp>
          <p:nvSpPr>
            <p:cNvPr id="28" name="Google Shape;1190;p37">
              <a:extLst>
                <a:ext uri="{FF2B5EF4-FFF2-40B4-BE49-F238E27FC236}">
                  <a16:creationId xmlns:a16="http://schemas.microsoft.com/office/drawing/2014/main" id="{CCA89C31-8A68-295F-624A-594DAF099F50}"/>
                </a:ext>
              </a:extLst>
            </p:cNvPr>
            <p:cNvSpPr/>
            <p:nvPr/>
          </p:nvSpPr>
          <p:spPr>
            <a:xfrm>
              <a:off x="3326416" y="5465604"/>
              <a:ext cx="496827" cy="253946"/>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191;p37">
              <a:extLst>
                <a:ext uri="{FF2B5EF4-FFF2-40B4-BE49-F238E27FC236}">
                  <a16:creationId xmlns:a16="http://schemas.microsoft.com/office/drawing/2014/main" id="{DD4E648F-C948-E925-2741-985606324CFF}"/>
                </a:ext>
              </a:extLst>
            </p:cNvPr>
            <p:cNvSpPr txBox="1"/>
            <p:nvPr/>
          </p:nvSpPr>
          <p:spPr>
            <a:xfrm>
              <a:off x="4420820" y="5335278"/>
              <a:ext cx="557845" cy="553998"/>
            </a:xfrm>
            <a:prstGeom prst="rect">
              <a:avLst/>
            </a:prstGeom>
            <a:blipFill rotWithShape="1">
              <a:blip r:embed="rId6">
                <a:alphaModFix/>
              </a:blip>
              <a:stretch>
                <a:fillRect l="-20453" r="-18178" b="-68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0" name="Google Shape;1192;p37">
              <a:extLst>
                <a:ext uri="{FF2B5EF4-FFF2-40B4-BE49-F238E27FC236}">
                  <a16:creationId xmlns:a16="http://schemas.microsoft.com/office/drawing/2014/main" id="{8BD08A2C-815D-50E8-882F-8CFFDDC79BF8}"/>
                </a:ext>
              </a:extLst>
            </p:cNvPr>
            <p:cNvSpPr txBox="1"/>
            <p:nvPr/>
          </p:nvSpPr>
          <p:spPr>
            <a:xfrm>
              <a:off x="4228791" y="4204305"/>
              <a:ext cx="11794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A8D08C"/>
                  </a:solidFill>
                  <a:latin typeface="Calibri"/>
                  <a:ea typeface="Calibri"/>
                  <a:cs typeface="Calibri"/>
                  <a:sym typeface="Calibri"/>
                </a:rPr>
                <a:t>1-layer NN</a:t>
              </a:r>
              <a:endParaRPr/>
            </a:p>
          </p:txBody>
        </p:sp>
        <p:sp>
          <p:nvSpPr>
            <p:cNvPr id="31" name="Google Shape;1193;p37">
              <a:extLst>
                <a:ext uri="{FF2B5EF4-FFF2-40B4-BE49-F238E27FC236}">
                  <a16:creationId xmlns:a16="http://schemas.microsoft.com/office/drawing/2014/main" id="{09765E69-ECF7-EE6D-0E93-D7AE7C84C98A}"/>
                </a:ext>
              </a:extLst>
            </p:cNvPr>
            <p:cNvSpPr txBox="1"/>
            <p:nvPr/>
          </p:nvSpPr>
          <p:spPr>
            <a:xfrm>
              <a:off x="5660423" y="4606929"/>
              <a:ext cx="2451312" cy="1140120"/>
            </a:xfrm>
            <a:prstGeom prst="rect">
              <a:avLst/>
            </a:prstGeom>
            <a:blipFill rotWithShape="1">
              <a:blip r:embed="rId7">
                <a:alphaModFix/>
              </a:blip>
              <a:stretch>
                <a:fillRect t="-58237" b="-538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2" name="Google Shape;1194;p37">
              <a:extLst>
                <a:ext uri="{FF2B5EF4-FFF2-40B4-BE49-F238E27FC236}">
                  <a16:creationId xmlns:a16="http://schemas.microsoft.com/office/drawing/2014/main" id="{D2A774A3-A127-FE63-21AF-F9B442DE60A1}"/>
                </a:ext>
              </a:extLst>
            </p:cNvPr>
            <p:cNvSpPr/>
            <p:nvPr/>
          </p:nvSpPr>
          <p:spPr>
            <a:xfrm>
              <a:off x="8161723" y="5485304"/>
              <a:ext cx="496827" cy="253946"/>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195;p37">
              <a:extLst>
                <a:ext uri="{FF2B5EF4-FFF2-40B4-BE49-F238E27FC236}">
                  <a16:creationId xmlns:a16="http://schemas.microsoft.com/office/drawing/2014/main" id="{9218FC22-B758-B1D5-0DBF-9B19F4611865}"/>
                </a:ext>
              </a:extLst>
            </p:cNvPr>
            <p:cNvSpPr txBox="1"/>
            <p:nvPr/>
          </p:nvSpPr>
          <p:spPr>
            <a:xfrm>
              <a:off x="8923120" y="5273723"/>
              <a:ext cx="1111330" cy="673711"/>
            </a:xfrm>
            <a:prstGeom prst="rect">
              <a:avLst/>
            </a:prstGeom>
            <a:blipFill rotWithShape="1">
              <a:blip r:embed="rId8">
                <a:alphaModFix/>
              </a:blip>
              <a:stretch>
                <a:fillRect l="-5617" r="-7863" b="-2407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grpSp>
        <p:nvGrpSpPr>
          <p:cNvPr id="34" name="Google Shape;1196;p37">
            <a:extLst>
              <a:ext uri="{FF2B5EF4-FFF2-40B4-BE49-F238E27FC236}">
                <a16:creationId xmlns:a16="http://schemas.microsoft.com/office/drawing/2014/main" id="{2686FE72-E729-A4D3-70D0-90E83D871634}"/>
              </a:ext>
            </a:extLst>
          </p:cNvPr>
          <p:cNvGrpSpPr/>
          <p:nvPr/>
        </p:nvGrpSpPr>
        <p:grpSpPr>
          <a:xfrm>
            <a:off x="3918610" y="850445"/>
            <a:ext cx="4131354" cy="2616203"/>
            <a:chOff x="3918610" y="850445"/>
            <a:chExt cx="4131354" cy="2616203"/>
          </a:xfrm>
        </p:grpSpPr>
        <p:sp>
          <p:nvSpPr>
            <p:cNvPr id="35" name="Google Shape;1197;p37">
              <a:extLst>
                <a:ext uri="{FF2B5EF4-FFF2-40B4-BE49-F238E27FC236}">
                  <a16:creationId xmlns:a16="http://schemas.microsoft.com/office/drawing/2014/main" id="{CC9E98AA-358F-270E-8184-6CE867E13DE9}"/>
                </a:ext>
              </a:extLst>
            </p:cNvPr>
            <p:cNvSpPr txBox="1"/>
            <p:nvPr/>
          </p:nvSpPr>
          <p:spPr>
            <a:xfrm>
              <a:off x="4850802" y="850445"/>
              <a:ext cx="230633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How to get smarter </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word representations?</a:t>
              </a:r>
              <a:endParaRPr dirty="0"/>
            </a:p>
          </p:txBody>
        </p:sp>
        <p:sp>
          <p:nvSpPr>
            <p:cNvPr id="36" name="Google Shape;1198;p37">
              <a:extLst>
                <a:ext uri="{FF2B5EF4-FFF2-40B4-BE49-F238E27FC236}">
                  <a16:creationId xmlns:a16="http://schemas.microsoft.com/office/drawing/2014/main" id="{9BB2990A-7090-97B0-EE2D-A11D94A5C72A}"/>
                </a:ext>
              </a:extLst>
            </p:cNvPr>
            <p:cNvSpPr/>
            <p:nvPr/>
          </p:nvSpPr>
          <p:spPr>
            <a:xfrm>
              <a:off x="3918610" y="1677501"/>
              <a:ext cx="4050967" cy="1726083"/>
            </a:xfrm>
            <a:prstGeom prst="rect">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7" name="Google Shape;1199;p37">
              <a:extLst>
                <a:ext uri="{FF2B5EF4-FFF2-40B4-BE49-F238E27FC236}">
                  <a16:creationId xmlns:a16="http://schemas.microsoft.com/office/drawing/2014/main" id="{60C5A653-1A39-260E-A315-BD8996986D9A}"/>
                </a:ext>
              </a:extLst>
            </p:cNvPr>
            <p:cNvGrpSpPr/>
            <p:nvPr/>
          </p:nvGrpSpPr>
          <p:grpSpPr>
            <a:xfrm>
              <a:off x="6494121" y="2787299"/>
              <a:ext cx="537327" cy="459951"/>
              <a:chOff x="4994307" y="2585668"/>
              <a:chExt cx="537327" cy="459951"/>
            </a:xfrm>
          </p:grpSpPr>
          <p:sp>
            <p:nvSpPr>
              <p:cNvPr id="57" name="Google Shape;1200;p37">
                <a:extLst>
                  <a:ext uri="{FF2B5EF4-FFF2-40B4-BE49-F238E27FC236}">
                    <a16:creationId xmlns:a16="http://schemas.microsoft.com/office/drawing/2014/main" id="{169A02CF-3336-1ECC-B0D0-A4E8EB18C0A9}"/>
                  </a:ext>
                </a:extLst>
              </p:cNvPr>
              <p:cNvSpPr/>
              <p:nvPr/>
            </p:nvSpPr>
            <p:spPr>
              <a:xfrm>
                <a:off x="5262971" y="294711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1201;p37">
                <a:extLst>
                  <a:ext uri="{FF2B5EF4-FFF2-40B4-BE49-F238E27FC236}">
                    <a16:creationId xmlns:a16="http://schemas.microsoft.com/office/drawing/2014/main" id="{5F0FD20A-31CD-C26C-741D-0A9298EF816A}"/>
                  </a:ext>
                </a:extLst>
              </p:cNvPr>
              <p:cNvSpPr txBox="1"/>
              <p:nvPr/>
            </p:nvSpPr>
            <p:spPr>
              <a:xfrm>
                <a:off x="4994307" y="2585668"/>
                <a:ext cx="537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dog</a:t>
                </a:r>
                <a:endParaRPr/>
              </a:p>
            </p:txBody>
          </p:sp>
        </p:grpSp>
        <p:grpSp>
          <p:nvGrpSpPr>
            <p:cNvPr id="38" name="Google Shape;1202;p37">
              <a:extLst>
                <a:ext uri="{FF2B5EF4-FFF2-40B4-BE49-F238E27FC236}">
                  <a16:creationId xmlns:a16="http://schemas.microsoft.com/office/drawing/2014/main" id="{EA031FC5-7498-6BF5-26A1-140898BC0D69}"/>
                </a:ext>
              </a:extLst>
            </p:cNvPr>
            <p:cNvGrpSpPr/>
            <p:nvPr/>
          </p:nvGrpSpPr>
          <p:grpSpPr>
            <a:xfrm>
              <a:off x="6442182" y="2380961"/>
              <a:ext cx="689099" cy="445203"/>
              <a:chOff x="5264696" y="2752816"/>
              <a:chExt cx="689099" cy="445203"/>
            </a:xfrm>
          </p:grpSpPr>
          <p:sp>
            <p:nvSpPr>
              <p:cNvPr id="55" name="Google Shape;1203;p37">
                <a:extLst>
                  <a:ext uri="{FF2B5EF4-FFF2-40B4-BE49-F238E27FC236}">
                    <a16:creationId xmlns:a16="http://schemas.microsoft.com/office/drawing/2014/main" id="{6C0891A0-AC51-C278-2B61-C6FCF024542A}"/>
                  </a:ext>
                </a:extLst>
              </p:cNvPr>
              <p:cNvSpPr/>
              <p:nvPr/>
            </p:nvSpPr>
            <p:spPr>
              <a:xfrm>
                <a:off x="5651344" y="309951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1204;p37">
                <a:extLst>
                  <a:ext uri="{FF2B5EF4-FFF2-40B4-BE49-F238E27FC236}">
                    <a16:creationId xmlns:a16="http://schemas.microsoft.com/office/drawing/2014/main" id="{485C5824-4A9C-2932-5EE1-AB818BA67A2A}"/>
                  </a:ext>
                </a:extLst>
              </p:cNvPr>
              <p:cNvSpPr txBox="1"/>
              <p:nvPr/>
            </p:nvSpPr>
            <p:spPr>
              <a:xfrm>
                <a:off x="5264696" y="2752816"/>
                <a:ext cx="6890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barks</a:t>
                </a:r>
                <a:endParaRPr/>
              </a:p>
            </p:txBody>
          </p:sp>
        </p:grpSp>
        <p:grpSp>
          <p:nvGrpSpPr>
            <p:cNvPr id="39" name="Google Shape;1205;p37">
              <a:extLst>
                <a:ext uri="{FF2B5EF4-FFF2-40B4-BE49-F238E27FC236}">
                  <a16:creationId xmlns:a16="http://schemas.microsoft.com/office/drawing/2014/main" id="{18816A7B-36A8-5DBA-497F-F60A0B5ACE5D}"/>
                </a:ext>
              </a:extLst>
            </p:cNvPr>
            <p:cNvGrpSpPr/>
            <p:nvPr/>
          </p:nvGrpSpPr>
          <p:grpSpPr>
            <a:xfrm>
              <a:off x="5201082" y="2113663"/>
              <a:ext cx="498855" cy="459951"/>
              <a:chOff x="7438653" y="1784478"/>
              <a:chExt cx="498855" cy="459951"/>
            </a:xfrm>
          </p:grpSpPr>
          <p:sp>
            <p:nvSpPr>
              <p:cNvPr id="53" name="Google Shape;1206;p37">
                <a:extLst>
                  <a:ext uri="{FF2B5EF4-FFF2-40B4-BE49-F238E27FC236}">
                    <a16:creationId xmlns:a16="http://schemas.microsoft.com/office/drawing/2014/main" id="{3FA7D209-89B4-1956-F764-B268C93F3E51}"/>
                  </a:ext>
                </a:extLst>
              </p:cNvPr>
              <p:cNvSpPr/>
              <p:nvPr/>
            </p:nvSpPr>
            <p:spPr>
              <a:xfrm>
                <a:off x="7707317" y="214592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1207;p37">
                <a:extLst>
                  <a:ext uri="{FF2B5EF4-FFF2-40B4-BE49-F238E27FC236}">
                    <a16:creationId xmlns:a16="http://schemas.microsoft.com/office/drawing/2014/main" id="{DCC54CD1-41B6-FBD9-B045-E86CB28EDEBA}"/>
                  </a:ext>
                </a:extLst>
              </p:cNvPr>
              <p:cNvSpPr txBox="1"/>
              <p:nvPr/>
            </p:nvSpPr>
            <p:spPr>
              <a:xfrm>
                <a:off x="7438653" y="1784478"/>
                <a:ext cx="498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a:t>
                </a:r>
                <a:endParaRPr/>
              </a:p>
            </p:txBody>
          </p:sp>
        </p:grpSp>
        <p:grpSp>
          <p:nvGrpSpPr>
            <p:cNvPr id="40" name="Google Shape;1208;p37">
              <a:extLst>
                <a:ext uri="{FF2B5EF4-FFF2-40B4-BE49-F238E27FC236}">
                  <a16:creationId xmlns:a16="http://schemas.microsoft.com/office/drawing/2014/main" id="{F8A0243C-FCA9-736C-822B-93E5235CF6CE}"/>
                </a:ext>
              </a:extLst>
            </p:cNvPr>
            <p:cNvGrpSpPr/>
            <p:nvPr/>
          </p:nvGrpSpPr>
          <p:grpSpPr>
            <a:xfrm>
              <a:off x="5640213" y="2270835"/>
              <a:ext cx="295274" cy="431038"/>
              <a:chOff x="7877784" y="1941650"/>
              <a:chExt cx="295274" cy="431038"/>
            </a:xfrm>
          </p:grpSpPr>
          <p:sp>
            <p:nvSpPr>
              <p:cNvPr id="51" name="Google Shape;1209;p37">
                <a:extLst>
                  <a:ext uri="{FF2B5EF4-FFF2-40B4-BE49-F238E27FC236}">
                    <a16:creationId xmlns:a16="http://schemas.microsoft.com/office/drawing/2014/main" id="{45A66046-D4FE-372C-CCA6-4C6029C2D877}"/>
                  </a:ext>
                </a:extLst>
              </p:cNvPr>
              <p:cNvSpPr/>
              <p:nvPr/>
            </p:nvSpPr>
            <p:spPr>
              <a:xfrm>
                <a:off x="8025421" y="2274187"/>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1210;p37">
                <a:extLst>
                  <a:ext uri="{FF2B5EF4-FFF2-40B4-BE49-F238E27FC236}">
                    <a16:creationId xmlns:a16="http://schemas.microsoft.com/office/drawing/2014/main" id="{844C696E-8DEF-DF88-FAF4-D652E6BDC6C9}"/>
                  </a:ext>
                </a:extLst>
              </p:cNvPr>
              <p:cNvSpPr txBox="1"/>
              <p:nvPr/>
            </p:nvSpPr>
            <p:spPr>
              <a:xfrm>
                <a:off x="7877784" y="1941650"/>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a:t>
                </a:r>
                <a:endParaRPr/>
              </a:p>
            </p:txBody>
          </p:sp>
        </p:grpSp>
        <p:grpSp>
          <p:nvGrpSpPr>
            <p:cNvPr id="41" name="Google Shape;1211;p37">
              <a:extLst>
                <a:ext uri="{FF2B5EF4-FFF2-40B4-BE49-F238E27FC236}">
                  <a16:creationId xmlns:a16="http://schemas.microsoft.com/office/drawing/2014/main" id="{8FD81F6D-0059-A0D1-2F32-B3BA3B0484EE}"/>
                </a:ext>
              </a:extLst>
            </p:cNvPr>
            <p:cNvGrpSpPr/>
            <p:nvPr/>
          </p:nvGrpSpPr>
          <p:grpSpPr>
            <a:xfrm>
              <a:off x="7328391" y="3057380"/>
              <a:ext cx="465961" cy="409268"/>
              <a:chOff x="6900690" y="3082796"/>
              <a:chExt cx="465961" cy="409268"/>
            </a:xfrm>
          </p:grpSpPr>
          <p:sp>
            <p:nvSpPr>
              <p:cNvPr id="49" name="Google Shape;1212;p37">
                <a:extLst>
                  <a:ext uri="{FF2B5EF4-FFF2-40B4-BE49-F238E27FC236}">
                    <a16:creationId xmlns:a16="http://schemas.microsoft.com/office/drawing/2014/main" id="{6103B305-4767-34D9-0552-C141D4F8DF1F}"/>
                  </a:ext>
                </a:extLst>
              </p:cNvPr>
              <p:cNvSpPr/>
              <p:nvPr/>
            </p:nvSpPr>
            <p:spPr>
              <a:xfrm>
                <a:off x="7050216" y="3082796"/>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1213;p37">
                <a:extLst>
                  <a:ext uri="{FF2B5EF4-FFF2-40B4-BE49-F238E27FC236}">
                    <a16:creationId xmlns:a16="http://schemas.microsoft.com/office/drawing/2014/main" id="{B915E98F-861D-5B8F-778B-D481CE9A0166}"/>
                  </a:ext>
                </a:extLst>
              </p:cNvPr>
              <p:cNvSpPr txBox="1"/>
              <p:nvPr/>
            </p:nvSpPr>
            <p:spPr>
              <a:xfrm>
                <a:off x="6900690" y="3122732"/>
                <a:ext cx="465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cat</a:t>
                </a:r>
                <a:endParaRPr/>
              </a:p>
            </p:txBody>
          </p:sp>
        </p:grpSp>
        <p:grpSp>
          <p:nvGrpSpPr>
            <p:cNvPr id="42" name="Google Shape;1214;p37">
              <a:extLst>
                <a:ext uri="{FF2B5EF4-FFF2-40B4-BE49-F238E27FC236}">
                  <a16:creationId xmlns:a16="http://schemas.microsoft.com/office/drawing/2014/main" id="{EF741DEF-067C-8977-6492-EDB3B9411A97}"/>
                </a:ext>
              </a:extLst>
            </p:cNvPr>
            <p:cNvGrpSpPr/>
            <p:nvPr/>
          </p:nvGrpSpPr>
          <p:grpSpPr>
            <a:xfrm>
              <a:off x="7129730" y="2400064"/>
              <a:ext cx="920234" cy="459951"/>
              <a:chOff x="6660368" y="2484645"/>
              <a:chExt cx="920234" cy="459951"/>
            </a:xfrm>
          </p:grpSpPr>
          <p:sp>
            <p:nvSpPr>
              <p:cNvPr id="47" name="Google Shape;1215;p37">
                <a:extLst>
                  <a:ext uri="{FF2B5EF4-FFF2-40B4-BE49-F238E27FC236}">
                    <a16:creationId xmlns:a16="http://schemas.microsoft.com/office/drawing/2014/main" id="{E2BA8E9C-DD52-7558-FC15-3F9FB49512ED}"/>
                  </a:ext>
                </a:extLst>
              </p:cNvPr>
              <p:cNvSpPr/>
              <p:nvPr/>
            </p:nvSpPr>
            <p:spPr>
              <a:xfrm>
                <a:off x="6929032" y="2846095"/>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216;p37">
                <a:extLst>
                  <a:ext uri="{FF2B5EF4-FFF2-40B4-BE49-F238E27FC236}">
                    <a16:creationId xmlns:a16="http://schemas.microsoft.com/office/drawing/2014/main" id="{3F872A8C-6AAA-0A0C-2A99-B926578AD557}"/>
                  </a:ext>
                </a:extLst>
              </p:cNvPr>
              <p:cNvSpPr txBox="1"/>
              <p:nvPr/>
            </p:nvSpPr>
            <p:spPr>
              <a:xfrm>
                <a:off x="6660368" y="2484645"/>
                <a:ext cx="9202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miaows</a:t>
                </a:r>
                <a:endParaRPr/>
              </a:p>
            </p:txBody>
          </p:sp>
        </p:grpSp>
        <p:sp>
          <p:nvSpPr>
            <p:cNvPr id="43" name="Google Shape;1217;p37">
              <a:extLst>
                <a:ext uri="{FF2B5EF4-FFF2-40B4-BE49-F238E27FC236}">
                  <a16:creationId xmlns:a16="http://schemas.microsoft.com/office/drawing/2014/main" id="{856D5050-BDCC-D493-FB17-7F6F8C38EA43}"/>
                </a:ext>
              </a:extLst>
            </p:cNvPr>
            <p:cNvSpPr txBox="1"/>
            <p:nvPr/>
          </p:nvSpPr>
          <p:spPr>
            <a:xfrm>
              <a:off x="3948129" y="1658681"/>
              <a:ext cx="23739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word embedding space</a:t>
              </a:r>
              <a:endParaRPr/>
            </a:p>
          </p:txBody>
        </p:sp>
        <p:grpSp>
          <p:nvGrpSpPr>
            <p:cNvPr id="44" name="Google Shape;1218;p37">
              <a:extLst>
                <a:ext uri="{FF2B5EF4-FFF2-40B4-BE49-F238E27FC236}">
                  <a16:creationId xmlns:a16="http://schemas.microsoft.com/office/drawing/2014/main" id="{5CD10EA6-A0CD-E1D4-061E-7368F1C275B8}"/>
                </a:ext>
              </a:extLst>
            </p:cNvPr>
            <p:cNvGrpSpPr/>
            <p:nvPr/>
          </p:nvGrpSpPr>
          <p:grpSpPr>
            <a:xfrm>
              <a:off x="4063654" y="3013333"/>
              <a:ext cx="835686" cy="369332"/>
              <a:chOff x="7050216" y="3078488"/>
              <a:chExt cx="835686" cy="369332"/>
            </a:xfrm>
          </p:grpSpPr>
          <p:sp>
            <p:nvSpPr>
              <p:cNvPr id="45" name="Google Shape;1219;p37">
                <a:extLst>
                  <a:ext uri="{FF2B5EF4-FFF2-40B4-BE49-F238E27FC236}">
                    <a16:creationId xmlns:a16="http://schemas.microsoft.com/office/drawing/2014/main" id="{5A5BCAD6-9A19-5732-36D4-BBAB142D2FE1}"/>
                  </a:ext>
                </a:extLst>
              </p:cNvPr>
              <p:cNvSpPr/>
              <p:nvPr/>
            </p:nvSpPr>
            <p:spPr>
              <a:xfrm>
                <a:off x="7050216" y="3082796"/>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1220;p37">
                <a:extLst>
                  <a:ext uri="{FF2B5EF4-FFF2-40B4-BE49-F238E27FC236}">
                    <a16:creationId xmlns:a16="http://schemas.microsoft.com/office/drawing/2014/main" id="{AED85C3B-10F9-8E76-BE8C-587FBA2110A9}"/>
                  </a:ext>
                </a:extLst>
              </p:cNvPr>
              <p:cNvSpPr txBox="1"/>
              <p:nvPr/>
            </p:nvSpPr>
            <p:spPr>
              <a:xfrm>
                <a:off x="7151406" y="3078488"/>
                <a:ext cx="7344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moon</a:t>
                </a:r>
                <a:endParaRPr/>
              </a:p>
            </p:txBody>
          </p:sp>
        </p:grpSp>
      </p:grpSp>
      <p:sp>
        <p:nvSpPr>
          <p:cNvPr id="59" name="Google Shape;1183;p37">
            <a:extLst>
              <a:ext uri="{FF2B5EF4-FFF2-40B4-BE49-F238E27FC236}">
                <a16:creationId xmlns:a16="http://schemas.microsoft.com/office/drawing/2014/main" id="{6EE13094-E636-D4D9-A004-8C74DF9930FF}"/>
              </a:ext>
            </a:extLst>
          </p:cNvPr>
          <p:cNvSpPr txBox="1"/>
          <p:nvPr/>
        </p:nvSpPr>
        <p:spPr>
          <a:xfrm>
            <a:off x="9475739" y="1759062"/>
            <a:ext cx="2080633"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GB" sz="1800" dirty="0">
                <a:solidFill>
                  <a:srgbClr val="FF0000"/>
                </a:solidFill>
                <a:latin typeface="Calibri"/>
                <a:ea typeface="Calibri"/>
                <a:cs typeface="Calibri"/>
                <a:sym typeface="Calibri"/>
              </a:rPr>
              <a:t>word2vec</a:t>
            </a:r>
            <a:br>
              <a:rPr lang="en-GB" sz="1800" u="sng" dirty="0">
                <a:solidFill>
                  <a:schemeClr val="hlink"/>
                </a:solidFill>
                <a:latin typeface="Calibri"/>
                <a:ea typeface="Calibri"/>
                <a:cs typeface="Calibri"/>
                <a:sym typeface="Calibri"/>
                <a:hlinkClick r:id="rId9"/>
              </a:rPr>
            </a:br>
            <a:r>
              <a:rPr lang="en-GB" sz="1800" u="sng" dirty="0">
                <a:solidFill>
                  <a:schemeClr val="hlink"/>
                </a:solidFill>
                <a:latin typeface="Calibri"/>
                <a:ea typeface="Calibri"/>
                <a:cs typeface="Calibri"/>
                <a:sym typeface="Calibri"/>
                <a:hlinkClick r:id="rId9"/>
              </a:rPr>
              <a:t>Mikolov et al. , 2013</a:t>
            </a:r>
            <a:endParaRPr lang="en-GB" sz="1800" u="sng" dirty="0">
              <a:solidFill>
                <a:schemeClr val="hlink"/>
              </a:solidFill>
              <a:latin typeface="Calibri"/>
              <a:ea typeface="Calibri"/>
              <a:cs typeface="Calibri"/>
              <a:sym typeface="Calibri"/>
            </a:endParaRPr>
          </a:p>
          <a:p>
            <a:pPr algn="ctr">
              <a:lnSpc>
                <a:spcPct val="150000"/>
              </a:lnSpc>
            </a:pPr>
            <a:r>
              <a:rPr lang="en-GB" sz="1800" u="sng" dirty="0">
                <a:solidFill>
                  <a:schemeClr val="hlink"/>
                </a:solidFill>
                <a:latin typeface="Calibri"/>
                <a:ea typeface="Calibri"/>
                <a:cs typeface="Calibri"/>
                <a:sym typeface="Calibri"/>
                <a:hlinkClick r:id="rId10"/>
              </a:rPr>
              <a:t>Bengio et al. 2003</a:t>
            </a:r>
            <a:endParaRPr lang="en-GB" sz="1800" u="sng" dirty="0">
              <a:solidFill>
                <a:schemeClr val="hlink"/>
              </a:solidFill>
              <a:latin typeface="Calibri"/>
              <a:ea typeface="Calibri"/>
              <a:cs typeface="Calibri"/>
              <a:sym typeface="Calibri"/>
            </a:endParaRPr>
          </a:p>
          <a:p>
            <a:pPr algn="ctr">
              <a:lnSpc>
                <a:spcPct val="150000"/>
              </a:lnSpc>
            </a:pPr>
            <a:r>
              <a:rPr lang="en-GB" sz="1800" u="sng" dirty="0">
                <a:solidFill>
                  <a:schemeClr val="hlink"/>
                </a:solidFill>
                <a:latin typeface="Calibri"/>
                <a:ea typeface="Calibri"/>
                <a:cs typeface="Calibri"/>
                <a:sym typeface="Calibri"/>
                <a:hlinkClick r:id="rId11"/>
              </a:rPr>
              <a:t>Word2Vec Colab</a:t>
            </a:r>
            <a:endParaRPr lang="en-GB" sz="1800" dirty="0">
              <a:solidFill>
                <a:schemeClr val="dk1"/>
              </a:solidFill>
              <a:latin typeface="Calibri"/>
              <a:ea typeface="Calibri"/>
              <a:cs typeface="Calibri"/>
              <a:sym typeface="Calibri"/>
            </a:endParaRPr>
          </a:p>
        </p:txBody>
      </p:sp>
      <p:sp>
        <p:nvSpPr>
          <p:cNvPr id="60" name="Google Shape;115;p16">
            <a:extLst>
              <a:ext uri="{FF2B5EF4-FFF2-40B4-BE49-F238E27FC236}">
                <a16:creationId xmlns:a16="http://schemas.microsoft.com/office/drawing/2014/main" id="{2724C3D1-8303-53D9-1646-37912694494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6683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3EAD-C646-C5D0-3A86-12CB44588811}"/>
              </a:ext>
            </a:extLst>
          </p:cNvPr>
          <p:cNvSpPr>
            <a:spLocks noGrp="1"/>
          </p:cNvSpPr>
          <p:nvPr>
            <p:ph type="title"/>
          </p:nvPr>
        </p:nvSpPr>
        <p:spPr/>
        <p:txBody>
          <a:bodyPr/>
          <a:lstStyle/>
          <a:p>
            <a:r>
              <a:rPr lang="en-GB" dirty="0"/>
              <a:t>Word embeddings</a:t>
            </a:r>
            <a:endParaRPr lang="en-US" dirty="0"/>
          </a:p>
        </p:txBody>
      </p:sp>
      <p:pic>
        <p:nvPicPr>
          <p:cNvPr id="5" name="Google Shape;1227;p38">
            <a:extLst>
              <a:ext uri="{FF2B5EF4-FFF2-40B4-BE49-F238E27FC236}">
                <a16:creationId xmlns:a16="http://schemas.microsoft.com/office/drawing/2014/main" id="{8992DE3A-CC59-CCF5-6C0B-880FB42B5F94}"/>
              </a:ext>
            </a:extLst>
          </p:cNvPr>
          <p:cNvPicPr preferRelativeResize="0"/>
          <p:nvPr/>
        </p:nvPicPr>
        <p:blipFill rotWithShape="1">
          <a:blip r:embed="rId2">
            <a:alphaModFix/>
          </a:blip>
          <a:srcRect/>
          <a:stretch/>
        </p:blipFill>
        <p:spPr>
          <a:xfrm>
            <a:off x="403222" y="1421213"/>
            <a:ext cx="7252225" cy="5318800"/>
          </a:xfrm>
          <a:prstGeom prst="rect">
            <a:avLst/>
          </a:prstGeom>
          <a:noFill/>
          <a:ln>
            <a:noFill/>
          </a:ln>
        </p:spPr>
      </p:pic>
      <p:sp>
        <p:nvSpPr>
          <p:cNvPr id="8" name="Google Shape;1230;p38">
            <a:extLst>
              <a:ext uri="{FF2B5EF4-FFF2-40B4-BE49-F238E27FC236}">
                <a16:creationId xmlns:a16="http://schemas.microsoft.com/office/drawing/2014/main" id="{57D67A10-2690-D51A-D560-E3958B9D0CEB}"/>
              </a:ext>
            </a:extLst>
          </p:cNvPr>
          <p:cNvSpPr txBox="1"/>
          <p:nvPr/>
        </p:nvSpPr>
        <p:spPr>
          <a:xfrm rot="-5400000">
            <a:off x="-386783" y="3512840"/>
            <a:ext cx="208063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Mikolov et al. , 2013</a:t>
            </a:r>
            <a:endParaRPr sz="1800">
              <a:solidFill>
                <a:schemeClr val="dk1"/>
              </a:solidFill>
              <a:latin typeface="Calibri"/>
              <a:ea typeface="Calibri"/>
              <a:cs typeface="Calibri"/>
              <a:sym typeface="Calibri"/>
            </a:endParaRPr>
          </a:p>
        </p:txBody>
      </p:sp>
      <p:sp>
        <p:nvSpPr>
          <p:cNvPr id="9" name="Google Shape;1231;p38">
            <a:extLst>
              <a:ext uri="{FF2B5EF4-FFF2-40B4-BE49-F238E27FC236}">
                <a16:creationId xmlns:a16="http://schemas.microsoft.com/office/drawing/2014/main" id="{49B86C41-D7A2-EA33-75F7-A4E8BC623D0E}"/>
              </a:ext>
            </a:extLst>
          </p:cNvPr>
          <p:cNvSpPr txBox="1"/>
          <p:nvPr/>
        </p:nvSpPr>
        <p:spPr>
          <a:xfrm>
            <a:off x="7392209" y="1827690"/>
            <a:ext cx="36360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Lisbon ~ Warsaw - Poland + Portugal </a:t>
            </a:r>
            <a:endParaRPr/>
          </a:p>
        </p:txBody>
      </p:sp>
      <p:sp>
        <p:nvSpPr>
          <p:cNvPr id="10" name="Google Shape;1232;p38">
            <a:extLst>
              <a:ext uri="{FF2B5EF4-FFF2-40B4-BE49-F238E27FC236}">
                <a16:creationId xmlns:a16="http://schemas.microsoft.com/office/drawing/2014/main" id="{968392F9-4F8B-8DC6-715D-B230BA32DBB0}"/>
              </a:ext>
            </a:extLst>
          </p:cNvPr>
          <p:cNvSpPr txBox="1"/>
          <p:nvPr/>
        </p:nvSpPr>
        <p:spPr>
          <a:xfrm>
            <a:off x="7392209" y="2423610"/>
            <a:ext cx="38051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 dog walks in the park ~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	A cat creeps around the field</a:t>
            </a:r>
            <a:endParaRPr/>
          </a:p>
        </p:txBody>
      </p:sp>
      <p:sp>
        <p:nvSpPr>
          <p:cNvPr id="11" name="Google Shape;115;p16">
            <a:extLst>
              <a:ext uri="{FF2B5EF4-FFF2-40B4-BE49-F238E27FC236}">
                <a16:creationId xmlns:a16="http://schemas.microsoft.com/office/drawing/2014/main" id="{F11A570C-E8D6-1AAA-A08E-E05FB75B3620}"/>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50177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8E0B-8CF5-7AA4-1738-3A81484B8F6F}"/>
              </a:ext>
            </a:extLst>
          </p:cNvPr>
          <p:cNvSpPr>
            <a:spLocks noGrp="1"/>
          </p:cNvSpPr>
          <p:nvPr>
            <p:ph type="title"/>
          </p:nvPr>
        </p:nvSpPr>
        <p:spPr/>
        <p:txBody>
          <a:bodyPr/>
          <a:lstStyle/>
          <a:p>
            <a:r>
              <a:rPr lang="en-GB" dirty="0"/>
              <a:t>Protein Sequence Embeddings</a:t>
            </a:r>
            <a:endParaRPr lang="en-US" dirty="0"/>
          </a:p>
        </p:txBody>
      </p:sp>
      <p:pic>
        <p:nvPicPr>
          <p:cNvPr id="5" name="Google Shape;1239;p39" descr="Fig. 1">
            <a:extLst>
              <a:ext uri="{FF2B5EF4-FFF2-40B4-BE49-F238E27FC236}">
                <a16:creationId xmlns:a16="http://schemas.microsoft.com/office/drawing/2014/main" id="{C37805EE-63CD-3778-0BC5-BF6BA39F2C69}"/>
              </a:ext>
            </a:extLst>
          </p:cNvPr>
          <p:cNvPicPr preferRelativeResize="0">
            <a:picLocks noChangeAspect="1"/>
          </p:cNvPicPr>
          <p:nvPr/>
        </p:nvPicPr>
        <p:blipFill rotWithShape="1">
          <a:blip r:embed="rId3">
            <a:alphaModFix/>
          </a:blip>
          <a:srcRect/>
          <a:stretch/>
        </p:blipFill>
        <p:spPr>
          <a:xfrm>
            <a:off x="659455" y="1455910"/>
            <a:ext cx="6882621" cy="3434142"/>
          </a:xfrm>
          <a:prstGeom prst="rect">
            <a:avLst/>
          </a:prstGeom>
          <a:noFill/>
          <a:ln>
            <a:noFill/>
          </a:ln>
        </p:spPr>
      </p:pic>
      <p:sp>
        <p:nvSpPr>
          <p:cNvPr id="6" name="Google Shape;1240;p39">
            <a:extLst>
              <a:ext uri="{FF2B5EF4-FFF2-40B4-BE49-F238E27FC236}">
                <a16:creationId xmlns:a16="http://schemas.microsoft.com/office/drawing/2014/main" id="{6490F7FF-A52D-33EB-C318-037871B58AA7}"/>
              </a:ext>
            </a:extLst>
          </p:cNvPr>
          <p:cNvSpPr txBox="1"/>
          <p:nvPr/>
        </p:nvSpPr>
        <p:spPr>
          <a:xfrm>
            <a:off x="659456" y="5217424"/>
            <a:ext cx="3137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Alley et al., Nat. Methods, 2019</a:t>
            </a:r>
            <a:endParaRPr sz="1800">
              <a:solidFill>
                <a:schemeClr val="dk1"/>
              </a:solidFill>
              <a:latin typeface="Calibri"/>
              <a:ea typeface="Calibri"/>
              <a:cs typeface="Calibri"/>
              <a:sym typeface="Calibri"/>
            </a:endParaRPr>
          </a:p>
        </p:txBody>
      </p:sp>
      <p:pic>
        <p:nvPicPr>
          <p:cNvPr id="7" name="Google Shape;1241;p39">
            <a:extLst>
              <a:ext uri="{FF2B5EF4-FFF2-40B4-BE49-F238E27FC236}">
                <a16:creationId xmlns:a16="http://schemas.microsoft.com/office/drawing/2014/main" id="{2BF2210C-B3E4-F1A1-FDFA-6FD0F9E8A975}"/>
              </a:ext>
            </a:extLst>
          </p:cNvPr>
          <p:cNvPicPr preferRelativeResize="0"/>
          <p:nvPr/>
        </p:nvPicPr>
        <p:blipFill rotWithShape="1">
          <a:blip r:embed="rId5">
            <a:alphaModFix/>
          </a:blip>
          <a:srcRect/>
          <a:stretch/>
        </p:blipFill>
        <p:spPr>
          <a:xfrm>
            <a:off x="8057336" y="3140024"/>
            <a:ext cx="3242132" cy="2659117"/>
          </a:xfrm>
          <a:prstGeom prst="rect">
            <a:avLst/>
          </a:prstGeom>
          <a:noFill/>
          <a:ln>
            <a:noFill/>
          </a:ln>
        </p:spPr>
      </p:pic>
      <p:sp>
        <p:nvSpPr>
          <p:cNvPr id="10" name="Google Shape;115;p16">
            <a:extLst>
              <a:ext uri="{FF2B5EF4-FFF2-40B4-BE49-F238E27FC236}">
                <a16:creationId xmlns:a16="http://schemas.microsoft.com/office/drawing/2014/main" id="{A545D2C7-6A3D-134D-8D5D-8FDA54B3005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78090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089E-0D8D-56CD-4C8E-7B7738A1C4E8}"/>
              </a:ext>
            </a:extLst>
          </p:cNvPr>
          <p:cNvSpPr>
            <a:spLocks noGrp="1"/>
          </p:cNvSpPr>
          <p:nvPr>
            <p:ph type="title"/>
          </p:nvPr>
        </p:nvSpPr>
        <p:spPr/>
        <p:txBody>
          <a:bodyPr/>
          <a:lstStyle/>
          <a:p>
            <a:r>
              <a:rPr lang="en-GB" dirty="0"/>
              <a:t>Encoder-decoders, autoencoders</a:t>
            </a:r>
            <a:endParaRPr lang="en-US" dirty="0"/>
          </a:p>
        </p:txBody>
      </p:sp>
      <p:pic>
        <p:nvPicPr>
          <p:cNvPr id="5" name="Google Shape;1250;p40">
            <a:extLst>
              <a:ext uri="{FF2B5EF4-FFF2-40B4-BE49-F238E27FC236}">
                <a16:creationId xmlns:a16="http://schemas.microsoft.com/office/drawing/2014/main" id="{7FA7A735-CCF9-851F-9F10-475B9C2D22EA}"/>
              </a:ext>
            </a:extLst>
          </p:cNvPr>
          <p:cNvPicPr preferRelativeResize="0">
            <a:picLocks noChangeAspect="1"/>
          </p:cNvPicPr>
          <p:nvPr/>
        </p:nvPicPr>
        <p:blipFill rotWithShape="1">
          <a:blip r:embed="rId2">
            <a:alphaModFix/>
          </a:blip>
          <a:srcRect/>
          <a:stretch/>
        </p:blipFill>
        <p:spPr>
          <a:xfrm>
            <a:off x="673768" y="847102"/>
            <a:ext cx="2609759" cy="5819573"/>
          </a:xfrm>
          <a:prstGeom prst="rect">
            <a:avLst/>
          </a:prstGeom>
          <a:noFill/>
          <a:ln>
            <a:noFill/>
          </a:ln>
        </p:spPr>
      </p:pic>
      <p:sp>
        <p:nvSpPr>
          <p:cNvPr id="6" name="Google Shape;1251;p40">
            <a:extLst>
              <a:ext uri="{FF2B5EF4-FFF2-40B4-BE49-F238E27FC236}">
                <a16:creationId xmlns:a16="http://schemas.microsoft.com/office/drawing/2014/main" id="{828FABFF-0373-0B17-863C-B00394B8311C}"/>
              </a:ext>
            </a:extLst>
          </p:cNvPr>
          <p:cNvSpPr txBox="1"/>
          <p:nvPr/>
        </p:nvSpPr>
        <p:spPr>
          <a:xfrm>
            <a:off x="5918198" y="5005346"/>
            <a:ext cx="3784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Hinton &amp; Salakhutdinov, Science, 2006</a:t>
            </a:r>
            <a:endParaRPr sz="1800">
              <a:solidFill>
                <a:schemeClr val="dk1"/>
              </a:solidFill>
              <a:latin typeface="Calibri"/>
              <a:ea typeface="Calibri"/>
              <a:cs typeface="Calibri"/>
              <a:sym typeface="Calibri"/>
            </a:endParaRPr>
          </a:p>
        </p:txBody>
      </p:sp>
      <p:pic>
        <p:nvPicPr>
          <p:cNvPr id="7" name="Google Shape;1252;p40">
            <a:extLst>
              <a:ext uri="{FF2B5EF4-FFF2-40B4-BE49-F238E27FC236}">
                <a16:creationId xmlns:a16="http://schemas.microsoft.com/office/drawing/2014/main" id="{565F1FAC-9C8D-F90A-3A2D-BA514C20A292}"/>
              </a:ext>
            </a:extLst>
          </p:cNvPr>
          <p:cNvPicPr preferRelativeResize="0">
            <a:picLocks/>
          </p:cNvPicPr>
          <p:nvPr/>
        </p:nvPicPr>
        <p:blipFill rotWithShape="1">
          <a:blip r:embed="rId4">
            <a:alphaModFix/>
          </a:blip>
          <a:srcRect/>
          <a:stretch/>
        </p:blipFill>
        <p:spPr>
          <a:xfrm>
            <a:off x="3637546" y="1047136"/>
            <a:ext cx="8130016" cy="3184396"/>
          </a:xfrm>
          <a:prstGeom prst="rect">
            <a:avLst/>
          </a:prstGeom>
          <a:noFill/>
          <a:ln>
            <a:noFill/>
          </a:ln>
        </p:spPr>
      </p:pic>
      <p:sp>
        <p:nvSpPr>
          <p:cNvPr id="10" name="Google Shape;115;p16">
            <a:extLst>
              <a:ext uri="{FF2B5EF4-FFF2-40B4-BE49-F238E27FC236}">
                <a16:creationId xmlns:a16="http://schemas.microsoft.com/office/drawing/2014/main" id="{02737179-0228-7AE6-2183-7110A33C866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1073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2B309-C47B-9463-D08E-38B9B7EA0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8F033-BF81-7408-B0B3-11F8B04354CC}"/>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FB77FE2C-28D8-5093-50E3-6C259218991F}"/>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solidFill>
                  <a:schemeClr val="tx2"/>
                </a:solidFill>
              </a:rPr>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A85B8848-7535-E636-EF1E-5E02447D06D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955270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4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Number of hidden layers and neurons in MLP</a:t>
            </a:r>
            <a:endParaRPr dirty="0"/>
          </a:p>
        </p:txBody>
      </p:sp>
      <p:sp>
        <p:nvSpPr>
          <p:cNvPr id="1266" name="Google Shape;1266;p42"/>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0070C0"/>
              </a:buClr>
              <a:buSzPts val="2800"/>
              <a:buFont typeface="Arial" panose="020B0604020202020204" pitchFamily="34" charset="0"/>
              <a:buChar char="•"/>
            </a:pPr>
            <a:r>
              <a:rPr lang="en-GB" dirty="0">
                <a:solidFill>
                  <a:srgbClr val="0070C0"/>
                </a:solidFill>
              </a:rPr>
              <a:t>Start with one layer </a:t>
            </a:r>
            <a:r>
              <a:rPr lang="en-GB" dirty="0"/>
              <a:t>and </a:t>
            </a:r>
            <a:r>
              <a:rPr lang="en-GB" dirty="0">
                <a:solidFill>
                  <a:srgbClr val="0070C0"/>
                </a:solidFill>
              </a:rPr>
              <a:t>add layer </a:t>
            </a:r>
            <a:r>
              <a:rPr lang="en-GB" dirty="0"/>
              <a:t>until overfitting becomes obvious or no more performance gains.</a:t>
            </a:r>
            <a:endParaRPr dirty="0"/>
          </a:p>
          <a:p>
            <a:pPr marL="342900" lvl="0" indent="-342900" algn="l" rtl="0">
              <a:lnSpc>
                <a:spcPct val="90000"/>
              </a:lnSpc>
              <a:spcBef>
                <a:spcPts val="1000"/>
              </a:spcBef>
              <a:spcAft>
                <a:spcPts val="0"/>
              </a:spcAft>
              <a:buClr>
                <a:srgbClr val="0070C0"/>
              </a:buClr>
              <a:buSzPts val="2800"/>
              <a:buFont typeface="Arial" panose="020B0604020202020204" pitchFamily="34" charset="0"/>
              <a:buChar char="•"/>
            </a:pPr>
            <a:r>
              <a:rPr lang="en-GB" dirty="0"/>
              <a:t>For MLPs the </a:t>
            </a:r>
            <a:r>
              <a:rPr lang="en-GB" dirty="0">
                <a:solidFill>
                  <a:srgbClr val="0070C0"/>
                </a:solidFill>
              </a:rPr>
              <a:t>number of neurons </a:t>
            </a:r>
            <a:r>
              <a:rPr lang="en-GB" dirty="0"/>
              <a:t>in the hidden layers is </a:t>
            </a:r>
            <a:r>
              <a:rPr lang="en-GB" dirty="0">
                <a:solidFill>
                  <a:srgbClr val="0070C0"/>
                </a:solidFill>
              </a:rPr>
              <a:t>usually the same for all layers</a:t>
            </a:r>
            <a:r>
              <a:rPr lang="en-GB" dirty="0"/>
              <a:t>. Sometimes the first layer is a bit bigger. Keep the number of neurons in the </a:t>
            </a:r>
            <a:r>
              <a:rPr lang="en-GB" dirty="0">
                <a:solidFill>
                  <a:srgbClr val="0070C0"/>
                </a:solidFill>
              </a:rPr>
              <a:t>first layer larger than the input size</a:t>
            </a:r>
            <a:r>
              <a:rPr lang="en-GB" dirty="0"/>
              <a:t>.</a:t>
            </a:r>
            <a:endParaRPr dirty="0"/>
          </a:p>
          <a:p>
            <a:pPr marL="342900" lvl="0" indent="-342900" algn="l" rtl="0">
              <a:lnSpc>
                <a:spcPct val="90000"/>
              </a:lnSpc>
              <a:spcBef>
                <a:spcPts val="1000"/>
              </a:spcBef>
              <a:spcAft>
                <a:spcPts val="0"/>
              </a:spcAft>
              <a:buClr>
                <a:srgbClr val="0070C0"/>
              </a:buClr>
              <a:buSzPts val="2800"/>
              <a:buFont typeface="Arial" panose="020B0604020202020204" pitchFamily="34" charset="0"/>
              <a:buChar char="•"/>
            </a:pPr>
            <a:r>
              <a:rPr lang="en-GB" dirty="0"/>
              <a:t>Instead of trying to find the optimal numbers of layers and neurons it is better to </a:t>
            </a:r>
            <a:r>
              <a:rPr lang="en-GB" dirty="0">
                <a:solidFill>
                  <a:srgbClr val="0070C0"/>
                </a:solidFill>
              </a:rPr>
              <a:t>choose a network that is a bit too large</a:t>
            </a:r>
            <a:r>
              <a:rPr lang="en-GB" dirty="0"/>
              <a:t>, and then </a:t>
            </a:r>
            <a:r>
              <a:rPr lang="en-GB" dirty="0">
                <a:solidFill>
                  <a:srgbClr val="0070C0"/>
                </a:solidFill>
              </a:rPr>
              <a:t>use regularization </a:t>
            </a:r>
            <a:r>
              <a:rPr lang="en-GB" dirty="0"/>
              <a:t>during training to shrink it down to the right size (</a:t>
            </a:r>
            <a:r>
              <a:rPr lang="en-GB" i="1" dirty="0"/>
              <a:t>stretch pants </a:t>
            </a:r>
            <a:r>
              <a:rPr lang="en-GB" dirty="0"/>
              <a:t>approach)</a:t>
            </a:r>
          </a:p>
          <a:p>
            <a:pPr marL="342900" lvl="0" indent="-342900" algn="l" rtl="0">
              <a:lnSpc>
                <a:spcPct val="90000"/>
              </a:lnSpc>
              <a:spcBef>
                <a:spcPts val="1000"/>
              </a:spcBef>
              <a:spcAft>
                <a:spcPts val="0"/>
              </a:spcAft>
              <a:buClr>
                <a:srgbClr val="0070C0"/>
              </a:buClr>
              <a:buSzPts val="2800"/>
              <a:buFont typeface="Arial" panose="020B0604020202020204" pitchFamily="34" charset="0"/>
              <a:buChar char="•"/>
            </a:pPr>
            <a:r>
              <a:rPr lang="en-GB" dirty="0">
                <a:solidFill>
                  <a:schemeClr val="tx2"/>
                </a:solidFill>
              </a:rPr>
              <a:t>Trainability of DNN depends on network design</a:t>
            </a:r>
            <a:endParaRPr dirty="0">
              <a:solidFill>
                <a:schemeClr val="tx2"/>
              </a:solidFill>
            </a:endParaRPr>
          </a:p>
        </p:txBody>
      </p:sp>
      <p:sp>
        <p:nvSpPr>
          <p:cNvPr id="2" name="Google Shape;115;p16">
            <a:extLst>
              <a:ext uri="{FF2B5EF4-FFF2-40B4-BE49-F238E27FC236}">
                <a16:creationId xmlns:a16="http://schemas.microsoft.com/office/drawing/2014/main" id="{B19732FE-F39A-A4E1-74F8-255F6A10EE75}"/>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04058-6587-A69C-710D-217C1FEEF9DD}"/>
              </a:ext>
            </a:extLst>
          </p:cNvPr>
          <p:cNvSpPr>
            <a:spLocks noGrp="1"/>
          </p:cNvSpPr>
          <p:nvPr>
            <p:ph type="title"/>
          </p:nvPr>
        </p:nvSpPr>
        <p:spPr/>
        <p:txBody>
          <a:bodyPr/>
          <a:lstStyle/>
          <a:p>
            <a:r>
              <a:rPr lang="en-GB" dirty="0"/>
              <a:t>Training data size and model complexity</a:t>
            </a:r>
            <a:endParaRPr lang="en-US" dirty="0"/>
          </a:p>
        </p:txBody>
      </p:sp>
      <p:sp>
        <p:nvSpPr>
          <p:cNvPr id="3" name="Text Placeholder 2">
            <a:extLst>
              <a:ext uri="{FF2B5EF4-FFF2-40B4-BE49-F238E27FC236}">
                <a16:creationId xmlns:a16="http://schemas.microsoft.com/office/drawing/2014/main" id="{F99EC1BA-9001-031C-4AC0-31EA76376CA7}"/>
              </a:ext>
            </a:extLst>
          </p:cNvPr>
          <p:cNvSpPr>
            <a:spLocks noGrp="1"/>
          </p:cNvSpPr>
          <p:nvPr>
            <p:ph type="body" sz="quarter" idx="11"/>
          </p:nvPr>
        </p:nvSpPr>
        <p:spPr>
          <a:xfrm>
            <a:off x="838200" y="3822973"/>
            <a:ext cx="10515600" cy="2347639"/>
          </a:xfrm>
        </p:spPr>
        <p:txBody>
          <a:bodyPr/>
          <a:lstStyle/>
          <a:p>
            <a:r>
              <a:rPr lang="en-US" b="0" i="0" u="none" strike="noStrike" dirty="0">
                <a:solidFill>
                  <a:srgbClr val="000000"/>
                </a:solidFill>
                <a:effectLst/>
                <a:latin typeface="-webkit-standard"/>
              </a:rPr>
              <a:t>Scaling complexity with data: </a:t>
            </a:r>
            <a:r>
              <a:rPr lang="en-US" dirty="0"/>
              <a:t>scale network depth and parameter count to match the data availability</a:t>
            </a:r>
          </a:p>
        </p:txBody>
      </p:sp>
      <p:graphicFrame>
        <p:nvGraphicFramePr>
          <p:cNvPr id="4" name="Table 3">
            <a:extLst>
              <a:ext uri="{FF2B5EF4-FFF2-40B4-BE49-F238E27FC236}">
                <a16:creationId xmlns:a16="http://schemas.microsoft.com/office/drawing/2014/main" id="{4A65526D-B54C-0B26-DD59-83928B69A4F1}"/>
              </a:ext>
            </a:extLst>
          </p:cNvPr>
          <p:cNvGraphicFramePr>
            <a:graphicFrameLocks noGrp="1"/>
          </p:cNvGraphicFramePr>
          <p:nvPr>
            <p:extLst>
              <p:ext uri="{D42A27DB-BD31-4B8C-83A1-F6EECF244321}">
                <p14:modId xmlns:p14="http://schemas.microsoft.com/office/powerpoint/2010/main" val="216554376"/>
              </p:ext>
            </p:extLst>
          </p:nvPr>
        </p:nvGraphicFramePr>
        <p:xfrm>
          <a:off x="3435927" y="1922508"/>
          <a:ext cx="5902037" cy="1371600"/>
        </p:xfrm>
        <a:graphic>
          <a:graphicData uri="http://schemas.openxmlformats.org/drawingml/2006/table">
            <a:tbl>
              <a:tblPr firstRow="1" firstCol="1">
                <a:tableStyleId>{21E4AEA4-8DFA-4A89-87EB-49C32662AFE0}</a:tableStyleId>
              </a:tblPr>
              <a:tblGrid>
                <a:gridCol w="1288473">
                  <a:extLst>
                    <a:ext uri="{9D8B030D-6E8A-4147-A177-3AD203B41FA5}">
                      <a16:colId xmlns:a16="http://schemas.microsoft.com/office/drawing/2014/main" val="451461430"/>
                    </a:ext>
                  </a:extLst>
                </a:gridCol>
                <a:gridCol w="2299855">
                  <a:extLst>
                    <a:ext uri="{9D8B030D-6E8A-4147-A177-3AD203B41FA5}">
                      <a16:colId xmlns:a16="http://schemas.microsoft.com/office/drawing/2014/main" val="3781106329"/>
                    </a:ext>
                  </a:extLst>
                </a:gridCol>
                <a:gridCol w="2313709">
                  <a:extLst>
                    <a:ext uri="{9D8B030D-6E8A-4147-A177-3AD203B41FA5}">
                      <a16:colId xmlns:a16="http://schemas.microsoft.com/office/drawing/2014/main" val="92787639"/>
                    </a:ext>
                  </a:extLst>
                </a:gridCol>
              </a:tblGrid>
              <a:tr h="370840">
                <a:tc>
                  <a:txBody>
                    <a:bodyPr/>
                    <a:lstStyle/>
                    <a:p>
                      <a:pPr algn="ctr"/>
                      <a:endParaRPr lang="en-US" sz="2400" dirty="0"/>
                    </a:p>
                  </a:txBody>
                  <a:tcPr/>
                </a:tc>
                <a:tc>
                  <a:txBody>
                    <a:bodyPr/>
                    <a:lstStyle/>
                    <a:p>
                      <a:pPr algn="ctr"/>
                      <a:r>
                        <a:rPr lang="en-US" sz="2400" dirty="0"/>
                        <a:t>High </a:t>
                      </a:r>
                    </a:p>
                  </a:txBody>
                  <a:tcPr/>
                </a:tc>
                <a:tc>
                  <a:txBody>
                    <a:bodyPr/>
                    <a:lstStyle/>
                    <a:p>
                      <a:pPr algn="ctr"/>
                      <a:r>
                        <a:rPr lang="en-US" sz="2400" dirty="0"/>
                        <a:t>Low</a:t>
                      </a:r>
                    </a:p>
                  </a:txBody>
                  <a:tcPr/>
                </a:tc>
                <a:extLst>
                  <a:ext uri="{0D108BD9-81ED-4DB2-BD59-A6C34878D82A}">
                    <a16:rowId xmlns:a16="http://schemas.microsoft.com/office/drawing/2014/main" val="3933564039"/>
                  </a:ext>
                </a:extLst>
              </a:tr>
              <a:tr h="370840">
                <a:tc>
                  <a:txBody>
                    <a:bodyPr/>
                    <a:lstStyle/>
                    <a:p>
                      <a:pPr algn="ctr"/>
                      <a:r>
                        <a:rPr lang="en-US" sz="2400" dirty="0"/>
                        <a:t>Large</a:t>
                      </a:r>
                    </a:p>
                  </a:txBody>
                  <a:tcPr/>
                </a:tc>
                <a:tc>
                  <a:txBody>
                    <a:bodyPr/>
                    <a:lstStyle/>
                    <a:p>
                      <a:pPr algn="ctr"/>
                      <a:r>
                        <a:rPr lang="en-US" sz="2400" u="none" strike="noStrike" dirty="0">
                          <a:solidFill>
                            <a:srgbClr val="000000"/>
                          </a:solidFill>
                          <a:effectLst/>
                        </a:rPr>
                        <a:t>ideal scenario </a:t>
                      </a:r>
                      <a:endParaRPr lang="en-US" sz="2400" dirty="0"/>
                    </a:p>
                  </a:txBody>
                  <a:tcPr/>
                </a:tc>
                <a:tc>
                  <a:txBody>
                    <a:bodyPr/>
                    <a:lstStyle/>
                    <a:p>
                      <a:pPr algn="ctr"/>
                      <a:r>
                        <a:rPr lang="en-US" sz="2400" dirty="0"/>
                        <a:t>underfitting</a:t>
                      </a:r>
                    </a:p>
                  </a:txBody>
                  <a:tcPr/>
                </a:tc>
                <a:extLst>
                  <a:ext uri="{0D108BD9-81ED-4DB2-BD59-A6C34878D82A}">
                    <a16:rowId xmlns:a16="http://schemas.microsoft.com/office/drawing/2014/main" val="4160562607"/>
                  </a:ext>
                </a:extLst>
              </a:tr>
              <a:tr h="370840">
                <a:tc>
                  <a:txBody>
                    <a:bodyPr/>
                    <a:lstStyle/>
                    <a:p>
                      <a:pPr algn="ctr"/>
                      <a:r>
                        <a:rPr lang="en-US" sz="2400" dirty="0"/>
                        <a:t>Small</a:t>
                      </a:r>
                    </a:p>
                  </a:txBody>
                  <a:tcPr/>
                </a:tc>
                <a:tc>
                  <a:txBody>
                    <a:bodyPr/>
                    <a:lstStyle/>
                    <a:p>
                      <a:pPr algn="ctr"/>
                      <a:r>
                        <a:rPr lang="en-US" sz="2400" dirty="0">
                          <a:solidFill>
                            <a:srgbClr val="000000"/>
                          </a:solidFill>
                        </a:rPr>
                        <a:t>overfitting risk</a:t>
                      </a:r>
                      <a:endParaRPr lang="en-US" sz="2400" dirty="0"/>
                    </a:p>
                  </a:txBody>
                  <a:tcPr/>
                </a:tc>
                <a:tc>
                  <a:txBody>
                    <a:bodyPr/>
                    <a:lstStyle/>
                    <a:p>
                      <a:pPr algn="ctr"/>
                      <a:r>
                        <a:rPr lang="en-US" sz="2400" u="none" strike="noStrike" dirty="0">
                          <a:solidFill>
                            <a:srgbClr val="000000"/>
                          </a:solidFill>
                          <a:effectLst/>
                        </a:rPr>
                        <a:t>low utility</a:t>
                      </a:r>
                      <a:endParaRPr lang="en-US" sz="2400" dirty="0"/>
                    </a:p>
                  </a:txBody>
                  <a:tcPr/>
                </a:tc>
                <a:extLst>
                  <a:ext uri="{0D108BD9-81ED-4DB2-BD59-A6C34878D82A}">
                    <a16:rowId xmlns:a16="http://schemas.microsoft.com/office/drawing/2014/main" val="4247878028"/>
                  </a:ext>
                </a:extLst>
              </a:tr>
            </a:tbl>
          </a:graphicData>
        </a:graphic>
      </p:graphicFrame>
      <p:sp>
        <p:nvSpPr>
          <p:cNvPr id="5" name="TextBox 4">
            <a:extLst>
              <a:ext uri="{FF2B5EF4-FFF2-40B4-BE49-F238E27FC236}">
                <a16:creationId xmlns:a16="http://schemas.microsoft.com/office/drawing/2014/main" id="{E67DA009-A752-07F8-6D9A-B25222DCB03B}"/>
              </a:ext>
            </a:extLst>
          </p:cNvPr>
          <p:cNvSpPr txBox="1"/>
          <p:nvPr/>
        </p:nvSpPr>
        <p:spPr>
          <a:xfrm>
            <a:off x="5597238" y="1393643"/>
            <a:ext cx="2565126" cy="461665"/>
          </a:xfrm>
          <a:prstGeom prst="rect">
            <a:avLst/>
          </a:prstGeom>
          <a:noFill/>
        </p:spPr>
        <p:txBody>
          <a:bodyPr wrap="none" rtlCol="0">
            <a:spAutoFit/>
          </a:bodyPr>
          <a:lstStyle/>
          <a:p>
            <a:r>
              <a:rPr lang="en-US" sz="2400" b="1" dirty="0">
                <a:solidFill>
                  <a:schemeClr val="accent2"/>
                </a:solidFill>
              </a:rPr>
              <a:t>Model complexity</a:t>
            </a:r>
          </a:p>
        </p:txBody>
      </p:sp>
      <p:sp>
        <p:nvSpPr>
          <p:cNvPr id="6" name="TextBox 5">
            <a:extLst>
              <a:ext uri="{FF2B5EF4-FFF2-40B4-BE49-F238E27FC236}">
                <a16:creationId xmlns:a16="http://schemas.microsoft.com/office/drawing/2014/main" id="{C974D0E0-C177-F175-DFBF-9FF0E700985A}"/>
              </a:ext>
            </a:extLst>
          </p:cNvPr>
          <p:cNvSpPr txBox="1"/>
          <p:nvPr/>
        </p:nvSpPr>
        <p:spPr>
          <a:xfrm>
            <a:off x="838200" y="2573362"/>
            <a:ext cx="2516715" cy="461665"/>
          </a:xfrm>
          <a:prstGeom prst="rect">
            <a:avLst/>
          </a:prstGeom>
          <a:noFill/>
        </p:spPr>
        <p:txBody>
          <a:bodyPr wrap="none" rtlCol="0">
            <a:spAutoFit/>
          </a:bodyPr>
          <a:lstStyle/>
          <a:p>
            <a:r>
              <a:rPr lang="en-US" sz="2400" b="1" dirty="0">
                <a:solidFill>
                  <a:schemeClr val="accent2"/>
                </a:solidFill>
              </a:rPr>
              <a:t>Training data size</a:t>
            </a:r>
          </a:p>
        </p:txBody>
      </p:sp>
    </p:spTree>
    <p:extLst>
      <p:ext uri="{BB962C8B-B14F-4D97-AF65-F5344CB8AC3E}">
        <p14:creationId xmlns:p14="http://schemas.microsoft.com/office/powerpoint/2010/main" val="3993636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A88820-0142-0F0A-5600-2E8D59084655}"/>
              </a:ext>
            </a:extLst>
          </p:cNvPr>
          <p:cNvSpPr>
            <a:spLocks noGrp="1"/>
          </p:cNvSpPr>
          <p:nvPr>
            <p:ph type="title"/>
          </p:nvPr>
        </p:nvSpPr>
        <p:spPr/>
        <p:txBody>
          <a:bodyPr/>
          <a:lstStyle/>
          <a:p>
            <a:r>
              <a:rPr lang="en-GB" dirty="0"/>
              <a:t>Learning Deep Learning (DL)</a:t>
            </a:r>
          </a:p>
        </p:txBody>
      </p:sp>
      <p:pic>
        <p:nvPicPr>
          <p:cNvPr id="5" name="Google Shape;112;p16">
            <a:extLst>
              <a:ext uri="{FF2B5EF4-FFF2-40B4-BE49-F238E27FC236}">
                <a16:creationId xmlns:a16="http://schemas.microsoft.com/office/drawing/2014/main" id="{A2078B25-7F89-FF8A-B533-7F348E73E737}"/>
              </a:ext>
            </a:extLst>
          </p:cNvPr>
          <p:cNvPicPr preferRelativeResize="0"/>
          <p:nvPr/>
        </p:nvPicPr>
        <p:blipFill rotWithShape="1">
          <a:blip r:embed="rId2">
            <a:alphaModFix/>
          </a:blip>
          <a:srcRect/>
          <a:stretch/>
        </p:blipFill>
        <p:spPr>
          <a:xfrm>
            <a:off x="212385" y="1885653"/>
            <a:ext cx="2660299" cy="3484223"/>
          </a:xfrm>
          <a:prstGeom prst="rect">
            <a:avLst/>
          </a:prstGeom>
          <a:noFill/>
          <a:ln>
            <a:noFill/>
          </a:ln>
        </p:spPr>
      </p:pic>
      <p:sp>
        <p:nvSpPr>
          <p:cNvPr id="6" name="Google Shape;113;p16">
            <a:extLst>
              <a:ext uri="{FF2B5EF4-FFF2-40B4-BE49-F238E27FC236}">
                <a16:creationId xmlns:a16="http://schemas.microsoft.com/office/drawing/2014/main" id="{E3D09FD1-CA23-8FA8-0779-97F7F9330902}"/>
              </a:ext>
            </a:extLst>
          </p:cNvPr>
          <p:cNvSpPr txBox="1"/>
          <p:nvPr/>
        </p:nvSpPr>
        <p:spPr>
          <a:xfrm>
            <a:off x="6373504" y="3105834"/>
            <a:ext cx="5550622"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3"/>
              </a:rPr>
              <a:t>Coursera: Andrew Ng lecture</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4"/>
              </a:rPr>
              <a:t>MIT 6.S191 </a:t>
            </a:r>
            <a:r>
              <a:rPr lang="en-GB" sz="1800" b="0" i="0" u="none" strike="noStrike" cap="none" dirty="0">
                <a:latin typeface="Calibri"/>
                <a:ea typeface="Calibri"/>
                <a:cs typeface="Calibri"/>
                <a:sym typeface="Calibri"/>
              </a:rPr>
              <a:t>Deep learning intro</a:t>
            </a:r>
            <a:endParaRPr dirty="0"/>
          </a:p>
          <a:p>
            <a:pPr marL="285750" marR="0" lvl="0" indent="-285750" algn="l" rtl="0">
              <a:spcBef>
                <a:spcPts val="0"/>
              </a:spcBef>
              <a:spcAft>
                <a:spcPts val="0"/>
              </a:spcAft>
              <a:buClr>
                <a:srgbClr val="0563C1"/>
              </a:buClr>
              <a:buSzPts val="1800"/>
              <a:buFont typeface="Arial"/>
              <a:buChar char="•"/>
            </a:pPr>
            <a:r>
              <a:rPr lang="en-GB" sz="1800" b="0" i="0" u="sng" strike="noStrike" cap="none" dirty="0">
                <a:solidFill>
                  <a:schemeClr val="hlink"/>
                </a:solidFill>
                <a:latin typeface="Calibri"/>
                <a:ea typeface="Calibri"/>
                <a:cs typeface="Calibri"/>
                <a:sym typeface="Calibri"/>
                <a:hlinkClick r:id="rId5"/>
              </a:rPr>
              <a:t>https://www.kaggle.com/learn/intro-to-deep-learning</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6"/>
              </a:rPr>
              <a:t>https://theaisummer.com/</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7"/>
              </a:rPr>
              <a:t>The carpentries incubator deep learning intro</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none" strike="noStrike" cap="none" dirty="0" err="1">
                <a:latin typeface="Calibri"/>
                <a:ea typeface="Calibri"/>
                <a:cs typeface="Calibri"/>
                <a:sym typeface="Calibri"/>
              </a:rPr>
              <a:t>Tensorflow</a:t>
            </a:r>
            <a:r>
              <a:rPr lang="en-GB" sz="1800" b="0" i="0" u="none" strike="noStrike" cap="none" dirty="0">
                <a:latin typeface="Calibri"/>
                <a:ea typeface="Calibri"/>
                <a:cs typeface="Calibri"/>
                <a:sym typeface="Calibri"/>
              </a:rPr>
              <a:t> or </a:t>
            </a:r>
            <a:r>
              <a:rPr lang="en-GB" sz="1800" b="0" i="0" u="none" strike="noStrike" cap="none" dirty="0" err="1">
                <a:latin typeface="Calibri"/>
                <a:ea typeface="Calibri"/>
                <a:cs typeface="Calibri"/>
                <a:sym typeface="Calibri"/>
              </a:rPr>
              <a:t>PyTorch</a:t>
            </a:r>
            <a:r>
              <a:rPr lang="en-GB" sz="1800" b="0" i="0" u="none" strike="noStrike" cap="none" dirty="0">
                <a:latin typeface="Calibri"/>
                <a:ea typeface="Calibri"/>
                <a:cs typeface="Calibri"/>
                <a:sym typeface="Calibri"/>
              </a:rPr>
              <a:t> docs</a:t>
            </a:r>
            <a:endParaRPr dirty="0"/>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8"/>
              </a:rPr>
              <a:t>https://playground.tensorflow.org/</a:t>
            </a:r>
            <a:endParaRPr sz="1800" b="0" i="0" u="none" strike="noStrike" cap="none" dirty="0">
              <a:solidFill>
                <a:srgbClr val="0070C0"/>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b="0" i="0" u="none" strike="noStrike" cap="none" dirty="0">
              <a:solidFill>
                <a:srgbClr val="0070C0"/>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7" name="Google Shape;116;p16">
            <a:extLst>
              <a:ext uri="{FF2B5EF4-FFF2-40B4-BE49-F238E27FC236}">
                <a16:creationId xmlns:a16="http://schemas.microsoft.com/office/drawing/2014/main" id="{4BAC152F-E263-3F87-6658-E95931CD7BE9}"/>
              </a:ext>
            </a:extLst>
          </p:cNvPr>
          <p:cNvPicPr preferRelativeResize="0"/>
          <p:nvPr/>
        </p:nvPicPr>
        <p:blipFill rotWithShape="1">
          <a:blip r:embed="rId9">
            <a:alphaModFix/>
          </a:blip>
          <a:srcRect/>
          <a:stretch/>
        </p:blipFill>
        <p:spPr>
          <a:xfrm>
            <a:off x="3259064" y="1861236"/>
            <a:ext cx="2690504" cy="3533056"/>
          </a:xfrm>
          <a:prstGeom prst="rect">
            <a:avLst/>
          </a:prstGeom>
          <a:noFill/>
          <a:ln>
            <a:noFill/>
          </a:ln>
        </p:spPr>
      </p:pic>
      <p:sp>
        <p:nvSpPr>
          <p:cNvPr id="8" name="Google Shape;115;p16">
            <a:extLst>
              <a:ext uri="{FF2B5EF4-FFF2-40B4-BE49-F238E27FC236}">
                <a16:creationId xmlns:a16="http://schemas.microsoft.com/office/drawing/2014/main" id="{2849E971-AD38-6C03-3C9D-EB651FB7BCF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860155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Supervised training of DNN</a:t>
            </a:r>
            <a:endParaRPr dirty="0"/>
          </a:p>
        </p:txBody>
      </p:sp>
      <p:sp>
        <p:nvSpPr>
          <p:cNvPr id="1284" name="Google Shape;1284;p44"/>
          <p:cNvSpPr txBox="1"/>
          <p:nvPr/>
        </p:nvSpPr>
        <p:spPr>
          <a:xfrm>
            <a:off x="3053861" y="2087114"/>
            <a:ext cx="6084277" cy="1093504"/>
          </a:xfrm>
          <a:prstGeom prst="rect">
            <a:avLst/>
          </a:prstGeom>
          <a:blipFill rotWithShape="1">
            <a:blip r:embed="rId3">
              <a:alphaModFix/>
            </a:blip>
            <a:stretch>
              <a:fillRect l="-3331" t="-4597" b="-149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285" name="Google Shape;1285;p44"/>
          <p:cNvCxnSpPr/>
          <p:nvPr/>
        </p:nvCxnSpPr>
        <p:spPr>
          <a:xfrm rot="10800000">
            <a:off x="7438291" y="2846513"/>
            <a:ext cx="0" cy="1019908"/>
          </a:xfrm>
          <a:prstGeom prst="straightConnector1">
            <a:avLst/>
          </a:prstGeom>
          <a:noFill/>
          <a:ln w="28575" cap="flat" cmpd="sng">
            <a:solidFill>
              <a:schemeClr val="accent1"/>
            </a:solidFill>
            <a:prstDash val="solid"/>
            <a:miter lim="800000"/>
            <a:headEnd type="none" w="sm" len="sm"/>
            <a:tailEnd type="triangle" w="med" len="med"/>
          </a:ln>
        </p:spPr>
      </p:cxnSp>
      <p:cxnSp>
        <p:nvCxnSpPr>
          <p:cNvPr id="1286" name="Google Shape;1286;p44"/>
          <p:cNvCxnSpPr/>
          <p:nvPr/>
        </p:nvCxnSpPr>
        <p:spPr>
          <a:xfrm>
            <a:off x="7426717" y="3863052"/>
            <a:ext cx="808892" cy="0"/>
          </a:xfrm>
          <a:prstGeom prst="straightConnector1">
            <a:avLst/>
          </a:prstGeom>
          <a:noFill/>
          <a:ln w="28575" cap="flat" cmpd="sng">
            <a:solidFill>
              <a:schemeClr val="accent1"/>
            </a:solidFill>
            <a:prstDash val="solid"/>
            <a:miter lim="800000"/>
            <a:headEnd type="none" w="sm" len="sm"/>
            <a:tailEnd type="none" w="sm" len="sm"/>
          </a:ln>
        </p:spPr>
      </p:cxnSp>
      <p:sp>
        <p:nvSpPr>
          <p:cNvPr id="1287" name="Google Shape;1287;p44"/>
          <p:cNvSpPr txBox="1"/>
          <p:nvPr/>
        </p:nvSpPr>
        <p:spPr>
          <a:xfrm>
            <a:off x="8247184" y="3677383"/>
            <a:ext cx="36617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All weights and offsets from all layers</a:t>
            </a:r>
            <a:endParaRPr/>
          </a:p>
        </p:txBody>
      </p:sp>
      <p:sp>
        <p:nvSpPr>
          <p:cNvPr id="1288" name="Google Shape;1288;p44"/>
          <p:cNvSpPr txBox="1"/>
          <p:nvPr/>
        </p:nvSpPr>
        <p:spPr>
          <a:xfrm>
            <a:off x="7438291" y="4295494"/>
            <a:ext cx="4591193" cy="283989"/>
          </a:xfrm>
          <a:prstGeom prst="rect">
            <a:avLst/>
          </a:prstGeom>
          <a:blipFill rotWithShape="1">
            <a:blip r:embed="rId4">
              <a:alphaModFix/>
            </a:blip>
            <a:stretch>
              <a:fillRect l="-550" t="-4345" b="-1738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289" name="Google Shape;1289;p44"/>
          <p:cNvSpPr txBox="1"/>
          <p:nvPr/>
        </p:nvSpPr>
        <p:spPr>
          <a:xfrm>
            <a:off x="290275" y="5292546"/>
            <a:ext cx="11784380" cy="1220399"/>
          </a:xfrm>
          <a:prstGeom prst="rect">
            <a:avLst/>
          </a:prstGeom>
          <a:blipFill rotWithShape="1">
            <a:blip r:embed="rId5">
              <a:alphaModFix/>
            </a:blip>
            <a:stretch>
              <a:fillRect l="-861" t="-3091" b="-92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292" name="Google Shape;1292;p44"/>
          <p:cNvCxnSpPr/>
          <p:nvPr/>
        </p:nvCxnSpPr>
        <p:spPr>
          <a:xfrm flipH="1">
            <a:off x="6782765" y="1435261"/>
            <a:ext cx="1122744" cy="1"/>
          </a:xfrm>
          <a:prstGeom prst="straightConnector1">
            <a:avLst/>
          </a:prstGeom>
          <a:noFill/>
          <a:ln w="28575" cap="flat" cmpd="sng">
            <a:solidFill>
              <a:schemeClr val="accent1"/>
            </a:solidFill>
            <a:prstDash val="solid"/>
            <a:miter lim="800000"/>
            <a:headEnd type="none" w="sm" len="sm"/>
            <a:tailEnd type="none" w="sm" len="sm"/>
          </a:ln>
        </p:spPr>
      </p:cxnSp>
      <p:cxnSp>
        <p:nvCxnSpPr>
          <p:cNvPr id="1293" name="Google Shape;1293;p44"/>
          <p:cNvCxnSpPr/>
          <p:nvPr/>
        </p:nvCxnSpPr>
        <p:spPr>
          <a:xfrm>
            <a:off x="6794339" y="1423684"/>
            <a:ext cx="0" cy="729206"/>
          </a:xfrm>
          <a:prstGeom prst="straightConnector1">
            <a:avLst/>
          </a:prstGeom>
          <a:noFill/>
          <a:ln w="28575" cap="flat" cmpd="sng">
            <a:solidFill>
              <a:schemeClr val="accent1"/>
            </a:solidFill>
            <a:prstDash val="solid"/>
            <a:miter lim="800000"/>
            <a:headEnd type="none" w="sm" len="sm"/>
            <a:tailEnd type="triangle" w="med" len="med"/>
          </a:ln>
        </p:spPr>
      </p:cxnSp>
      <p:sp>
        <p:nvSpPr>
          <p:cNvPr id="1294" name="Google Shape;1294;p44"/>
          <p:cNvSpPr txBox="1"/>
          <p:nvPr/>
        </p:nvSpPr>
        <p:spPr>
          <a:xfrm>
            <a:off x="7988887" y="983579"/>
            <a:ext cx="3920497" cy="646331"/>
          </a:xfrm>
          <a:prstGeom prst="rect">
            <a:avLst/>
          </a:prstGeom>
          <a:blipFill rotWithShape="1">
            <a:blip r:embed="rId6">
              <a:alphaModFix/>
            </a:blip>
            <a:stretch>
              <a:fillRect l="-1616" t="-3845" r="-322" b="-134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362DBD65-AE94-FD9D-2C5D-C0AEA0E93FB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Loss or cost functions</a:t>
            </a:r>
            <a:endParaRPr dirty="0"/>
          </a:p>
        </p:txBody>
      </p:sp>
      <p:sp>
        <p:nvSpPr>
          <p:cNvPr id="1301" name="Google Shape;1301;p45"/>
          <p:cNvSpPr txBox="1"/>
          <p:nvPr/>
        </p:nvSpPr>
        <p:spPr>
          <a:xfrm>
            <a:off x="1784966" y="1839660"/>
            <a:ext cx="7530687" cy="1038489"/>
          </a:xfrm>
          <a:prstGeom prst="rect">
            <a:avLst/>
          </a:prstGeom>
          <a:blipFill rotWithShape="1">
            <a:blip r:embed="rId3">
              <a:alphaModFix/>
            </a:blip>
            <a:stretch>
              <a:fillRect t="-114448" b="-17468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2" name="Google Shape;1302;p45"/>
          <p:cNvSpPr txBox="1"/>
          <p:nvPr/>
        </p:nvSpPr>
        <p:spPr>
          <a:xfrm>
            <a:off x="939353" y="2160184"/>
            <a:ext cx="1518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Empirical loss:</a:t>
            </a:r>
            <a:endParaRPr/>
          </a:p>
        </p:txBody>
      </p:sp>
      <p:sp>
        <p:nvSpPr>
          <p:cNvPr id="1303" name="Google Shape;1303;p45"/>
          <p:cNvSpPr txBox="1"/>
          <p:nvPr/>
        </p:nvSpPr>
        <p:spPr>
          <a:xfrm>
            <a:off x="3617393" y="3522427"/>
            <a:ext cx="4609687" cy="369332"/>
          </a:xfrm>
          <a:prstGeom prst="rect">
            <a:avLst/>
          </a:prstGeom>
          <a:blipFill rotWithShape="1">
            <a:blip r:embed="rId4">
              <a:alphaModFix/>
            </a:blip>
            <a:stretch>
              <a:fillRect l="-1098" b="-3332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4" name="Google Shape;1304;p45"/>
          <p:cNvSpPr txBox="1"/>
          <p:nvPr/>
        </p:nvSpPr>
        <p:spPr>
          <a:xfrm>
            <a:off x="939353" y="3346702"/>
            <a:ext cx="130696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Square loss:</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regression</a:t>
            </a:r>
            <a:endParaRPr/>
          </a:p>
        </p:txBody>
      </p:sp>
      <p:sp>
        <p:nvSpPr>
          <p:cNvPr id="1305" name="Google Shape;1305;p45"/>
          <p:cNvSpPr txBox="1"/>
          <p:nvPr/>
        </p:nvSpPr>
        <p:spPr>
          <a:xfrm>
            <a:off x="3564638" y="4508427"/>
            <a:ext cx="5470931" cy="1038489"/>
          </a:xfrm>
          <a:prstGeom prst="rect">
            <a:avLst/>
          </a:prstGeom>
          <a:blipFill rotWithShape="1">
            <a:blip r:embed="rId5">
              <a:alphaModFix/>
            </a:blip>
            <a:stretch>
              <a:fillRect l="-1619" t="-117064" b="-1780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6" name="Google Shape;1306;p45"/>
          <p:cNvSpPr txBox="1"/>
          <p:nvPr/>
        </p:nvSpPr>
        <p:spPr>
          <a:xfrm>
            <a:off x="939353" y="4701862"/>
            <a:ext cx="22773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Cross entropy loss:</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Classification K classes</a:t>
            </a:r>
            <a:endParaRPr/>
          </a:p>
        </p:txBody>
      </p:sp>
      <p:sp>
        <p:nvSpPr>
          <p:cNvPr id="1307" name="Google Shape;1307;p45"/>
          <p:cNvSpPr/>
          <p:nvPr/>
        </p:nvSpPr>
        <p:spPr>
          <a:xfrm>
            <a:off x="3617393" y="5550580"/>
            <a:ext cx="5601918" cy="916148"/>
          </a:xfrm>
          <a:prstGeom prst="rect">
            <a:avLst/>
          </a:prstGeom>
          <a:blipFill rotWithShape="1">
            <a:blip r:embed="rId6">
              <a:alphaModFix/>
            </a:blip>
            <a:stretch>
              <a:fillRect l="-11990" t="-198616" b="-28765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310" name="Google Shape;1310;p45"/>
          <p:cNvCxnSpPr/>
          <p:nvPr/>
        </p:nvCxnSpPr>
        <p:spPr>
          <a:xfrm>
            <a:off x="7757652" y="4508427"/>
            <a:ext cx="0" cy="314296"/>
          </a:xfrm>
          <a:prstGeom prst="straightConnector1">
            <a:avLst/>
          </a:prstGeom>
          <a:noFill/>
          <a:ln w="38100" cap="flat" cmpd="sng">
            <a:solidFill>
              <a:srgbClr val="D0CECE"/>
            </a:solidFill>
            <a:prstDash val="solid"/>
            <a:miter lim="800000"/>
            <a:headEnd type="none" w="sm" len="sm"/>
            <a:tailEnd type="triangle" w="med" len="med"/>
          </a:ln>
        </p:spPr>
      </p:cxnSp>
      <p:cxnSp>
        <p:nvCxnSpPr>
          <p:cNvPr id="1311" name="Google Shape;1311;p45"/>
          <p:cNvCxnSpPr/>
          <p:nvPr/>
        </p:nvCxnSpPr>
        <p:spPr>
          <a:xfrm>
            <a:off x="7757652" y="4508427"/>
            <a:ext cx="1740309" cy="0"/>
          </a:xfrm>
          <a:prstGeom prst="straightConnector1">
            <a:avLst/>
          </a:prstGeom>
          <a:noFill/>
          <a:ln w="38100" cap="flat" cmpd="sng">
            <a:solidFill>
              <a:srgbClr val="D0CECE"/>
            </a:solidFill>
            <a:prstDash val="solid"/>
            <a:miter lim="800000"/>
            <a:headEnd type="none" w="sm" len="sm"/>
            <a:tailEnd type="none" w="sm" len="sm"/>
          </a:ln>
        </p:spPr>
      </p:cxnSp>
      <p:sp>
        <p:nvSpPr>
          <p:cNvPr id="1312" name="Google Shape;1312;p45"/>
          <p:cNvSpPr txBox="1"/>
          <p:nvPr/>
        </p:nvSpPr>
        <p:spPr>
          <a:xfrm>
            <a:off x="9733562" y="2724376"/>
            <a:ext cx="1965474" cy="881844"/>
          </a:xfrm>
          <a:prstGeom prst="rect">
            <a:avLst/>
          </a:prstGeom>
          <a:blipFill rotWithShape="1">
            <a:blip r:embed="rId7">
              <a:alphaModFix/>
            </a:blip>
            <a:stretch>
              <a:fillRect l="-2563" t="-78870" b="-15915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313" name="Google Shape;1313;p45"/>
          <p:cNvPicPr preferRelativeResize="0"/>
          <p:nvPr/>
        </p:nvPicPr>
        <p:blipFill rotWithShape="1">
          <a:blip r:embed="rId8">
            <a:alphaModFix/>
          </a:blip>
          <a:srcRect/>
          <a:stretch/>
        </p:blipFill>
        <p:spPr>
          <a:xfrm>
            <a:off x="9881786" y="3961613"/>
            <a:ext cx="1669026" cy="1089789"/>
          </a:xfrm>
          <a:prstGeom prst="rect">
            <a:avLst/>
          </a:prstGeom>
          <a:noFill/>
          <a:ln>
            <a:noFill/>
          </a:ln>
        </p:spPr>
      </p:pic>
      <p:sp>
        <p:nvSpPr>
          <p:cNvPr id="1314" name="Google Shape;1314;p45"/>
          <p:cNvSpPr/>
          <p:nvPr/>
        </p:nvSpPr>
        <p:spPr>
          <a:xfrm>
            <a:off x="9497961" y="2554663"/>
            <a:ext cx="235601" cy="3912065"/>
          </a:xfrm>
          <a:prstGeom prst="leftBrace">
            <a:avLst>
              <a:gd name="adj1" fmla="val 8333"/>
              <a:gd name="adj2" fmla="val 50000"/>
            </a:avLst>
          </a:prstGeom>
          <a:noFill/>
          <a:ln w="381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315" name="Google Shape;1315;p45"/>
          <p:cNvPicPr preferRelativeResize="0"/>
          <p:nvPr/>
        </p:nvPicPr>
        <p:blipFill rotWithShape="1">
          <a:blip r:embed="rId9">
            <a:alphaModFix/>
          </a:blip>
          <a:srcRect/>
          <a:stretch/>
        </p:blipFill>
        <p:spPr>
          <a:xfrm>
            <a:off x="9915870" y="5347700"/>
            <a:ext cx="1639529" cy="1070529"/>
          </a:xfrm>
          <a:prstGeom prst="rect">
            <a:avLst/>
          </a:prstGeom>
          <a:noFill/>
          <a:ln>
            <a:noFill/>
          </a:ln>
        </p:spPr>
      </p:pic>
      <p:sp>
        <p:nvSpPr>
          <p:cNvPr id="3" name="Google Shape;115;p16">
            <a:extLst>
              <a:ext uri="{FF2B5EF4-FFF2-40B4-BE49-F238E27FC236}">
                <a16:creationId xmlns:a16="http://schemas.microsoft.com/office/drawing/2014/main" id="{CC43C498-1B2B-CBEA-5456-3947F2FC0F8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4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Loss landscape</a:t>
            </a:r>
            <a:endParaRPr dirty="0"/>
          </a:p>
        </p:txBody>
      </p:sp>
      <p:sp>
        <p:nvSpPr>
          <p:cNvPr id="1324" name="Google Shape;1324;p46"/>
          <p:cNvSpPr txBox="1"/>
          <p:nvPr/>
        </p:nvSpPr>
        <p:spPr>
          <a:xfrm>
            <a:off x="5338744" y="1045130"/>
            <a:ext cx="6380593" cy="5816977"/>
          </a:xfrm>
          <a:prstGeom prst="rect">
            <a:avLst/>
          </a:prstGeom>
          <a:blipFill rotWithShape="1">
            <a:blip r:embed="rId3">
              <a:alphaModFix/>
            </a:blip>
            <a:stretch>
              <a:fillRect l="-1391" t="-870" r="-594" b="-13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325" name="Google Shape;1325;p46"/>
          <p:cNvPicPr preferRelativeResize="0"/>
          <p:nvPr/>
        </p:nvPicPr>
        <p:blipFill rotWithShape="1">
          <a:blip r:embed="rId4">
            <a:alphaModFix/>
          </a:blip>
          <a:srcRect/>
          <a:stretch/>
        </p:blipFill>
        <p:spPr>
          <a:xfrm>
            <a:off x="120720" y="2473569"/>
            <a:ext cx="5176645" cy="1863969"/>
          </a:xfrm>
          <a:prstGeom prst="rect">
            <a:avLst/>
          </a:prstGeom>
          <a:noFill/>
          <a:ln>
            <a:noFill/>
          </a:ln>
        </p:spPr>
      </p:pic>
      <p:sp>
        <p:nvSpPr>
          <p:cNvPr id="3" name="Google Shape;115;p16">
            <a:extLst>
              <a:ext uri="{FF2B5EF4-FFF2-40B4-BE49-F238E27FC236}">
                <a16:creationId xmlns:a16="http://schemas.microsoft.com/office/drawing/2014/main" id="{F532D0A2-8981-5D0E-3FD8-E99D8D4CF12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Gradient descent (GD)</a:t>
            </a:r>
            <a:endParaRPr dirty="0"/>
          </a:p>
        </p:txBody>
      </p:sp>
      <p:sp>
        <p:nvSpPr>
          <p:cNvPr id="1332" name="Google Shape;1332;p47"/>
          <p:cNvSpPr txBox="1">
            <a:spLocks noGrp="1"/>
          </p:cNvSpPr>
          <p:nvPr>
            <p:ph type="body" sz="quarter" idx="11"/>
          </p:nvPr>
        </p:nvSpPr>
        <p:spPr>
          <a:xfrm>
            <a:off x="1222249" y="2063733"/>
            <a:ext cx="10515600" cy="3688670"/>
          </a:xfrm>
          <a:prstGeom prst="rect">
            <a:avLst/>
          </a:prstGeom>
          <a:blipFill rotWithShape="1">
            <a:blip r:embed="rId3">
              <a:alphaModFix/>
            </a:blip>
            <a:stretch>
              <a:fillRect l="-1288" t="-3291"/>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grpSp>
        <p:nvGrpSpPr>
          <p:cNvPr id="1333" name="Google Shape;1333;p47"/>
          <p:cNvGrpSpPr/>
          <p:nvPr/>
        </p:nvGrpSpPr>
        <p:grpSpPr>
          <a:xfrm>
            <a:off x="6227557" y="4060372"/>
            <a:ext cx="5556873" cy="1077099"/>
            <a:chOff x="5308600" y="3733800"/>
            <a:chExt cx="5556873" cy="1077099"/>
          </a:xfrm>
        </p:grpSpPr>
        <p:cxnSp>
          <p:nvCxnSpPr>
            <p:cNvPr id="1334" name="Google Shape;1334;p47"/>
            <p:cNvCxnSpPr/>
            <p:nvPr/>
          </p:nvCxnSpPr>
          <p:spPr>
            <a:xfrm rot="10800000">
              <a:off x="5549900" y="3937000"/>
              <a:ext cx="0" cy="622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5" name="Google Shape;1335;p47"/>
            <p:cNvCxnSpPr/>
            <p:nvPr/>
          </p:nvCxnSpPr>
          <p:spPr>
            <a:xfrm>
              <a:off x="5549900" y="4572000"/>
              <a:ext cx="2362200" cy="0"/>
            </a:xfrm>
            <a:prstGeom prst="straightConnector1">
              <a:avLst/>
            </a:prstGeom>
            <a:noFill/>
            <a:ln w="9525" cap="flat" cmpd="sng">
              <a:solidFill>
                <a:schemeClr val="accent1"/>
              </a:solidFill>
              <a:prstDash val="solid"/>
              <a:miter lim="800000"/>
              <a:headEnd type="none" w="sm" len="sm"/>
              <a:tailEnd type="none" w="sm" len="sm"/>
            </a:ln>
          </p:spPr>
        </p:cxnSp>
        <p:sp>
          <p:nvSpPr>
            <p:cNvPr id="1336" name="Google Shape;1336;p47"/>
            <p:cNvSpPr txBox="1"/>
            <p:nvPr/>
          </p:nvSpPr>
          <p:spPr>
            <a:xfrm>
              <a:off x="7912100" y="4349234"/>
              <a:ext cx="2953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learning rate schedule</a:t>
              </a:r>
              <a:endParaRPr/>
            </a:p>
          </p:txBody>
        </p:sp>
        <p:cxnSp>
          <p:nvCxnSpPr>
            <p:cNvPr id="1337" name="Google Shape;1337;p47"/>
            <p:cNvCxnSpPr/>
            <p:nvPr/>
          </p:nvCxnSpPr>
          <p:spPr>
            <a:xfrm rot="10800000">
              <a:off x="5308600" y="3733800"/>
              <a:ext cx="0" cy="5265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8" name="Google Shape;1338;p47"/>
            <p:cNvCxnSpPr/>
            <p:nvPr/>
          </p:nvCxnSpPr>
          <p:spPr>
            <a:xfrm rot="10800000" flipH="1">
              <a:off x="5308600" y="4248150"/>
              <a:ext cx="1600200" cy="24884"/>
            </a:xfrm>
            <a:prstGeom prst="straightConnector1">
              <a:avLst/>
            </a:prstGeom>
            <a:noFill/>
            <a:ln w="9525" cap="flat" cmpd="sng">
              <a:solidFill>
                <a:schemeClr val="accent1"/>
              </a:solidFill>
              <a:prstDash val="solid"/>
              <a:miter lim="800000"/>
              <a:headEnd type="none" w="sm" len="sm"/>
              <a:tailEnd type="none" w="sm" len="sm"/>
            </a:ln>
          </p:spPr>
        </p:cxnSp>
        <p:sp>
          <p:nvSpPr>
            <p:cNvPr id="1339" name="Google Shape;1339;p47"/>
            <p:cNvSpPr txBox="1"/>
            <p:nvPr/>
          </p:nvSpPr>
          <p:spPr>
            <a:xfrm>
              <a:off x="6934634" y="3937000"/>
              <a:ext cx="126226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downhill</a:t>
              </a:r>
              <a:endParaRPr sz="2400">
                <a:solidFill>
                  <a:schemeClr val="dk1"/>
                </a:solidFill>
                <a:latin typeface="Calibri"/>
                <a:ea typeface="Calibri"/>
                <a:cs typeface="Calibri"/>
                <a:sym typeface="Calibri"/>
              </a:endParaRPr>
            </a:p>
          </p:txBody>
        </p:sp>
      </p:grpSp>
      <p:sp>
        <p:nvSpPr>
          <p:cNvPr id="4" name="Google Shape;115;p16">
            <a:extLst>
              <a:ext uri="{FF2B5EF4-FFF2-40B4-BE49-F238E27FC236}">
                <a16:creationId xmlns:a16="http://schemas.microsoft.com/office/drawing/2014/main" id="{AF796607-B949-AA8F-C428-40C5AB6E16D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8" name="Google Shape;1348;p48"/>
          <p:cNvSpPr/>
          <p:nvPr/>
        </p:nvSpPr>
        <p:spPr>
          <a:xfrm>
            <a:off x="2733356" y="5841815"/>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9" name="Google Shape;1349;p48"/>
          <p:cNvSpPr/>
          <p:nvPr/>
        </p:nvSpPr>
        <p:spPr>
          <a:xfrm>
            <a:off x="3904065" y="5841815"/>
            <a:ext cx="789709" cy="789709"/>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a:ea typeface="Calibri"/>
              <a:cs typeface="Calibri"/>
              <a:sym typeface="Calibri"/>
            </a:endParaRPr>
          </a:p>
        </p:txBody>
      </p:sp>
      <p:sp>
        <p:nvSpPr>
          <p:cNvPr id="1350" name="Google Shape;1350;p48"/>
          <p:cNvSpPr/>
          <p:nvPr/>
        </p:nvSpPr>
        <p:spPr>
          <a:xfrm>
            <a:off x="7007490" y="5848741"/>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1" name="Google Shape;1351;p48"/>
          <p:cNvSpPr/>
          <p:nvPr/>
        </p:nvSpPr>
        <p:spPr>
          <a:xfrm>
            <a:off x="8226686" y="5841815"/>
            <a:ext cx="789709" cy="789709"/>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52" name="Google Shape;1352;p48"/>
          <p:cNvGrpSpPr/>
          <p:nvPr/>
        </p:nvGrpSpPr>
        <p:grpSpPr>
          <a:xfrm>
            <a:off x="2889633" y="6047545"/>
            <a:ext cx="5967613" cy="382030"/>
            <a:chOff x="2889633" y="6047545"/>
            <a:chExt cx="5967613" cy="382030"/>
          </a:xfrm>
        </p:grpSpPr>
        <p:sp>
          <p:nvSpPr>
            <p:cNvPr id="1353" name="Google Shape;1353;p48"/>
            <p:cNvSpPr txBox="1"/>
            <p:nvPr/>
          </p:nvSpPr>
          <p:spPr>
            <a:xfrm>
              <a:off x="2889633" y="6057614"/>
              <a:ext cx="501804"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4" name="Google Shape;1354;p48"/>
            <p:cNvSpPr txBox="1"/>
            <p:nvPr/>
          </p:nvSpPr>
          <p:spPr>
            <a:xfrm>
              <a:off x="7166169" y="6047545"/>
              <a:ext cx="507127" cy="36933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5" name="Google Shape;1355;p48"/>
            <p:cNvSpPr txBox="1"/>
            <p:nvPr/>
          </p:nvSpPr>
          <p:spPr>
            <a:xfrm>
              <a:off x="4092779" y="6060243"/>
              <a:ext cx="460767"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6" name="Google Shape;1356;p48"/>
            <p:cNvSpPr txBox="1"/>
            <p:nvPr/>
          </p:nvSpPr>
          <p:spPr>
            <a:xfrm>
              <a:off x="8391156" y="6050687"/>
              <a:ext cx="466090"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57" name="Google Shape;1357;p48"/>
          <p:cNvSpPr/>
          <p:nvPr/>
        </p:nvSpPr>
        <p:spPr>
          <a:xfrm>
            <a:off x="3303070" y="4601047"/>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8" name="Google Shape;1358;p48"/>
          <p:cNvSpPr/>
          <p:nvPr/>
        </p:nvSpPr>
        <p:spPr>
          <a:xfrm>
            <a:off x="7629265" y="4586406"/>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59" name="Google Shape;1359;p48"/>
          <p:cNvCxnSpPr>
            <a:stCxn id="1357" idx="4"/>
            <a:endCxn id="1348" idx="0"/>
          </p:cNvCxnSpPr>
          <p:nvPr/>
        </p:nvCxnSpPr>
        <p:spPr>
          <a:xfrm flipH="1">
            <a:off x="3128225" y="5390756"/>
            <a:ext cx="569700" cy="451200"/>
          </a:xfrm>
          <a:prstGeom prst="straightConnector1">
            <a:avLst/>
          </a:prstGeom>
          <a:noFill/>
          <a:ln w="28575" cap="flat" cmpd="sng">
            <a:solidFill>
              <a:schemeClr val="accent1"/>
            </a:solidFill>
            <a:prstDash val="solid"/>
            <a:miter lim="800000"/>
            <a:headEnd type="none" w="sm" len="sm"/>
            <a:tailEnd type="none" w="sm" len="sm"/>
          </a:ln>
        </p:spPr>
      </p:cxnSp>
      <p:cxnSp>
        <p:nvCxnSpPr>
          <p:cNvPr id="1360" name="Google Shape;1360;p48"/>
          <p:cNvCxnSpPr>
            <a:stCxn id="1357" idx="4"/>
            <a:endCxn id="1349" idx="0"/>
          </p:cNvCxnSpPr>
          <p:nvPr/>
        </p:nvCxnSpPr>
        <p:spPr>
          <a:xfrm>
            <a:off x="3697925" y="5390756"/>
            <a:ext cx="600900" cy="451200"/>
          </a:xfrm>
          <a:prstGeom prst="straightConnector1">
            <a:avLst/>
          </a:prstGeom>
          <a:noFill/>
          <a:ln w="28575" cap="flat" cmpd="sng">
            <a:solidFill>
              <a:schemeClr val="accent1"/>
            </a:solidFill>
            <a:prstDash val="solid"/>
            <a:miter lim="800000"/>
            <a:headEnd type="none" w="sm" len="sm"/>
            <a:tailEnd type="none" w="sm" len="sm"/>
          </a:ln>
        </p:spPr>
      </p:cxnSp>
      <p:cxnSp>
        <p:nvCxnSpPr>
          <p:cNvPr id="1361" name="Google Shape;1361;p48"/>
          <p:cNvCxnSpPr/>
          <p:nvPr/>
        </p:nvCxnSpPr>
        <p:spPr>
          <a:xfrm flipH="1">
            <a:off x="7460730" y="5388208"/>
            <a:ext cx="569714" cy="451059"/>
          </a:xfrm>
          <a:prstGeom prst="straightConnector1">
            <a:avLst/>
          </a:prstGeom>
          <a:noFill/>
          <a:ln w="28575" cap="flat" cmpd="sng">
            <a:solidFill>
              <a:schemeClr val="accent1"/>
            </a:solidFill>
            <a:prstDash val="solid"/>
            <a:miter lim="800000"/>
            <a:headEnd type="none" w="sm" len="sm"/>
            <a:tailEnd type="none" w="sm" len="sm"/>
          </a:ln>
        </p:spPr>
      </p:cxnSp>
      <p:cxnSp>
        <p:nvCxnSpPr>
          <p:cNvPr id="1362" name="Google Shape;1362;p48"/>
          <p:cNvCxnSpPr/>
          <p:nvPr/>
        </p:nvCxnSpPr>
        <p:spPr>
          <a:xfrm>
            <a:off x="8030444" y="5388208"/>
            <a:ext cx="600995" cy="451059"/>
          </a:xfrm>
          <a:prstGeom prst="straightConnector1">
            <a:avLst/>
          </a:prstGeom>
          <a:noFill/>
          <a:ln w="28575" cap="flat" cmpd="sng">
            <a:solidFill>
              <a:schemeClr val="accent1"/>
            </a:solidFill>
            <a:prstDash val="solid"/>
            <a:miter lim="800000"/>
            <a:headEnd type="none" w="sm" len="sm"/>
            <a:tailEnd type="none" w="sm" len="sm"/>
          </a:ln>
        </p:spPr>
      </p:cxnSp>
      <p:sp>
        <p:nvSpPr>
          <p:cNvPr id="1363" name="Google Shape;1363;p48"/>
          <p:cNvSpPr/>
          <p:nvPr/>
        </p:nvSpPr>
        <p:spPr>
          <a:xfrm>
            <a:off x="5522373" y="3267008"/>
            <a:ext cx="789709" cy="789709"/>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4" name="Google Shape;1364;p48"/>
          <p:cNvCxnSpPr>
            <a:stCxn id="1363" idx="4"/>
            <a:endCxn id="1357" idx="0"/>
          </p:cNvCxnSpPr>
          <p:nvPr/>
        </p:nvCxnSpPr>
        <p:spPr>
          <a:xfrm flipH="1">
            <a:off x="3697828" y="4056717"/>
            <a:ext cx="2219400" cy="544200"/>
          </a:xfrm>
          <a:prstGeom prst="straightConnector1">
            <a:avLst/>
          </a:prstGeom>
          <a:noFill/>
          <a:ln w="28575" cap="flat" cmpd="sng">
            <a:solidFill>
              <a:schemeClr val="accent1"/>
            </a:solidFill>
            <a:prstDash val="solid"/>
            <a:miter lim="800000"/>
            <a:headEnd type="none" w="sm" len="sm"/>
            <a:tailEnd type="none" w="sm" len="sm"/>
          </a:ln>
        </p:spPr>
      </p:cxnSp>
      <p:cxnSp>
        <p:nvCxnSpPr>
          <p:cNvPr id="1365" name="Google Shape;1365;p48"/>
          <p:cNvCxnSpPr>
            <a:stCxn id="1363" idx="4"/>
            <a:endCxn id="1358" idx="0"/>
          </p:cNvCxnSpPr>
          <p:nvPr/>
        </p:nvCxnSpPr>
        <p:spPr>
          <a:xfrm>
            <a:off x="5917227" y="4056717"/>
            <a:ext cx="2106900" cy="529800"/>
          </a:xfrm>
          <a:prstGeom prst="straightConnector1">
            <a:avLst/>
          </a:prstGeom>
          <a:noFill/>
          <a:ln w="28575" cap="flat" cmpd="sng">
            <a:solidFill>
              <a:schemeClr val="accent1"/>
            </a:solidFill>
            <a:prstDash val="solid"/>
            <a:miter lim="800000"/>
            <a:headEnd type="none" w="sm" len="sm"/>
            <a:tailEnd type="none" w="sm" len="sm"/>
          </a:ln>
        </p:spPr>
      </p:cxnSp>
      <p:sp>
        <p:nvSpPr>
          <p:cNvPr id="1366" name="Google Shape;1366;p48"/>
          <p:cNvSpPr/>
          <p:nvPr/>
        </p:nvSpPr>
        <p:spPr>
          <a:xfrm>
            <a:off x="5532667" y="2543753"/>
            <a:ext cx="758534" cy="415636"/>
          </a:xfrm>
          <a:prstGeom prst="rect">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7" name="Google Shape;1367;p48"/>
          <p:cNvCxnSpPr>
            <a:stCxn id="1366" idx="2"/>
            <a:endCxn id="1363" idx="0"/>
          </p:cNvCxnSpPr>
          <p:nvPr/>
        </p:nvCxnSpPr>
        <p:spPr>
          <a:xfrm>
            <a:off x="5911934" y="2959389"/>
            <a:ext cx="5400" cy="307500"/>
          </a:xfrm>
          <a:prstGeom prst="straightConnector1">
            <a:avLst/>
          </a:prstGeom>
          <a:noFill/>
          <a:ln w="28575" cap="flat" cmpd="sng">
            <a:solidFill>
              <a:schemeClr val="accent1"/>
            </a:solidFill>
            <a:prstDash val="solid"/>
            <a:miter lim="800000"/>
            <a:headEnd type="none" w="sm" len="sm"/>
            <a:tailEnd type="none" w="sm" len="sm"/>
          </a:ln>
        </p:spPr>
      </p:cxnSp>
      <p:cxnSp>
        <p:nvCxnSpPr>
          <p:cNvPr id="1368" name="Google Shape;1368;p48"/>
          <p:cNvCxnSpPr/>
          <p:nvPr/>
        </p:nvCxnSpPr>
        <p:spPr>
          <a:xfrm>
            <a:off x="5911934" y="2260867"/>
            <a:ext cx="2" cy="282886"/>
          </a:xfrm>
          <a:prstGeom prst="straightConnector1">
            <a:avLst/>
          </a:prstGeom>
          <a:noFill/>
          <a:ln w="28575" cap="flat" cmpd="sng">
            <a:solidFill>
              <a:schemeClr val="accent1"/>
            </a:solidFill>
            <a:prstDash val="solid"/>
            <a:miter lim="800000"/>
            <a:headEnd type="none" w="sm" len="sm"/>
            <a:tailEnd type="none" w="sm" len="sm"/>
          </a:ln>
        </p:spPr>
      </p:cxnSp>
      <p:sp>
        <p:nvSpPr>
          <p:cNvPr id="1369" name="Google Shape;1369;p48"/>
          <p:cNvSpPr/>
          <p:nvPr/>
        </p:nvSpPr>
        <p:spPr>
          <a:xfrm>
            <a:off x="5517080" y="1480882"/>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0" name="Google Shape;1370;p48"/>
          <p:cNvSpPr txBox="1"/>
          <p:nvPr/>
        </p:nvSpPr>
        <p:spPr>
          <a:xfrm>
            <a:off x="5467832" y="2615281"/>
            <a:ext cx="811632" cy="276999"/>
          </a:xfrm>
          <a:prstGeom prst="rect">
            <a:avLst/>
          </a:prstGeom>
          <a:blipFill rotWithShape="1">
            <a:blip r:embed="rId7">
              <a:alphaModFix/>
            </a:blip>
            <a:stretch>
              <a:fillRect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71" name="Google Shape;1371;p48"/>
          <p:cNvGrpSpPr/>
          <p:nvPr/>
        </p:nvGrpSpPr>
        <p:grpSpPr>
          <a:xfrm>
            <a:off x="3430143" y="4772658"/>
            <a:ext cx="4839612" cy="327222"/>
            <a:chOff x="3430143" y="4772658"/>
            <a:chExt cx="4839612" cy="327222"/>
          </a:xfrm>
        </p:grpSpPr>
        <p:sp>
          <p:nvSpPr>
            <p:cNvPr id="1372" name="Google Shape;1372;p48"/>
            <p:cNvSpPr txBox="1"/>
            <p:nvPr/>
          </p:nvSpPr>
          <p:spPr>
            <a:xfrm>
              <a:off x="3430143" y="4793642"/>
              <a:ext cx="505587" cy="306238"/>
            </a:xfrm>
            <a:prstGeom prst="rect">
              <a:avLst/>
            </a:prstGeom>
            <a:blipFill rotWithShape="1">
              <a:blip r:embed="rId8">
                <a:alphaModFix/>
              </a:blip>
              <a:stretch>
                <a:fillRect l="-4877" t="-4000" b="-24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73" name="Google Shape;1373;p48"/>
            <p:cNvSpPr txBox="1"/>
            <p:nvPr/>
          </p:nvSpPr>
          <p:spPr>
            <a:xfrm>
              <a:off x="7756986" y="4772658"/>
              <a:ext cx="512769" cy="306238"/>
            </a:xfrm>
            <a:prstGeom prst="rect">
              <a:avLst/>
            </a:prstGeom>
            <a:blipFill rotWithShape="1">
              <a:blip r:embed="rId9">
                <a:alphaModFix/>
              </a:blip>
              <a:stretch>
                <a:fillRect l="-2380" b="-27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74" name="Google Shape;1374;p48"/>
          <p:cNvSpPr txBox="1"/>
          <p:nvPr/>
        </p:nvSpPr>
        <p:spPr>
          <a:xfrm>
            <a:off x="5327770" y="3437437"/>
            <a:ext cx="1168328" cy="448777"/>
          </a:xfrm>
          <a:prstGeom prst="rect">
            <a:avLst/>
          </a:prstGeom>
          <a:blipFill rotWithShape="1">
            <a:blip r:embed="rId10">
              <a:alphaModFix/>
            </a:blip>
            <a:stretch>
              <a:fillRect b="-81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75" name="Google Shape;1375;p48"/>
          <p:cNvGrpSpPr/>
          <p:nvPr/>
        </p:nvGrpSpPr>
        <p:grpSpPr>
          <a:xfrm>
            <a:off x="8226686" y="693284"/>
            <a:ext cx="938779" cy="983201"/>
            <a:chOff x="10691170" y="684044"/>
            <a:chExt cx="938779" cy="983201"/>
          </a:xfrm>
        </p:grpSpPr>
        <p:sp>
          <p:nvSpPr>
            <p:cNvPr id="1376" name="Google Shape;1376;p48"/>
            <p:cNvSpPr/>
            <p:nvPr/>
          </p:nvSpPr>
          <p:spPr>
            <a:xfrm>
              <a:off x="10798838" y="1226255"/>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7" name="Google Shape;1377;p48"/>
            <p:cNvSpPr/>
            <p:nvPr/>
          </p:nvSpPr>
          <p:spPr>
            <a:xfrm>
              <a:off x="11252029" y="1231987"/>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8" name="Google Shape;1378;p48"/>
            <p:cNvSpPr/>
            <p:nvPr/>
          </p:nvSpPr>
          <p:spPr>
            <a:xfrm>
              <a:off x="11024469" y="811910"/>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79" name="Google Shape;1379;p48"/>
            <p:cNvCxnSpPr>
              <a:stCxn id="1378" idx="4"/>
              <a:endCxn id="1376" idx="0"/>
            </p:cNvCxnSpPr>
            <p:nvPr/>
          </p:nvCxnSpPr>
          <p:spPr>
            <a:xfrm flipH="1">
              <a:off x="10885673" y="973146"/>
              <a:ext cx="225600" cy="253200"/>
            </a:xfrm>
            <a:prstGeom prst="straightConnector1">
              <a:avLst/>
            </a:prstGeom>
            <a:noFill/>
            <a:ln w="28575" cap="flat" cmpd="sng">
              <a:solidFill>
                <a:schemeClr val="dk1"/>
              </a:solidFill>
              <a:prstDash val="solid"/>
              <a:miter lim="800000"/>
              <a:headEnd type="none" w="sm" len="sm"/>
              <a:tailEnd type="none" w="sm" len="sm"/>
            </a:ln>
          </p:spPr>
        </p:cxnSp>
        <p:cxnSp>
          <p:nvCxnSpPr>
            <p:cNvPr id="1380" name="Google Shape;1380;p48"/>
            <p:cNvCxnSpPr>
              <a:stCxn id="1378" idx="4"/>
              <a:endCxn id="1377" idx="0"/>
            </p:cNvCxnSpPr>
            <p:nvPr/>
          </p:nvCxnSpPr>
          <p:spPr>
            <a:xfrm>
              <a:off x="11111273" y="973146"/>
              <a:ext cx="227700" cy="258900"/>
            </a:xfrm>
            <a:prstGeom prst="straightConnector1">
              <a:avLst/>
            </a:prstGeom>
            <a:noFill/>
            <a:ln w="28575" cap="flat" cmpd="sng">
              <a:solidFill>
                <a:schemeClr val="dk1"/>
              </a:solidFill>
              <a:prstDash val="solid"/>
              <a:miter lim="800000"/>
              <a:headEnd type="none" w="sm" len="sm"/>
              <a:tailEnd type="none" w="sm" len="sm"/>
            </a:ln>
          </p:spPr>
        </p:cxnSp>
        <p:sp>
          <p:nvSpPr>
            <p:cNvPr id="1381" name="Google Shape;1381;p48"/>
            <p:cNvSpPr/>
            <p:nvPr/>
          </p:nvSpPr>
          <p:spPr>
            <a:xfrm>
              <a:off x="10691170" y="1297913"/>
              <a:ext cx="460767"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2" name="Google Shape;1382;p48"/>
            <p:cNvSpPr/>
            <p:nvPr/>
          </p:nvSpPr>
          <p:spPr>
            <a:xfrm>
              <a:off x="11163859" y="1296923"/>
              <a:ext cx="466090"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3" name="Google Shape;1383;p48"/>
            <p:cNvSpPr/>
            <p:nvPr/>
          </p:nvSpPr>
          <p:spPr>
            <a:xfrm>
              <a:off x="11136929" y="684044"/>
              <a:ext cx="370935" cy="369332"/>
            </a:xfrm>
            <a:prstGeom prst="rect">
              <a:avLst/>
            </a:prstGeom>
            <a:blipFill rotWithShape="1">
              <a:blip r:embed="rId13">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84" name="Google Shape;1384;p48"/>
          <p:cNvSpPr txBox="1"/>
          <p:nvPr/>
        </p:nvSpPr>
        <p:spPr>
          <a:xfrm>
            <a:off x="181437" y="709760"/>
            <a:ext cx="2642711" cy="571567"/>
          </a:xfrm>
          <a:prstGeom prst="rect">
            <a:avLst/>
          </a:prstGeom>
          <a:blipFill rotWithShape="1">
            <a:blip r:embed="rId14">
              <a:alphaModFix/>
            </a:blip>
            <a:stretch>
              <a:fillRect b="-10636"/>
            </a:stretch>
          </a:blip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5" name="Google Shape;1385;p48"/>
          <p:cNvSpPr txBox="1"/>
          <p:nvPr/>
        </p:nvSpPr>
        <p:spPr>
          <a:xfrm>
            <a:off x="5552941" y="1621546"/>
            <a:ext cx="782201" cy="461665"/>
          </a:xfrm>
          <a:prstGeom prst="rect">
            <a:avLst/>
          </a:prstGeom>
          <a:blipFill rotWithShape="1">
            <a:blip r:embed="rId15">
              <a:alphaModFix/>
            </a:blip>
            <a:stretch>
              <a:fillRect b="-526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6" name="Google Shape;1386;p48"/>
          <p:cNvSpPr txBox="1"/>
          <p:nvPr/>
        </p:nvSpPr>
        <p:spPr>
          <a:xfrm>
            <a:off x="3857590" y="2508777"/>
            <a:ext cx="992516" cy="383503"/>
          </a:xfrm>
          <a:prstGeom prst="rect">
            <a:avLst/>
          </a:prstGeom>
          <a:blipFill rotWithShape="1">
            <a:blip r:embed="rId16">
              <a:alphaModFix/>
            </a:blip>
            <a:stretch>
              <a:fillRect l="-2498" t="-3225" b="-1935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7" name="Google Shape;1387;p48"/>
          <p:cNvSpPr txBox="1"/>
          <p:nvPr/>
        </p:nvSpPr>
        <p:spPr>
          <a:xfrm>
            <a:off x="2921852" y="3382338"/>
            <a:ext cx="2153139" cy="383503"/>
          </a:xfrm>
          <a:prstGeom prst="rect">
            <a:avLst/>
          </a:prstGeom>
          <a:blipFill rotWithShape="1">
            <a:blip r:embed="rId17">
              <a:alphaModFix/>
            </a:blip>
            <a:stretch>
              <a:fillRect t="-3224" b="-161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88" name="Google Shape;1388;p48"/>
          <p:cNvGrpSpPr/>
          <p:nvPr/>
        </p:nvGrpSpPr>
        <p:grpSpPr>
          <a:xfrm>
            <a:off x="4300646" y="4718557"/>
            <a:ext cx="6946859" cy="444364"/>
            <a:chOff x="4300646" y="4718557"/>
            <a:chExt cx="6946859" cy="444364"/>
          </a:xfrm>
        </p:grpSpPr>
        <p:sp>
          <p:nvSpPr>
            <p:cNvPr id="1389" name="Google Shape;1389;p48"/>
            <p:cNvSpPr txBox="1"/>
            <p:nvPr/>
          </p:nvSpPr>
          <p:spPr>
            <a:xfrm>
              <a:off x="4300646" y="4779418"/>
              <a:ext cx="2153139" cy="383503"/>
            </a:xfrm>
            <a:prstGeom prst="rect">
              <a:avLst/>
            </a:prstGeom>
            <a:blipFill rotWithShape="1">
              <a:blip r:embed="rId18">
                <a:alphaModFix/>
              </a:blip>
              <a:stretch>
                <a:fillRect l="-1168" t="-3225" b="-645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0" name="Google Shape;1390;p48"/>
            <p:cNvSpPr txBox="1"/>
            <p:nvPr/>
          </p:nvSpPr>
          <p:spPr>
            <a:xfrm>
              <a:off x="9094366" y="4718557"/>
              <a:ext cx="2153139" cy="381323"/>
            </a:xfrm>
            <a:prstGeom prst="rect">
              <a:avLst/>
            </a:prstGeom>
            <a:blipFill rotWithShape="1">
              <a:blip r:embed="rId19">
                <a:alphaModFix/>
              </a:blip>
              <a:stretch>
                <a:fillRect l="-1764" t="-3225" b="-96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91" name="Google Shape;1391;p48"/>
          <p:cNvSpPr txBox="1"/>
          <p:nvPr/>
        </p:nvSpPr>
        <p:spPr>
          <a:xfrm>
            <a:off x="6949755" y="3453283"/>
            <a:ext cx="2787369" cy="382477"/>
          </a:xfrm>
          <a:prstGeom prst="rect">
            <a:avLst/>
          </a:prstGeom>
          <a:blipFill rotWithShape="1">
            <a:blip r:embed="rId20">
              <a:alphaModFix/>
            </a:blip>
            <a:stretch>
              <a:fillRect b="-6249"/>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2" name="Google Shape;1392;p48"/>
          <p:cNvSpPr txBox="1"/>
          <p:nvPr/>
        </p:nvSpPr>
        <p:spPr>
          <a:xfrm>
            <a:off x="4826639" y="5959285"/>
            <a:ext cx="1797664" cy="565989"/>
          </a:xfrm>
          <a:prstGeom prst="rect">
            <a:avLst/>
          </a:prstGeom>
          <a:blipFill rotWithShape="1">
            <a:blip r:embed="rId21">
              <a:alphaModFix/>
            </a:blip>
            <a:stretch>
              <a:fillRect b="-10636"/>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3" name="Google Shape;1393;p48"/>
          <p:cNvSpPr txBox="1"/>
          <p:nvPr/>
        </p:nvSpPr>
        <p:spPr>
          <a:xfrm>
            <a:off x="9530008" y="5949215"/>
            <a:ext cx="1800103" cy="565989"/>
          </a:xfrm>
          <a:prstGeom prst="rect">
            <a:avLst/>
          </a:prstGeom>
          <a:blipFill rotWithShape="1">
            <a:blip r:embed="rId22">
              <a:alphaModFix/>
            </a:blip>
            <a:stretch>
              <a:fillRect t="-2172" b="-10868"/>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4" name="Google Shape;1394;p48"/>
          <p:cNvSpPr/>
          <p:nvPr/>
        </p:nvSpPr>
        <p:spPr>
          <a:xfrm>
            <a:off x="457200" y="6057614"/>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5" name="Google Shape;1395;p48"/>
          <p:cNvSpPr/>
          <p:nvPr/>
        </p:nvSpPr>
        <p:spPr>
          <a:xfrm>
            <a:off x="457200" y="4925777"/>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6" name="Google Shape;1396;p48"/>
          <p:cNvSpPr/>
          <p:nvPr/>
        </p:nvSpPr>
        <p:spPr>
          <a:xfrm>
            <a:off x="456052" y="3514140"/>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7" name="Google Shape;1397;p48"/>
          <p:cNvSpPr/>
          <p:nvPr/>
        </p:nvSpPr>
        <p:spPr>
          <a:xfrm>
            <a:off x="455022" y="2554447"/>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8" name="Google Shape;1398;p48"/>
          <p:cNvSpPr/>
          <p:nvPr/>
        </p:nvSpPr>
        <p:spPr>
          <a:xfrm>
            <a:off x="459657" y="1676485"/>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1" name="Google Shape;1401;p48"/>
          <p:cNvSpPr txBox="1"/>
          <p:nvPr/>
        </p:nvSpPr>
        <p:spPr>
          <a:xfrm>
            <a:off x="3071424" y="852740"/>
            <a:ext cx="11384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Chain rule</a:t>
            </a:r>
            <a:endParaRPr/>
          </a:p>
        </p:txBody>
      </p:sp>
      <p:sp>
        <p:nvSpPr>
          <p:cNvPr id="2" name="Title 1">
            <a:extLst>
              <a:ext uri="{FF2B5EF4-FFF2-40B4-BE49-F238E27FC236}">
                <a16:creationId xmlns:a16="http://schemas.microsoft.com/office/drawing/2014/main" id="{9B3E66A5-0B60-A1E7-32B5-EE5699037801}"/>
              </a:ext>
            </a:extLst>
          </p:cNvPr>
          <p:cNvSpPr>
            <a:spLocks noGrp="1"/>
          </p:cNvSpPr>
          <p:nvPr>
            <p:ph type="title"/>
          </p:nvPr>
        </p:nvSpPr>
        <p:spPr/>
        <p:txBody>
          <a:bodyPr/>
          <a:lstStyle/>
          <a:p>
            <a:r>
              <a:rPr lang="en-GB" sz="3600" dirty="0" err="1">
                <a:solidFill>
                  <a:schemeClr val="dk1"/>
                </a:solidFill>
                <a:latin typeface="Calibri"/>
                <a:ea typeface="Calibri"/>
                <a:cs typeface="Calibri"/>
                <a:sym typeface="Calibri"/>
              </a:rPr>
              <a:t>AutoDiff</a:t>
            </a:r>
            <a:r>
              <a:rPr lang="en-GB" sz="3600" dirty="0">
                <a:solidFill>
                  <a:schemeClr val="dk1"/>
                </a:solidFill>
                <a:latin typeface="Calibri"/>
                <a:ea typeface="Calibri"/>
                <a:cs typeface="Calibri"/>
                <a:sym typeface="Calibri"/>
              </a:rPr>
              <a:t>/Backpropagation</a:t>
            </a:r>
            <a:endParaRPr lang="en-US" dirty="0"/>
          </a:p>
        </p:txBody>
      </p:sp>
      <p:sp>
        <p:nvSpPr>
          <p:cNvPr id="4" name="Google Shape;115;p16">
            <a:extLst>
              <a:ext uri="{FF2B5EF4-FFF2-40B4-BE49-F238E27FC236}">
                <a16:creationId xmlns:a16="http://schemas.microsoft.com/office/drawing/2014/main" id="{445A3540-EBCE-A4A6-E755-2AC3BF15A62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39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139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139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1"/>
                                          </p:stCondLst>
                                        </p:cTn>
                                        <p:tgtEl>
                                          <p:spTgt spid="139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9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8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1"/>
                                          </p:stCondLst>
                                        </p:cTn>
                                        <p:tgtEl>
                                          <p:spTgt spid="139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9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1"/>
                                          </p:stCondLst>
                                        </p:cTn>
                                        <p:tgtEl>
                                          <p:spTgt spid="139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9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8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9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1"/>
                                          </p:stCondLst>
                                        </p:cTn>
                                        <p:tgtEl>
                                          <p:spTgt spid="139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39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38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1"/>
                                          </p:stCondLst>
                                        </p:cTn>
                                        <p:tgtEl>
                                          <p:spTgt spid="139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39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39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4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DNN can be difficult to train with GD </a:t>
            </a:r>
            <a:endParaRPr dirty="0"/>
          </a:p>
        </p:txBody>
      </p:sp>
      <p:sp>
        <p:nvSpPr>
          <p:cNvPr id="1408" name="Google Shape;1408;p49"/>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Vanishing gradients problem:</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Some gradients disappear during backpropagation and learning stops</a:t>
            </a:r>
            <a:br>
              <a:rPr lang="en-GB" dirty="0">
                <a:solidFill>
                  <a:srgbClr val="0070C0"/>
                </a:solidFill>
              </a:rPr>
            </a:br>
            <a:r>
              <a:rPr lang="en-GB" dirty="0">
                <a:solidFill>
                  <a:srgbClr val="0070C0"/>
                </a:solidFill>
              </a:rPr>
              <a:t>(</a:t>
            </a:r>
            <a:r>
              <a:rPr lang="en-GB" u="sng" dirty="0">
                <a:solidFill>
                  <a:schemeClr val="hlink"/>
                </a:solidFill>
                <a:hlinkClick r:id="rId3"/>
              </a:rPr>
              <a:t>Hochreiter et al., 2001</a:t>
            </a:r>
            <a:r>
              <a:rPr lang="en-GB" dirty="0">
                <a:solidFill>
                  <a:srgbClr val="0070C0"/>
                </a:solidFill>
              </a:rPr>
              <a:t>, </a:t>
            </a:r>
            <a:r>
              <a:rPr lang="en-GB" u="sng" dirty="0">
                <a:solidFill>
                  <a:schemeClr val="hlink"/>
                </a:solidFill>
                <a:hlinkClick r:id="rId4"/>
              </a:rPr>
              <a:t>Glorot &amp; Bengio, PMLR, 2010</a:t>
            </a:r>
            <a:r>
              <a:rPr lang="en-GB" dirty="0">
                <a:solidFill>
                  <a:srgbClr val="0070C0"/>
                </a:solidFill>
              </a:rPr>
              <a:t>)</a:t>
            </a:r>
            <a:br>
              <a:rPr lang="en-GB" dirty="0">
                <a:solidFill>
                  <a:srgbClr val="0070C0"/>
                </a:solidFill>
              </a:rPr>
            </a:br>
            <a:endParaRPr dirty="0">
              <a:solidFill>
                <a:srgbClr val="0070C0"/>
              </a:solidFill>
            </a:endParaRPr>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Exploding gradient problem:</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Some gradients grow large during training and learning becomes unstable. </a:t>
            </a:r>
            <a:br>
              <a:rPr lang="en-GB" dirty="0">
                <a:solidFill>
                  <a:srgbClr val="0070C0"/>
                </a:solidFill>
              </a:rPr>
            </a:br>
            <a:r>
              <a:rPr lang="en-GB" dirty="0">
                <a:solidFill>
                  <a:srgbClr val="0070C0"/>
                </a:solidFill>
              </a:rPr>
              <a:t>(</a:t>
            </a:r>
            <a:r>
              <a:rPr lang="en-GB" u="sng" dirty="0">
                <a:solidFill>
                  <a:schemeClr val="hlink"/>
                </a:solidFill>
                <a:hlinkClick r:id="rId3"/>
              </a:rPr>
              <a:t>Hochreiter et al., 2001</a:t>
            </a:r>
            <a:r>
              <a:rPr lang="en-GB" dirty="0">
                <a:solidFill>
                  <a:srgbClr val="0070C0"/>
                </a:solidFill>
              </a:rPr>
              <a:t>, </a:t>
            </a:r>
            <a:r>
              <a:rPr lang="en-GB" u="sng" dirty="0">
                <a:solidFill>
                  <a:schemeClr val="hlink"/>
                </a:solidFill>
                <a:hlinkClick r:id="rId5"/>
              </a:rPr>
              <a:t>Pascanu et al arXiv, 2012</a:t>
            </a:r>
            <a:r>
              <a:rPr lang="en-GB" dirty="0">
                <a:solidFill>
                  <a:srgbClr val="0070C0"/>
                </a:solidFill>
              </a:rPr>
              <a:t>). </a:t>
            </a:r>
            <a:endParaRPr dirty="0"/>
          </a:p>
        </p:txBody>
      </p:sp>
      <p:sp>
        <p:nvSpPr>
          <p:cNvPr id="2" name="Google Shape;115;p16">
            <a:extLst>
              <a:ext uri="{FF2B5EF4-FFF2-40B4-BE49-F238E27FC236}">
                <a16:creationId xmlns:a16="http://schemas.microsoft.com/office/drawing/2014/main" id="{0A2F2987-837C-6E59-C376-1A80B66DCA0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415"/>
        <p:cNvGrpSpPr/>
        <p:nvPr/>
      </p:nvGrpSpPr>
      <p:grpSpPr>
        <a:xfrm>
          <a:off x="0" y="0"/>
          <a:ext cx="0" cy="0"/>
          <a:chOff x="0" y="0"/>
          <a:chExt cx="0" cy="0"/>
        </a:xfrm>
      </p:grpSpPr>
      <p:sp>
        <p:nvSpPr>
          <p:cNvPr id="1416" name="Google Shape;1416;p5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dirty="0"/>
              <a:t>Deep Believe Networks: </a:t>
            </a:r>
            <a:r>
              <a:rPr lang="en-GB" sz="3600" dirty="0">
                <a:solidFill>
                  <a:srgbClr val="7F7F7F"/>
                </a:solidFill>
              </a:rPr>
              <a:t>Unsupervised pretraining </a:t>
            </a:r>
            <a:br>
              <a:rPr lang="en-GB" sz="3600" dirty="0">
                <a:solidFill>
                  <a:srgbClr val="7F7F7F"/>
                </a:solidFill>
              </a:rPr>
            </a:br>
            <a:r>
              <a:rPr lang="en-GB" sz="3600" dirty="0">
                <a:solidFill>
                  <a:srgbClr val="7F7F7F"/>
                </a:solidFill>
              </a:rPr>
              <a:t>with Restricted Boltzmann Machines (RBM)</a:t>
            </a:r>
            <a:endParaRPr dirty="0"/>
          </a:p>
        </p:txBody>
      </p:sp>
      <p:pic>
        <p:nvPicPr>
          <p:cNvPr id="1417" name="Google Shape;1417;p50"/>
          <p:cNvPicPr preferRelativeResize="0"/>
          <p:nvPr/>
        </p:nvPicPr>
        <p:blipFill rotWithShape="1">
          <a:blip r:embed="rId3">
            <a:alphaModFix/>
          </a:blip>
          <a:srcRect/>
          <a:stretch/>
        </p:blipFill>
        <p:spPr>
          <a:xfrm>
            <a:off x="3549141" y="1455189"/>
            <a:ext cx="5151626" cy="4921243"/>
          </a:xfrm>
          <a:prstGeom prst="rect">
            <a:avLst/>
          </a:prstGeom>
          <a:noFill/>
          <a:ln>
            <a:noFill/>
          </a:ln>
        </p:spPr>
      </p:pic>
      <p:sp>
        <p:nvSpPr>
          <p:cNvPr id="1418" name="Google Shape;1418;p50"/>
          <p:cNvSpPr txBox="1"/>
          <p:nvPr/>
        </p:nvSpPr>
        <p:spPr>
          <a:xfrm>
            <a:off x="4399079" y="6419333"/>
            <a:ext cx="3784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Hinton &amp; Salakhutdinov, Science, 2006</a:t>
            </a:r>
            <a:endParaRPr sz="1800">
              <a:solidFill>
                <a:schemeClr val="dk1"/>
              </a:solidFill>
              <a:latin typeface="Calibri"/>
              <a:ea typeface="Calibri"/>
              <a:cs typeface="Calibri"/>
              <a:sym typeface="Calibri"/>
            </a:endParaRPr>
          </a:p>
        </p:txBody>
      </p:sp>
      <p:pic>
        <p:nvPicPr>
          <p:cNvPr id="1421" name="Google Shape;1421;p50"/>
          <p:cNvPicPr preferRelativeResize="0"/>
          <p:nvPr/>
        </p:nvPicPr>
        <p:blipFill rotWithShape="1">
          <a:blip r:embed="rId5">
            <a:alphaModFix/>
          </a:blip>
          <a:srcRect/>
          <a:stretch/>
        </p:blipFill>
        <p:spPr>
          <a:xfrm>
            <a:off x="9294067" y="2671207"/>
            <a:ext cx="2372863" cy="1923943"/>
          </a:xfrm>
          <a:prstGeom prst="rect">
            <a:avLst/>
          </a:prstGeom>
          <a:noFill/>
          <a:ln>
            <a:noFill/>
          </a:ln>
        </p:spPr>
      </p:pic>
      <p:sp>
        <p:nvSpPr>
          <p:cNvPr id="3" name="Google Shape;115;p16">
            <a:extLst>
              <a:ext uri="{FF2B5EF4-FFF2-40B4-BE49-F238E27FC236}">
                <a16:creationId xmlns:a16="http://schemas.microsoft.com/office/drawing/2014/main" id="{3C043872-F934-F014-0305-B653A14DC94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rtl="0">
              <a:lnSpc>
                <a:spcPct val="90000"/>
              </a:lnSpc>
              <a:spcBef>
                <a:spcPts val="0"/>
              </a:spcBef>
              <a:spcAft>
                <a:spcPts val="0"/>
              </a:spcAft>
              <a:buClr>
                <a:schemeClr val="dk1"/>
              </a:buClr>
              <a:buSzPts val="6000"/>
              <a:buFont typeface="Calibri"/>
              <a:buNone/>
            </a:pPr>
            <a:r>
              <a:rPr lang="en-GB" dirty="0"/>
              <a:t>How can we better train DNNs?</a:t>
            </a:r>
            <a:endParaRPr dirty="0"/>
          </a:p>
        </p:txBody>
      </p:sp>
      <p:sp>
        <p:nvSpPr>
          <p:cNvPr id="1428" name="Google Shape;1428;p51"/>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70C0"/>
              </a:buClr>
              <a:buSzPts val="2400"/>
              <a:buNone/>
            </a:pPr>
            <a:r>
              <a:rPr lang="en-GB" sz="3200" dirty="0">
                <a:solidFill>
                  <a:srgbClr val="0070C0"/>
                </a:solidFill>
              </a:rPr>
              <a:t>Better weight initialization, better gradient descent, regularization,</a:t>
            </a:r>
            <a:r>
              <a:rPr lang="en-GB" sz="3200" dirty="0"/>
              <a:t> </a:t>
            </a:r>
            <a:r>
              <a:rPr lang="en-GB" sz="3200" dirty="0">
                <a:solidFill>
                  <a:srgbClr val="0070C0"/>
                </a:solidFill>
              </a:rPr>
              <a:t>more efficient code, and more </a:t>
            </a:r>
            <a:r>
              <a:rPr lang="en-GB" sz="3200" dirty="0">
                <a:solidFill>
                  <a:srgbClr val="FF0000"/>
                </a:solidFill>
              </a:rPr>
              <a:t>GPU</a:t>
            </a:r>
            <a:r>
              <a:rPr lang="en-GB" sz="3200" dirty="0">
                <a:solidFill>
                  <a:srgbClr val="0070C0"/>
                </a:solidFill>
              </a:rPr>
              <a:t>’s</a:t>
            </a:r>
            <a:endParaRPr sz="3200" dirty="0">
              <a:solidFill>
                <a:srgbClr val="0070C0"/>
              </a:solidFill>
            </a:endParaRPr>
          </a:p>
        </p:txBody>
      </p:sp>
      <p:sp>
        <p:nvSpPr>
          <p:cNvPr id="2" name="Google Shape;115;p16">
            <a:extLst>
              <a:ext uri="{FF2B5EF4-FFF2-40B4-BE49-F238E27FC236}">
                <a16:creationId xmlns:a16="http://schemas.microsoft.com/office/drawing/2014/main" id="{24029DDE-CB4B-640C-CFFC-DBF50803889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5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Momentum gradient descent</a:t>
            </a:r>
            <a:endParaRPr dirty="0"/>
          </a:p>
        </p:txBody>
      </p:sp>
      <p:pic>
        <p:nvPicPr>
          <p:cNvPr id="1437" name="Google Shape;1437;p52" descr="Chart, line chart&#10;&#10;Description automatically generated"/>
          <p:cNvPicPr preferRelativeResize="0"/>
          <p:nvPr/>
        </p:nvPicPr>
        <p:blipFill rotWithShape="1">
          <a:blip r:embed="rId3">
            <a:alphaModFix/>
          </a:blip>
          <a:srcRect/>
          <a:stretch/>
        </p:blipFill>
        <p:spPr>
          <a:xfrm>
            <a:off x="6181995" y="939639"/>
            <a:ext cx="5843451" cy="5388429"/>
          </a:xfrm>
          <a:prstGeom prst="rect">
            <a:avLst/>
          </a:prstGeom>
          <a:noFill/>
          <a:ln>
            <a:noFill/>
          </a:ln>
        </p:spPr>
      </p:pic>
      <p:grpSp>
        <p:nvGrpSpPr>
          <p:cNvPr id="1438" name="Google Shape;1438;p52"/>
          <p:cNvGrpSpPr/>
          <p:nvPr/>
        </p:nvGrpSpPr>
        <p:grpSpPr>
          <a:xfrm>
            <a:off x="595423" y="2409608"/>
            <a:ext cx="4125433" cy="1344301"/>
            <a:chOff x="595423" y="2409608"/>
            <a:chExt cx="4125433" cy="1344301"/>
          </a:xfrm>
        </p:grpSpPr>
        <p:sp>
          <p:nvSpPr>
            <p:cNvPr id="1439" name="Google Shape;1439;p52"/>
            <p:cNvSpPr txBox="1"/>
            <p:nvPr/>
          </p:nvSpPr>
          <p:spPr>
            <a:xfrm>
              <a:off x="855921" y="2841543"/>
              <a:ext cx="3864935" cy="912366"/>
            </a:xfrm>
            <a:prstGeom prst="rect">
              <a:avLst/>
            </a:prstGeom>
            <a:blipFill rotWithShape="1">
              <a:blip r:embed="rId4">
                <a:alphaModFix/>
              </a:blip>
              <a:stretch>
                <a:fillRect l="-3933" b="-136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0" name="Google Shape;1440;p52"/>
            <p:cNvSpPr txBox="1"/>
            <p:nvPr/>
          </p:nvSpPr>
          <p:spPr>
            <a:xfrm>
              <a:off x="595423" y="2409608"/>
              <a:ext cx="39191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rgbClr val="00B050"/>
                  </a:solidFill>
                  <a:latin typeface="Calibri"/>
                  <a:ea typeface="Calibri"/>
                  <a:cs typeface="Calibri"/>
                  <a:sym typeface="Calibri"/>
                </a:rPr>
                <a:t>Momentum gradient descent:</a:t>
              </a:r>
              <a:endParaRPr dirty="0"/>
            </a:p>
          </p:txBody>
        </p:sp>
      </p:grpSp>
      <p:grpSp>
        <p:nvGrpSpPr>
          <p:cNvPr id="1441" name="Google Shape;1441;p52"/>
          <p:cNvGrpSpPr/>
          <p:nvPr/>
        </p:nvGrpSpPr>
        <p:grpSpPr>
          <a:xfrm>
            <a:off x="632767" y="4022871"/>
            <a:ext cx="4598452" cy="1344301"/>
            <a:chOff x="632767" y="4022871"/>
            <a:chExt cx="4598452" cy="1344301"/>
          </a:xfrm>
        </p:grpSpPr>
        <p:sp>
          <p:nvSpPr>
            <p:cNvPr id="1442" name="Google Shape;1442;p52"/>
            <p:cNvSpPr txBox="1"/>
            <p:nvPr/>
          </p:nvSpPr>
          <p:spPr>
            <a:xfrm>
              <a:off x="829468" y="4454806"/>
              <a:ext cx="4401751" cy="912366"/>
            </a:xfrm>
            <a:prstGeom prst="rect">
              <a:avLst/>
            </a:prstGeom>
            <a:blipFill rotWithShape="1">
              <a:blip r:embed="rId5">
                <a:alphaModFix/>
              </a:blip>
              <a:stretch>
                <a:fillRect l="-3457" b="-136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3" name="Google Shape;1443;p52"/>
            <p:cNvSpPr txBox="1"/>
            <p:nvPr/>
          </p:nvSpPr>
          <p:spPr>
            <a:xfrm>
              <a:off x="632767" y="4022871"/>
              <a:ext cx="3551485"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hlink"/>
                  </a:solidFill>
                  <a:latin typeface="Calibri"/>
                  <a:ea typeface="Calibri"/>
                  <a:cs typeface="Calibri"/>
                  <a:sym typeface="Calibri"/>
                </a:rPr>
                <a:t>Nesterov gradient descent:</a:t>
              </a:r>
              <a:endParaRPr u="sng" dirty="0"/>
            </a:p>
          </p:txBody>
        </p:sp>
      </p:grpSp>
      <p:sp>
        <p:nvSpPr>
          <p:cNvPr id="1444" name="Google Shape;1444;p52"/>
          <p:cNvSpPr txBox="1"/>
          <p:nvPr/>
        </p:nvSpPr>
        <p:spPr>
          <a:xfrm>
            <a:off x="632767" y="5568274"/>
            <a:ext cx="567879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0070C0"/>
                </a:solidFill>
                <a:latin typeface="Calibri"/>
                <a:ea typeface="Calibri"/>
                <a:cs typeface="Calibri"/>
                <a:sym typeface="Calibri"/>
              </a:rPr>
              <a:t>Further variants: AdaGrad, RMSProb, Adam,</a:t>
            </a:r>
            <a:endParaRPr/>
          </a:p>
          <a:p>
            <a:pPr marL="0" marR="0" lvl="0" indent="0" algn="l" rtl="0">
              <a:spcBef>
                <a:spcPts val="0"/>
              </a:spcBef>
              <a:spcAft>
                <a:spcPts val="0"/>
              </a:spcAft>
              <a:buNone/>
            </a:pPr>
            <a:r>
              <a:rPr lang="en-GB" sz="2400">
                <a:solidFill>
                  <a:srgbClr val="0070C0"/>
                </a:solidFill>
                <a:latin typeface="Calibri"/>
                <a:ea typeface="Calibri"/>
                <a:cs typeface="Calibri"/>
                <a:sym typeface="Calibri"/>
              </a:rPr>
              <a:t>Nadam, …</a:t>
            </a:r>
            <a:endParaRPr/>
          </a:p>
        </p:txBody>
      </p:sp>
      <p:grpSp>
        <p:nvGrpSpPr>
          <p:cNvPr id="1445" name="Google Shape;1445;p52"/>
          <p:cNvGrpSpPr/>
          <p:nvPr/>
        </p:nvGrpSpPr>
        <p:grpSpPr>
          <a:xfrm>
            <a:off x="587569" y="1192327"/>
            <a:ext cx="4125433" cy="974969"/>
            <a:chOff x="587569" y="1192327"/>
            <a:chExt cx="4125433" cy="974969"/>
          </a:xfrm>
        </p:grpSpPr>
        <p:sp>
          <p:nvSpPr>
            <p:cNvPr id="1446" name="Google Shape;1446;p52"/>
            <p:cNvSpPr txBox="1"/>
            <p:nvPr/>
          </p:nvSpPr>
          <p:spPr>
            <a:xfrm>
              <a:off x="848067" y="1624262"/>
              <a:ext cx="3864935" cy="543034"/>
            </a:xfrm>
            <a:prstGeom prst="rect">
              <a:avLst/>
            </a:prstGeom>
            <a:blipFill rotWithShape="1">
              <a:blip r:embed="rId6">
                <a:alphaModFix/>
              </a:blip>
              <a:stretch>
                <a:fillRect l="-3920" b="-136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7" name="Google Shape;1447;p52"/>
            <p:cNvSpPr txBox="1"/>
            <p:nvPr/>
          </p:nvSpPr>
          <p:spPr>
            <a:xfrm>
              <a:off x="587569" y="1192327"/>
              <a:ext cx="24071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rgbClr val="FF0000"/>
                  </a:solidFill>
                  <a:latin typeface="Calibri"/>
                  <a:ea typeface="Calibri"/>
                  <a:cs typeface="Calibri"/>
                  <a:sym typeface="Calibri"/>
                </a:rPr>
                <a:t>Gradient descent:</a:t>
              </a:r>
              <a:endParaRPr dirty="0"/>
            </a:p>
          </p:txBody>
        </p:sp>
      </p:grpSp>
      <p:grpSp>
        <p:nvGrpSpPr>
          <p:cNvPr id="1448" name="Google Shape;1448;p52"/>
          <p:cNvGrpSpPr/>
          <p:nvPr/>
        </p:nvGrpSpPr>
        <p:grpSpPr>
          <a:xfrm>
            <a:off x="6897913" y="1944749"/>
            <a:ext cx="1535490" cy="2374893"/>
            <a:chOff x="6897913" y="2131787"/>
            <a:chExt cx="1535490" cy="2374893"/>
          </a:xfrm>
        </p:grpSpPr>
        <p:sp>
          <p:nvSpPr>
            <p:cNvPr id="1449" name="Google Shape;1449;p52"/>
            <p:cNvSpPr/>
            <p:nvPr/>
          </p:nvSpPr>
          <p:spPr>
            <a:xfrm>
              <a:off x="6897913" y="2131787"/>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0" name="Google Shape;1450;p52"/>
            <p:cNvSpPr/>
            <p:nvPr/>
          </p:nvSpPr>
          <p:spPr>
            <a:xfrm>
              <a:off x="7194246" y="3347357"/>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1" name="Google Shape;1451;p52"/>
            <p:cNvSpPr/>
            <p:nvPr/>
          </p:nvSpPr>
          <p:spPr>
            <a:xfrm>
              <a:off x="7465180" y="391462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2" name="Google Shape;1452;p52"/>
            <p:cNvSpPr/>
            <p:nvPr/>
          </p:nvSpPr>
          <p:spPr>
            <a:xfrm>
              <a:off x="7736112" y="419402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3" name="Google Shape;1453;p52"/>
            <p:cNvSpPr/>
            <p:nvPr/>
          </p:nvSpPr>
          <p:spPr>
            <a:xfrm>
              <a:off x="7956245" y="430953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4" name="Google Shape;1454;p52"/>
            <p:cNvSpPr/>
            <p:nvPr/>
          </p:nvSpPr>
          <p:spPr>
            <a:xfrm>
              <a:off x="8134046" y="4334929"/>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52"/>
            <p:cNvSpPr/>
            <p:nvPr/>
          </p:nvSpPr>
          <p:spPr>
            <a:xfrm>
              <a:off x="8286446" y="4343395"/>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56" name="Google Shape;1456;p52"/>
            <p:cNvCxnSpPr>
              <a:stCxn id="1449" idx="7"/>
              <a:endCxn id="1450" idx="6"/>
            </p:cNvCxnSpPr>
            <p:nvPr/>
          </p:nvCxnSpPr>
          <p:spPr>
            <a:xfrm rot="-5400000" flipH="1">
              <a:off x="6545749" y="2633300"/>
              <a:ext cx="1273200" cy="318000"/>
            </a:xfrm>
            <a:prstGeom prst="curvedConnector4">
              <a:avLst>
                <a:gd name="adj1" fmla="val -3872"/>
                <a:gd name="adj2" fmla="val 151942"/>
              </a:avLst>
            </a:prstGeom>
            <a:noFill/>
            <a:ln w="9525" cap="flat" cmpd="sng">
              <a:solidFill>
                <a:schemeClr val="dk1"/>
              </a:solidFill>
              <a:prstDash val="solid"/>
              <a:miter lim="800000"/>
              <a:headEnd type="none" w="sm" len="sm"/>
              <a:tailEnd type="triangle" w="med" len="med"/>
            </a:ln>
          </p:spPr>
        </p:cxnSp>
        <p:cxnSp>
          <p:nvCxnSpPr>
            <p:cNvPr id="1457" name="Google Shape;1457;p52"/>
            <p:cNvCxnSpPr>
              <a:stCxn id="1450" idx="6"/>
              <a:endCxn id="1451" idx="7"/>
            </p:cNvCxnSpPr>
            <p:nvPr/>
          </p:nvCxnSpPr>
          <p:spPr>
            <a:xfrm>
              <a:off x="7341203" y="3429000"/>
              <a:ext cx="249300" cy="509400"/>
            </a:xfrm>
            <a:prstGeom prst="curvedConnector2">
              <a:avLst/>
            </a:prstGeom>
            <a:noFill/>
            <a:ln w="9525" cap="flat" cmpd="sng">
              <a:solidFill>
                <a:schemeClr val="dk1"/>
              </a:solidFill>
              <a:prstDash val="solid"/>
              <a:miter lim="800000"/>
              <a:headEnd type="none" w="sm" len="sm"/>
              <a:tailEnd type="triangle" w="med" len="med"/>
            </a:ln>
          </p:spPr>
        </p:cxnSp>
        <p:cxnSp>
          <p:nvCxnSpPr>
            <p:cNvPr id="1458" name="Google Shape;1458;p52"/>
            <p:cNvCxnSpPr>
              <a:stCxn id="1451" idx="5"/>
              <a:endCxn id="1452" idx="0"/>
            </p:cNvCxnSpPr>
            <p:nvPr/>
          </p:nvCxnSpPr>
          <p:spPr>
            <a:xfrm rot="-5400000" flipH="1">
              <a:off x="7630066" y="4014546"/>
              <a:ext cx="140100" cy="219000"/>
            </a:xfrm>
            <a:prstGeom prst="curvedConnector3">
              <a:avLst>
                <a:gd name="adj1" fmla="val -4418"/>
              </a:avLst>
            </a:prstGeom>
            <a:noFill/>
            <a:ln w="9525" cap="flat" cmpd="sng">
              <a:solidFill>
                <a:schemeClr val="dk1"/>
              </a:solidFill>
              <a:prstDash val="solid"/>
              <a:miter lim="800000"/>
              <a:headEnd type="none" w="sm" len="sm"/>
              <a:tailEnd type="triangle" w="med" len="med"/>
            </a:ln>
          </p:spPr>
        </p:cxnSp>
        <p:cxnSp>
          <p:nvCxnSpPr>
            <p:cNvPr id="1459" name="Google Shape;1459;p52"/>
            <p:cNvCxnSpPr>
              <a:stCxn id="1453" idx="0"/>
              <a:endCxn id="1454" idx="0"/>
            </p:cNvCxnSpPr>
            <p:nvPr/>
          </p:nvCxnSpPr>
          <p:spPr>
            <a:xfrm rot="-5400000" flipH="1">
              <a:off x="8105924" y="4233334"/>
              <a:ext cx="25500" cy="177900"/>
            </a:xfrm>
            <a:prstGeom prst="curvedConnector3">
              <a:avLst>
                <a:gd name="adj1" fmla="val -900177"/>
              </a:avLst>
            </a:prstGeom>
            <a:noFill/>
            <a:ln w="9525" cap="flat" cmpd="sng">
              <a:solidFill>
                <a:schemeClr val="dk1"/>
              </a:solidFill>
              <a:prstDash val="solid"/>
              <a:miter lim="800000"/>
              <a:headEnd type="none" w="sm" len="sm"/>
              <a:tailEnd type="triangle" w="med" len="med"/>
            </a:ln>
          </p:spPr>
        </p:cxnSp>
        <p:cxnSp>
          <p:nvCxnSpPr>
            <p:cNvPr id="1460" name="Google Shape;1460;p52"/>
            <p:cNvCxnSpPr/>
            <p:nvPr/>
          </p:nvCxnSpPr>
          <p:spPr>
            <a:xfrm rot="-5400000" flipH="1">
              <a:off x="8296426" y="4258731"/>
              <a:ext cx="25395" cy="177801"/>
            </a:xfrm>
            <a:prstGeom prst="curvedConnector3">
              <a:avLst>
                <a:gd name="adj1" fmla="val -900177"/>
              </a:avLst>
            </a:prstGeom>
            <a:noFill/>
            <a:ln w="9525" cap="flat" cmpd="sng">
              <a:solidFill>
                <a:schemeClr val="dk1"/>
              </a:solidFill>
              <a:prstDash val="solid"/>
              <a:miter lim="800000"/>
              <a:headEnd type="none" w="sm" len="sm"/>
              <a:tailEnd type="triangle" w="med" len="med"/>
            </a:ln>
          </p:spPr>
        </p:cxnSp>
        <p:cxnSp>
          <p:nvCxnSpPr>
            <p:cNvPr id="1461" name="Google Shape;1461;p52"/>
            <p:cNvCxnSpPr>
              <a:endCxn id="1453" idx="0"/>
            </p:cNvCxnSpPr>
            <p:nvPr/>
          </p:nvCxnSpPr>
          <p:spPr>
            <a:xfrm>
              <a:off x="7839224" y="4207834"/>
              <a:ext cx="190500" cy="101700"/>
            </a:xfrm>
            <a:prstGeom prst="curvedConnector2">
              <a:avLst/>
            </a:prstGeom>
            <a:noFill/>
            <a:ln w="9525" cap="flat" cmpd="sng">
              <a:solidFill>
                <a:schemeClr val="dk1"/>
              </a:solidFill>
              <a:prstDash val="solid"/>
              <a:miter lim="800000"/>
              <a:headEnd type="none" w="sm" len="sm"/>
              <a:tailEnd type="triangle" w="med" len="med"/>
            </a:ln>
          </p:spPr>
        </p:cxnSp>
      </p:grpSp>
      <p:grpSp>
        <p:nvGrpSpPr>
          <p:cNvPr id="1462" name="Google Shape;1462;p52"/>
          <p:cNvGrpSpPr/>
          <p:nvPr/>
        </p:nvGrpSpPr>
        <p:grpSpPr>
          <a:xfrm>
            <a:off x="6938128" y="2197942"/>
            <a:ext cx="4350925" cy="3192704"/>
            <a:chOff x="6938128" y="2384980"/>
            <a:chExt cx="4350925" cy="3192704"/>
          </a:xfrm>
        </p:grpSpPr>
        <p:sp>
          <p:nvSpPr>
            <p:cNvPr id="1463" name="Google Shape;1463;p52"/>
            <p:cNvSpPr/>
            <p:nvPr/>
          </p:nvSpPr>
          <p:spPr>
            <a:xfrm>
              <a:off x="6938128" y="2384980"/>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4" name="Google Shape;1464;p52"/>
            <p:cNvSpPr/>
            <p:nvPr/>
          </p:nvSpPr>
          <p:spPr>
            <a:xfrm>
              <a:off x="7318223" y="3624044"/>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5" name="Google Shape;1465;p52"/>
            <p:cNvSpPr/>
            <p:nvPr/>
          </p:nvSpPr>
          <p:spPr>
            <a:xfrm>
              <a:off x="8052751" y="4340720"/>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6" name="Google Shape;1466;p52"/>
            <p:cNvSpPr/>
            <p:nvPr/>
          </p:nvSpPr>
          <p:spPr>
            <a:xfrm>
              <a:off x="8733363" y="4391175"/>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7" name="Google Shape;1467;p52"/>
            <p:cNvSpPr/>
            <p:nvPr/>
          </p:nvSpPr>
          <p:spPr>
            <a:xfrm>
              <a:off x="9478128" y="4781047"/>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8" name="Google Shape;1468;p52"/>
            <p:cNvSpPr/>
            <p:nvPr/>
          </p:nvSpPr>
          <p:spPr>
            <a:xfrm>
              <a:off x="10265528" y="5414399"/>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9" name="Google Shape;1469;p52"/>
            <p:cNvSpPr/>
            <p:nvPr/>
          </p:nvSpPr>
          <p:spPr>
            <a:xfrm>
              <a:off x="10953179" y="5041637"/>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0" name="Google Shape;1470;p52"/>
            <p:cNvSpPr/>
            <p:nvPr/>
          </p:nvSpPr>
          <p:spPr>
            <a:xfrm>
              <a:off x="11142096" y="4414404"/>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1" name="Google Shape;1471;p52"/>
            <p:cNvSpPr/>
            <p:nvPr/>
          </p:nvSpPr>
          <p:spPr>
            <a:xfrm>
              <a:off x="10750486" y="5332756"/>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72" name="Google Shape;1472;p52"/>
            <p:cNvCxnSpPr>
              <a:stCxn id="1463" idx="5"/>
            </p:cNvCxnSpPr>
            <p:nvPr/>
          </p:nvCxnSpPr>
          <p:spPr>
            <a:xfrm rot="-5400000" flipH="1">
              <a:off x="6685114" y="2902802"/>
              <a:ext cx="1123500" cy="366600"/>
            </a:xfrm>
            <a:prstGeom prst="curvedConnector3">
              <a:avLst>
                <a:gd name="adj1" fmla="val -4254"/>
              </a:avLst>
            </a:prstGeom>
            <a:noFill/>
            <a:ln w="9525" cap="flat" cmpd="sng">
              <a:solidFill>
                <a:schemeClr val="dk1"/>
              </a:solidFill>
              <a:prstDash val="solid"/>
              <a:miter lim="800000"/>
              <a:headEnd type="none" w="sm" len="sm"/>
              <a:tailEnd type="triangle" w="med" len="med"/>
            </a:ln>
          </p:spPr>
        </p:cxnSp>
        <p:cxnSp>
          <p:nvCxnSpPr>
            <p:cNvPr id="1473" name="Google Shape;1473;p52"/>
            <p:cNvCxnSpPr>
              <a:stCxn id="1464" idx="5"/>
              <a:endCxn id="1465" idx="0"/>
            </p:cNvCxnSpPr>
            <p:nvPr/>
          </p:nvCxnSpPr>
          <p:spPr>
            <a:xfrm rot="-5400000" flipH="1">
              <a:off x="7496309" y="3710766"/>
              <a:ext cx="577200" cy="682500"/>
            </a:xfrm>
            <a:prstGeom prst="curvedConnector3">
              <a:avLst>
                <a:gd name="adj1" fmla="val 6002"/>
              </a:avLst>
            </a:prstGeom>
            <a:noFill/>
            <a:ln w="9525" cap="flat" cmpd="sng">
              <a:solidFill>
                <a:schemeClr val="dk1"/>
              </a:solidFill>
              <a:prstDash val="solid"/>
              <a:miter lim="800000"/>
              <a:headEnd type="none" w="sm" len="sm"/>
              <a:tailEnd type="triangle" w="med" len="med"/>
            </a:ln>
          </p:spPr>
        </p:cxnSp>
        <p:cxnSp>
          <p:nvCxnSpPr>
            <p:cNvPr id="1474" name="Google Shape;1474;p52"/>
            <p:cNvCxnSpPr>
              <a:stCxn id="1465" idx="0"/>
              <a:endCxn id="1466" idx="0"/>
            </p:cNvCxnSpPr>
            <p:nvPr/>
          </p:nvCxnSpPr>
          <p:spPr>
            <a:xfrm rot="-5400000" flipH="1">
              <a:off x="8441380" y="4025570"/>
              <a:ext cx="50400" cy="680700"/>
            </a:xfrm>
            <a:prstGeom prst="curvedConnector3">
              <a:avLst>
                <a:gd name="adj1" fmla="val -453077"/>
              </a:avLst>
            </a:prstGeom>
            <a:noFill/>
            <a:ln w="9525" cap="flat" cmpd="sng">
              <a:solidFill>
                <a:schemeClr val="dk1"/>
              </a:solidFill>
              <a:prstDash val="solid"/>
              <a:miter lim="800000"/>
              <a:headEnd type="none" w="sm" len="sm"/>
              <a:tailEnd type="triangle" w="med" len="med"/>
            </a:ln>
          </p:spPr>
        </p:cxnSp>
        <p:cxnSp>
          <p:nvCxnSpPr>
            <p:cNvPr id="1475" name="Google Shape;1475;p52"/>
            <p:cNvCxnSpPr>
              <a:endCxn id="1467" idx="0"/>
            </p:cNvCxnSpPr>
            <p:nvPr/>
          </p:nvCxnSpPr>
          <p:spPr>
            <a:xfrm>
              <a:off x="8840607" y="4414447"/>
              <a:ext cx="711000" cy="366600"/>
            </a:xfrm>
            <a:prstGeom prst="curvedConnector2">
              <a:avLst/>
            </a:prstGeom>
            <a:noFill/>
            <a:ln w="9525" cap="flat" cmpd="sng">
              <a:solidFill>
                <a:schemeClr val="dk1"/>
              </a:solidFill>
              <a:prstDash val="solid"/>
              <a:miter lim="800000"/>
              <a:headEnd type="none" w="sm" len="sm"/>
              <a:tailEnd type="triangle" w="med" len="med"/>
            </a:ln>
          </p:spPr>
        </p:cxnSp>
        <p:cxnSp>
          <p:nvCxnSpPr>
            <p:cNvPr id="1476" name="Google Shape;1476;p52"/>
            <p:cNvCxnSpPr>
              <a:endCxn id="1468" idx="0"/>
            </p:cNvCxnSpPr>
            <p:nvPr/>
          </p:nvCxnSpPr>
          <p:spPr>
            <a:xfrm>
              <a:off x="9625007" y="4860299"/>
              <a:ext cx="714000" cy="554100"/>
            </a:xfrm>
            <a:prstGeom prst="curvedConnector2">
              <a:avLst/>
            </a:prstGeom>
            <a:noFill/>
            <a:ln w="9525" cap="flat" cmpd="sng">
              <a:solidFill>
                <a:schemeClr val="dk1"/>
              </a:solidFill>
              <a:prstDash val="solid"/>
              <a:miter lim="800000"/>
              <a:headEnd type="none" w="sm" len="sm"/>
              <a:tailEnd type="triangle" w="med" len="med"/>
            </a:ln>
          </p:spPr>
        </p:cxnSp>
        <p:cxnSp>
          <p:nvCxnSpPr>
            <p:cNvPr id="1477" name="Google Shape;1477;p52"/>
            <p:cNvCxnSpPr>
              <a:stCxn id="1468" idx="0"/>
              <a:endCxn id="1470" idx="2"/>
            </p:cNvCxnSpPr>
            <p:nvPr/>
          </p:nvCxnSpPr>
          <p:spPr>
            <a:xfrm rot="-5400000">
              <a:off x="10281407" y="4553699"/>
              <a:ext cx="918300" cy="803100"/>
            </a:xfrm>
            <a:prstGeom prst="curvedConnector2">
              <a:avLst/>
            </a:prstGeom>
            <a:noFill/>
            <a:ln w="9525" cap="flat" cmpd="sng">
              <a:solidFill>
                <a:schemeClr val="dk1"/>
              </a:solidFill>
              <a:prstDash val="solid"/>
              <a:miter lim="800000"/>
              <a:headEnd type="none" w="sm" len="sm"/>
              <a:tailEnd type="triangle" w="med" len="med"/>
            </a:ln>
          </p:spPr>
        </p:cxnSp>
        <p:cxnSp>
          <p:nvCxnSpPr>
            <p:cNvPr id="1478" name="Google Shape;1478;p52"/>
            <p:cNvCxnSpPr>
              <a:stCxn id="1470" idx="2"/>
              <a:endCxn id="1469" idx="1"/>
            </p:cNvCxnSpPr>
            <p:nvPr/>
          </p:nvCxnSpPr>
          <p:spPr>
            <a:xfrm flipH="1">
              <a:off x="10974696" y="4496047"/>
              <a:ext cx="167400" cy="569400"/>
            </a:xfrm>
            <a:prstGeom prst="curvedConnector2">
              <a:avLst/>
            </a:prstGeom>
            <a:noFill/>
            <a:ln w="9525" cap="flat" cmpd="sng">
              <a:solidFill>
                <a:schemeClr val="dk1"/>
              </a:solidFill>
              <a:prstDash val="solid"/>
              <a:miter lim="800000"/>
              <a:headEnd type="none" w="sm" len="sm"/>
              <a:tailEnd type="triangle" w="med" len="med"/>
            </a:ln>
          </p:spPr>
        </p:cxnSp>
        <p:cxnSp>
          <p:nvCxnSpPr>
            <p:cNvPr id="1479" name="Google Shape;1479;p52"/>
            <p:cNvCxnSpPr>
              <a:stCxn id="1469" idx="2"/>
              <a:endCxn id="1471" idx="0"/>
            </p:cNvCxnSpPr>
            <p:nvPr/>
          </p:nvCxnSpPr>
          <p:spPr>
            <a:xfrm flipH="1">
              <a:off x="10823879" y="5123280"/>
              <a:ext cx="129300" cy="209400"/>
            </a:xfrm>
            <a:prstGeom prst="curvedConnector2">
              <a:avLst/>
            </a:prstGeom>
            <a:noFill/>
            <a:ln w="9525" cap="flat" cmpd="sng">
              <a:solidFill>
                <a:schemeClr val="dk1"/>
              </a:solidFill>
              <a:prstDash val="solid"/>
              <a:miter lim="800000"/>
              <a:headEnd type="none" w="sm" len="sm"/>
              <a:tailEnd type="triangle" w="med" len="med"/>
            </a:ln>
          </p:spPr>
        </p:cxnSp>
      </p:grpSp>
      <p:grpSp>
        <p:nvGrpSpPr>
          <p:cNvPr id="1480" name="Google Shape;1480;p52"/>
          <p:cNvGrpSpPr/>
          <p:nvPr/>
        </p:nvGrpSpPr>
        <p:grpSpPr>
          <a:xfrm>
            <a:off x="6977867" y="2358847"/>
            <a:ext cx="3988878" cy="3092466"/>
            <a:chOff x="6986831" y="2527955"/>
            <a:chExt cx="3988878" cy="3092466"/>
          </a:xfrm>
        </p:grpSpPr>
        <p:sp>
          <p:nvSpPr>
            <p:cNvPr id="1481" name="Google Shape;1481;p52"/>
            <p:cNvSpPr/>
            <p:nvPr/>
          </p:nvSpPr>
          <p:spPr>
            <a:xfrm>
              <a:off x="6986831" y="2527955"/>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2" name="Google Shape;1482;p52"/>
            <p:cNvSpPr/>
            <p:nvPr/>
          </p:nvSpPr>
          <p:spPr>
            <a:xfrm>
              <a:off x="7366926" y="3767019"/>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3" name="Google Shape;1483;p52"/>
            <p:cNvSpPr/>
            <p:nvPr/>
          </p:nvSpPr>
          <p:spPr>
            <a:xfrm>
              <a:off x="8158396" y="4309534"/>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4" name="Google Shape;1484;p52"/>
            <p:cNvSpPr/>
            <p:nvPr/>
          </p:nvSpPr>
          <p:spPr>
            <a:xfrm>
              <a:off x="8951111" y="4422362"/>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5" name="Google Shape;1485;p52"/>
            <p:cNvSpPr/>
            <p:nvPr/>
          </p:nvSpPr>
          <p:spPr>
            <a:xfrm>
              <a:off x="9733872" y="4944332"/>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6" name="Google Shape;1486;p52"/>
            <p:cNvSpPr/>
            <p:nvPr/>
          </p:nvSpPr>
          <p:spPr>
            <a:xfrm>
              <a:off x="10461188" y="5457136"/>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7" name="Google Shape;1487;p52"/>
            <p:cNvSpPr/>
            <p:nvPr/>
          </p:nvSpPr>
          <p:spPr>
            <a:xfrm>
              <a:off x="10828752" y="5229873"/>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88" name="Google Shape;1488;p52"/>
            <p:cNvCxnSpPr>
              <a:stCxn id="1487" idx="1"/>
            </p:cNvCxnSpPr>
            <p:nvPr/>
          </p:nvCxnSpPr>
          <p:spPr>
            <a:xfrm rot="5400000">
              <a:off x="10590773" y="5197686"/>
              <a:ext cx="203400" cy="315600"/>
            </a:xfrm>
            <a:prstGeom prst="curvedConnector4">
              <a:avLst>
                <a:gd name="adj1" fmla="val -48493"/>
                <a:gd name="adj2" fmla="val 88916"/>
              </a:avLst>
            </a:prstGeom>
            <a:noFill/>
            <a:ln w="9525" cap="flat" cmpd="sng">
              <a:solidFill>
                <a:schemeClr val="dk1"/>
              </a:solidFill>
              <a:prstDash val="solid"/>
              <a:miter lim="800000"/>
              <a:headEnd type="none" w="sm" len="sm"/>
              <a:tailEnd type="triangle" w="med" len="med"/>
            </a:ln>
          </p:spPr>
        </p:cxnSp>
        <p:cxnSp>
          <p:nvCxnSpPr>
            <p:cNvPr id="1489" name="Google Shape;1489;p52"/>
            <p:cNvCxnSpPr>
              <a:stCxn id="1481" idx="6"/>
              <a:endCxn id="1482" idx="7"/>
            </p:cNvCxnSpPr>
            <p:nvPr/>
          </p:nvCxnSpPr>
          <p:spPr>
            <a:xfrm>
              <a:off x="7133788" y="2609598"/>
              <a:ext cx="358500" cy="1181400"/>
            </a:xfrm>
            <a:prstGeom prst="curvedConnector2">
              <a:avLst/>
            </a:prstGeom>
            <a:noFill/>
            <a:ln w="9525" cap="flat" cmpd="sng">
              <a:solidFill>
                <a:schemeClr val="dk1"/>
              </a:solidFill>
              <a:prstDash val="solid"/>
              <a:miter lim="800000"/>
              <a:headEnd type="none" w="sm" len="sm"/>
              <a:tailEnd type="triangle" w="med" len="med"/>
            </a:ln>
          </p:spPr>
        </p:cxnSp>
        <p:cxnSp>
          <p:nvCxnSpPr>
            <p:cNvPr id="1490" name="Google Shape;1490;p52"/>
            <p:cNvCxnSpPr>
              <a:endCxn id="1483" idx="1"/>
            </p:cNvCxnSpPr>
            <p:nvPr/>
          </p:nvCxnSpPr>
          <p:spPr>
            <a:xfrm>
              <a:off x="7527417" y="3831547"/>
              <a:ext cx="652500" cy="501900"/>
            </a:xfrm>
            <a:prstGeom prst="curvedConnector2">
              <a:avLst/>
            </a:prstGeom>
            <a:noFill/>
            <a:ln w="9525" cap="flat" cmpd="sng">
              <a:solidFill>
                <a:schemeClr val="dk1"/>
              </a:solidFill>
              <a:prstDash val="solid"/>
              <a:miter lim="800000"/>
              <a:headEnd type="none" w="sm" len="sm"/>
              <a:tailEnd type="triangle" w="med" len="med"/>
            </a:ln>
          </p:spPr>
        </p:cxnSp>
        <p:cxnSp>
          <p:nvCxnSpPr>
            <p:cNvPr id="1491" name="Google Shape;1491;p52"/>
            <p:cNvCxnSpPr>
              <a:stCxn id="1483" idx="7"/>
              <a:endCxn id="1484" idx="0"/>
            </p:cNvCxnSpPr>
            <p:nvPr/>
          </p:nvCxnSpPr>
          <p:spPr>
            <a:xfrm rot="-5400000" flipH="1">
              <a:off x="8609782" y="4007497"/>
              <a:ext cx="88800" cy="740700"/>
            </a:xfrm>
            <a:prstGeom prst="curvedConnector3">
              <a:avLst>
                <a:gd name="adj1" fmla="val -304159"/>
              </a:avLst>
            </a:prstGeom>
            <a:noFill/>
            <a:ln w="9525" cap="flat" cmpd="sng">
              <a:solidFill>
                <a:schemeClr val="dk1"/>
              </a:solidFill>
              <a:prstDash val="solid"/>
              <a:miter lim="800000"/>
              <a:headEnd type="none" w="sm" len="sm"/>
              <a:tailEnd type="triangle" w="med" len="med"/>
            </a:ln>
          </p:spPr>
        </p:cxnSp>
        <p:cxnSp>
          <p:nvCxnSpPr>
            <p:cNvPr id="1492" name="Google Shape;1492;p52"/>
            <p:cNvCxnSpPr>
              <a:endCxn id="1485" idx="0"/>
            </p:cNvCxnSpPr>
            <p:nvPr/>
          </p:nvCxnSpPr>
          <p:spPr>
            <a:xfrm>
              <a:off x="9059151" y="4428332"/>
              <a:ext cx="748200" cy="516000"/>
            </a:xfrm>
            <a:prstGeom prst="curvedConnector2">
              <a:avLst/>
            </a:prstGeom>
            <a:noFill/>
            <a:ln w="9525" cap="flat" cmpd="sng">
              <a:solidFill>
                <a:schemeClr val="dk1"/>
              </a:solidFill>
              <a:prstDash val="solid"/>
              <a:miter lim="800000"/>
              <a:headEnd type="none" w="sm" len="sm"/>
              <a:tailEnd type="triangle" w="med" len="med"/>
            </a:ln>
          </p:spPr>
        </p:cxnSp>
        <p:cxnSp>
          <p:nvCxnSpPr>
            <p:cNvPr id="1493" name="Google Shape;1493;p52"/>
            <p:cNvCxnSpPr>
              <a:stCxn id="1485" idx="7"/>
              <a:endCxn id="1487" idx="0"/>
            </p:cNvCxnSpPr>
            <p:nvPr/>
          </p:nvCxnSpPr>
          <p:spPr>
            <a:xfrm rot="-5400000" flipH="1">
              <a:off x="10249908" y="4577645"/>
              <a:ext cx="261600" cy="1042800"/>
            </a:xfrm>
            <a:prstGeom prst="curvedConnector3">
              <a:avLst>
                <a:gd name="adj1" fmla="val -103369"/>
              </a:avLst>
            </a:prstGeom>
            <a:noFill/>
            <a:ln w="9525" cap="flat" cmpd="sng">
              <a:solidFill>
                <a:schemeClr val="dk1"/>
              </a:solidFill>
              <a:prstDash val="solid"/>
              <a:miter lim="800000"/>
              <a:headEnd type="none" w="sm" len="sm"/>
              <a:tailEnd type="triangle" w="med" len="med"/>
            </a:ln>
          </p:spPr>
        </p:cxnSp>
      </p:grpSp>
      <p:sp>
        <p:nvSpPr>
          <p:cNvPr id="5" name="Google Shape;115;p16">
            <a:extLst>
              <a:ext uri="{FF2B5EF4-FFF2-40B4-BE49-F238E27FC236}">
                <a16:creationId xmlns:a16="http://schemas.microsoft.com/office/drawing/2014/main" id="{1FE6F2B9-E1A6-81D2-B767-959114DC24C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44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146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148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5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Stochastic gradient descent (SGD)</a:t>
            </a:r>
            <a:endParaRPr dirty="0"/>
          </a:p>
        </p:txBody>
      </p:sp>
      <p:sp>
        <p:nvSpPr>
          <p:cNvPr id="1502" name="Google Shape;1502;p53"/>
          <p:cNvSpPr txBox="1">
            <a:spLocks noGrp="1"/>
          </p:cNvSpPr>
          <p:nvPr>
            <p:ph type="body" sz="quarter" idx="11"/>
          </p:nvPr>
        </p:nvSpPr>
        <p:spPr>
          <a:xfrm>
            <a:off x="838200" y="2928170"/>
            <a:ext cx="10515600" cy="3564705"/>
          </a:xfrm>
          <a:prstGeom prst="rect">
            <a:avLst/>
          </a:prstGeom>
          <a:blipFill rotWithShape="1">
            <a:blip r:embed="rId3">
              <a:alphaModFix/>
            </a:blip>
            <a:stretch>
              <a:fillRect l="-860" t="-3291" b="-2468"/>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endParaRPr dirty="0"/>
          </a:p>
        </p:txBody>
      </p:sp>
      <p:sp>
        <p:nvSpPr>
          <p:cNvPr id="1503" name="Google Shape;1503;p53"/>
          <p:cNvSpPr txBox="1"/>
          <p:nvPr/>
        </p:nvSpPr>
        <p:spPr>
          <a:xfrm>
            <a:off x="838200" y="1192256"/>
            <a:ext cx="10901189" cy="1569660"/>
          </a:xfrm>
          <a:prstGeom prst="rect">
            <a:avLst/>
          </a:prstGeom>
          <a:blipFill rotWithShape="1">
            <a:blip r:embed="rId4">
              <a:alphaModFix/>
            </a:blip>
            <a:stretch>
              <a:fillRect l="-930" t="-2418" b="-80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506" name="Google Shape;1506;p53"/>
          <p:cNvGrpSpPr/>
          <p:nvPr/>
        </p:nvGrpSpPr>
        <p:grpSpPr>
          <a:xfrm>
            <a:off x="7003189" y="4096085"/>
            <a:ext cx="5188811" cy="2103482"/>
            <a:chOff x="6763871" y="4402093"/>
            <a:chExt cx="5188811" cy="2103482"/>
          </a:xfrm>
        </p:grpSpPr>
        <p:pic>
          <p:nvPicPr>
            <p:cNvPr id="1507" name="Google Shape;1507;p53"/>
            <p:cNvPicPr preferRelativeResize="0"/>
            <p:nvPr/>
          </p:nvPicPr>
          <p:blipFill rotWithShape="1">
            <a:blip r:embed="rId5">
              <a:alphaModFix/>
            </a:blip>
            <a:srcRect/>
            <a:stretch/>
          </p:blipFill>
          <p:spPr>
            <a:xfrm>
              <a:off x="6763871" y="4402093"/>
              <a:ext cx="5188811" cy="2103482"/>
            </a:xfrm>
            <a:prstGeom prst="rect">
              <a:avLst/>
            </a:prstGeom>
            <a:noFill/>
            <a:ln>
              <a:noFill/>
            </a:ln>
          </p:spPr>
        </p:pic>
        <p:sp>
          <p:nvSpPr>
            <p:cNvPr id="1508" name="Google Shape;1508;p53"/>
            <p:cNvSpPr/>
            <p:nvPr/>
          </p:nvSpPr>
          <p:spPr>
            <a:xfrm>
              <a:off x="9304889" y="5373503"/>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9" name="Google Shape;1509;p53"/>
            <p:cNvSpPr/>
            <p:nvPr/>
          </p:nvSpPr>
          <p:spPr>
            <a:xfrm>
              <a:off x="9319637" y="6086873"/>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0" name="Google Shape;1510;p53"/>
            <p:cNvSpPr/>
            <p:nvPr/>
          </p:nvSpPr>
          <p:spPr>
            <a:xfrm>
              <a:off x="9943986" y="6089089"/>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1" name="Google Shape;1511;p53"/>
            <p:cNvSpPr txBox="1"/>
            <p:nvPr/>
          </p:nvSpPr>
          <p:spPr>
            <a:xfrm>
              <a:off x="9304889" y="4760390"/>
              <a:ext cx="341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rgbClr val="FF0000"/>
                  </a:solidFill>
                  <a:latin typeface="Calibri"/>
                  <a:ea typeface="Calibri"/>
                  <a:cs typeface="Calibri"/>
                  <a:sym typeface="Calibri"/>
                </a:rPr>
                <a:t>✓</a:t>
              </a:r>
              <a:endParaRPr/>
            </a:p>
          </p:txBody>
        </p:sp>
        <p:sp>
          <p:nvSpPr>
            <p:cNvPr id="1512" name="Google Shape;1512;p53"/>
            <p:cNvSpPr txBox="1"/>
            <p:nvPr/>
          </p:nvSpPr>
          <p:spPr>
            <a:xfrm>
              <a:off x="9943986" y="5399618"/>
              <a:ext cx="341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rgbClr val="FF0000"/>
                  </a:solidFill>
                  <a:latin typeface="Calibri"/>
                  <a:ea typeface="Calibri"/>
                  <a:cs typeface="Calibri"/>
                  <a:sym typeface="Calibri"/>
                </a:rPr>
                <a:t>✓</a:t>
              </a:r>
              <a:endParaRPr/>
            </a:p>
          </p:txBody>
        </p:sp>
      </p:grpSp>
      <p:sp>
        <p:nvSpPr>
          <p:cNvPr id="3" name="Google Shape;115;p16">
            <a:extLst>
              <a:ext uri="{FF2B5EF4-FFF2-40B4-BE49-F238E27FC236}">
                <a16:creationId xmlns:a16="http://schemas.microsoft.com/office/drawing/2014/main" id="{7CE5C195-A2F6-9AC6-8BD8-D108BAA1D99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56217-D8E7-644F-60BF-C5E93B212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09085-6C41-8D17-F6EC-DEE13504361C}"/>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B38C4BF8-B575-8680-0B9A-EE1EFAFB7EBA}"/>
              </a:ext>
            </a:extLst>
          </p:cNvPr>
          <p:cNvSpPr>
            <a:spLocks noGrp="1"/>
          </p:cNvSpPr>
          <p:nvPr>
            <p:ph type="body" sz="quarter" idx="11"/>
          </p:nvPr>
        </p:nvSpPr>
        <p:spPr/>
        <p:txBody>
          <a:bodyPr>
            <a:normAutofit/>
          </a:bodyPr>
          <a:lstStyle/>
          <a:p>
            <a:pPr lvl="1">
              <a:spcAft>
                <a:spcPts val="1800"/>
              </a:spcAft>
            </a:pPr>
            <a:r>
              <a:rPr lang="en-GB" sz="3200" dirty="0">
                <a:solidFill>
                  <a:schemeClr val="tx2"/>
                </a:solidFill>
              </a:rPr>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276847F4-40D5-A490-14BD-6107E36695A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64917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5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Weight initialization</a:t>
            </a:r>
            <a:endParaRPr dirty="0"/>
          </a:p>
        </p:txBody>
      </p:sp>
      <p:sp>
        <p:nvSpPr>
          <p:cNvPr id="1518" name="Google Shape;1518;p54"/>
          <p:cNvSpPr txBox="1"/>
          <p:nvPr/>
        </p:nvSpPr>
        <p:spPr>
          <a:xfrm>
            <a:off x="5499100" y="1905000"/>
            <a:ext cx="3167021" cy="1302921"/>
          </a:xfrm>
          <a:prstGeom prst="rect">
            <a:avLst/>
          </a:prstGeom>
          <a:blipFill rotWithShape="1">
            <a:blip r:embed="rId3">
              <a:alphaModFix/>
            </a:blip>
            <a:stretch>
              <a:fillRect t="-10679" b="-96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519" name="Google Shape;1519;p54"/>
          <p:cNvPicPr preferRelativeResize="0"/>
          <p:nvPr/>
        </p:nvPicPr>
        <p:blipFill rotWithShape="1">
          <a:blip r:embed="rId4">
            <a:alphaModFix/>
          </a:blip>
          <a:srcRect/>
          <a:stretch/>
        </p:blipFill>
        <p:spPr>
          <a:xfrm>
            <a:off x="9098482" y="1924482"/>
            <a:ext cx="1985433" cy="1323826"/>
          </a:xfrm>
          <a:prstGeom prst="rect">
            <a:avLst/>
          </a:prstGeom>
          <a:noFill/>
          <a:ln>
            <a:noFill/>
          </a:ln>
        </p:spPr>
      </p:pic>
      <p:grpSp>
        <p:nvGrpSpPr>
          <p:cNvPr id="1520" name="Google Shape;1520;p54"/>
          <p:cNvGrpSpPr/>
          <p:nvPr/>
        </p:nvGrpSpPr>
        <p:grpSpPr>
          <a:xfrm>
            <a:off x="1213961" y="1971459"/>
            <a:ext cx="3698867" cy="1279422"/>
            <a:chOff x="1213961" y="1971459"/>
            <a:chExt cx="3698867" cy="1279422"/>
          </a:xfrm>
        </p:grpSpPr>
        <p:sp>
          <p:nvSpPr>
            <p:cNvPr id="1521" name="Google Shape;1521;p54"/>
            <p:cNvSpPr/>
            <p:nvPr/>
          </p:nvSpPr>
          <p:spPr>
            <a:xfrm>
              <a:off x="174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2" name="Google Shape;1522;p54"/>
            <p:cNvSpPr/>
            <p:nvPr/>
          </p:nvSpPr>
          <p:spPr>
            <a:xfrm>
              <a:off x="228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3" name="Google Shape;1523;p54"/>
            <p:cNvSpPr/>
            <p:nvPr/>
          </p:nvSpPr>
          <p:spPr>
            <a:xfrm>
              <a:off x="282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4" name="Google Shape;1524;p54"/>
            <p:cNvSpPr/>
            <p:nvPr/>
          </p:nvSpPr>
          <p:spPr>
            <a:xfrm>
              <a:off x="336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5" name="Google Shape;1525;p54"/>
            <p:cNvSpPr/>
            <p:nvPr/>
          </p:nvSpPr>
          <p:spPr>
            <a:xfrm>
              <a:off x="390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6" name="Google Shape;1526;p54"/>
            <p:cNvSpPr/>
            <p:nvPr/>
          </p:nvSpPr>
          <p:spPr>
            <a:xfrm>
              <a:off x="122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7" name="Google Shape;1527;p54"/>
            <p:cNvSpPr/>
            <p:nvPr/>
          </p:nvSpPr>
          <p:spPr>
            <a:xfrm>
              <a:off x="176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8" name="Google Shape;1528;p54"/>
            <p:cNvSpPr/>
            <p:nvPr/>
          </p:nvSpPr>
          <p:spPr>
            <a:xfrm>
              <a:off x="230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9" name="Google Shape;1529;p54"/>
            <p:cNvSpPr/>
            <p:nvPr/>
          </p:nvSpPr>
          <p:spPr>
            <a:xfrm>
              <a:off x="284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0" name="Google Shape;1530;p54"/>
            <p:cNvSpPr/>
            <p:nvPr/>
          </p:nvSpPr>
          <p:spPr>
            <a:xfrm>
              <a:off x="338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1" name="Google Shape;1531;p54"/>
            <p:cNvSpPr/>
            <p:nvPr/>
          </p:nvSpPr>
          <p:spPr>
            <a:xfrm>
              <a:off x="392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2" name="Google Shape;1532;p54"/>
            <p:cNvSpPr/>
            <p:nvPr/>
          </p:nvSpPr>
          <p:spPr>
            <a:xfrm>
              <a:off x="446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3" name="Google Shape;1533;p54"/>
            <p:cNvSpPr/>
            <p:nvPr/>
          </p:nvSpPr>
          <p:spPr>
            <a:xfrm>
              <a:off x="1695381" y="1991702"/>
              <a:ext cx="460767"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4" name="Google Shape;1534;p54"/>
            <p:cNvSpPr/>
            <p:nvPr/>
          </p:nvSpPr>
          <p:spPr>
            <a:xfrm>
              <a:off x="2264470" y="1993629"/>
              <a:ext cx="466090"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5" name="Google Shape;1535;p54"/>
            <p:cNvSpPr/>
            <p:nvPr/>
          </p:nvSpPr>
          <p:spPr>
            <a:xfrm>
              <a:off x="3877708" y="1971459"/>
              <a:ext cx="480196"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6" name="Google Shape;1536;p54"/>
            <p:cNvSpPr/>
            <p:nvPr/>
          </p:nvSpPr>
          <p:spPr>
            <a:xfrm>
              <a:off x="2797780" y="2018657"/>
              <a:ext cx="434734"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537" name="Google Shape;1537;p54"/>
            <p:cNvCxnSpPr/>
            <p:nvPr/>
          </p:nvCxnSpPr>
          <p:spPr>
            <a:xfrm flipH="1">
              <a:off x="1416607"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38" name="Google Shape;1538;p54"/>
            <p:cNvCxnSpPr/>
            <p:nvPr/>
          </p:nvCxnSpPr>
          <p:spPr>
            <a:xfrm flipH="1">
              <a:off x="1961103"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39" name="Google Shape;1539;p54"/>
            <p:cNvCxnSpPr/>
            <p:nvPr/>
          </p:nvCxnSpPr>
          <p:spPr>
            <a:xfrm flipH="1">
              <a:off x="3589180" y="240105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0" name="Google Shape;1540;p54"/>
            <p:cNvCxnSpPr/>
            <p:nvPr/>
          </p:nvCxnSpPr>
          <p:spPr>
            <a:xfrm flipH="1">
              <a:off x="3039224"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1" name="Google Shape;1541;p54"/>
            <p:cNvCxnSpPr>
              <a:endCxn id="1527" idx="0"/>
            </p:cNvCxnSpPr>
            <p:nvPr/>
          </p:nvCxnSpPr>
          <p:spPr>
            <a:xfrm>
              <a:off x="1926024" y="2375078"/>
              <a:ext cx="24600" cy="506700"/>
            </a:xfrm>
            <a:prstGeom prst="straightConnector1">
              <a:avLst/>
            </a:prstGeom>
            <a:noFill/>
            <a:ln w="9525" cap="flat" cmpd="sng">
              <a:solidFill>
                <a:schemeClr val="accent1"/>
              </a:solidFill>
              <a:prstDash val="solid"/>
              <a:miter lim="800000"/>
              <a:headEnd type="none" w="sm" len="sm"/>
              <a:tailEnd type="none" w="sm" len="sm"/>
            </a:ln>
          </p:spPr>
        </p:cxnSp>
        <p:cxnSp>
          <p:nvCxnSpPr>
            <p:cNvPr id="1542" name="Google Shape;1542;p54"/>
            <p:cNvCxnSpPr/>
            <p:nvPr/>
          </p:nvCxnSpPr>
          <p:spPr>
            <a:xfrm>
              <a:off x="2444875" y="2388597"/>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3" name="Google Shape;1543;p54"/>
            <p:cNvCxnSpPr/>
            <p:nvPr/>
          </p:nvCxnSpPr>
          <p:spPr>
            <a:xfrm>
              <a:off x="3546453" y="2399132"/>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4" name="Google Shape;1544;p54"/>
            <p:cNvCxnSpPr/>
            <p:nvPr/>
          </p:nvCxnSpPr>
          <p:spPr>
            <a:xfrm>
              <a:off x="4079932" y="2399929"/>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5" name="Google Shape;1545;p54"/>
            <p:cNvCxnSpPr/>
            <p:nvPr/>
          </p:nvCxnSpPr>
          <p:spPr>
            <a:xfrm flipH="1">
              <a:off x="1416563" y="2387115"/>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6" name="Google Shape;1546;p54"/>
            <p:cNvCxnSpPr/>
            <p:nvPr/>
          </p:nvCxnSpPr>
          <p:spPr>
            <a:xfrm>
              <a:off x="1913486" y="2387115"/>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7" name="Google Shape;1547;p54"/>
            <p:cNvCxnSpPr/>
            <p:nvPr/>
          </p:nvCxnSpPr>
          <p:spPr>
            <a:xfrm>
              <a:off x="1913486" y="2387115"/>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8" name="Google Shape;1548;p54"/>
            <p:cNvCxnSpPr/>
            <p:nvPr/>
          </p:nvCxnSpPr>
          <p:spPr>
            <a:xfrm>
              <a:off x="1913486" y="2387115"/>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9" name="Google Shape;1549;p54"/>
            <p:cNvCxnSpPr/>
            <p:nvPr/>
          </p:nvCxnSpPr>
          <p:spPr>
            <a:xfrm>
              <a:off x="1913486" y="2387115"/>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0" name="Google Shape;1550;p54"/>
            <p:cNvCxnSpPr/>
            <p:nvPr/>
          </p:nvCxnSpPr>
          <p:spPr>
            <a:xfrm>
              <a:off x="1913486" y="2387115"/>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1" name="Google Shape;1551;p54"/>
            <p:cNvCxnSpPr/>
            <p:nvPr/>
          </p:nvCxnSpPr>
          <p:spPr>
            <a:xfrm flipH="1">
              <a:off x="1948997" y="239869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2" name="Google Shape;1552;p54"/>
            <p:cNvCxnSpPr/>
            <p:nvPr/>
          </p:nvCxnSpPr>
          <p:spPr>
            <a:xfrm>
              <a:off x="2445920" y="2398690"/>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3" name="Google Shape;1553;p54"/>
            <p:cNvCxnSpPr/>
            <p:nvPr/>
          </p:nvCxnSpPr>
          <p:spPr>
            <a:xfrm>
              <a:off x="2445920" y="239869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4" name="Google Shape;1554;p54"/>
            <p:cNvCxnSpPr/>
            <p:nvPr/>
          </p:nvCxnSpPr>
          <p:spPr>
            <a:xfrm>
              <a:off x="2445920" y="2398690"/>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5" name="Google Shape;1555;p54"/>
            <p:cNvCxnSpPr/>
            <p:nvPr/>
          </p:nvCxnSpPr>
          <p:spPr>
            <a:xfrm>
              <a:off x="2445920" y="2398690"/>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6" name="Google Shape;1556;p54"/>
            <p:cNvCxnSpPr/>
            <p:nvPr/>
          </p:nvCxnSpPr>
          <p:spPr>
            <a:xfrm>
              <a:off x="2445920" y="2398690"/>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7" name="Google Shape;1557;p54"/>
            <p:cNvCxnSpPr>
              <a:stCxn id="1522" idx="4"/>
              <a:endCxn id="1526" idx="0"/>
            </p:cNvCxnSpPr>
            <p:nvPr/>
          </p:nvCxnSpPr>
          <p:spPr>
            <a:xfrm flipH="1">
              <a:off x="1410497" y="2384308"/>
              <a:ext cx="1057800" cy="497400"/>
            </a:xfrm>
            <a:prstGeom prst="straightConnector1">
              <a:avLst/>
            </a:prstGeom>
            <a:noFill/>
            <a:ln w="9525" cap="flat" cmpd="sng">
              <a:solidFill>
                <a:schemeClr val="accent1"/>
              </a:solidFill>
              <a:prstDash val="solid"/>
              <a:miter lim="800000"/>
              <a:headEnd type="none" w="sm" len="sm"/>
              <a:tailEnd type="none" w="sm" len="sm"/>
            </a:ln>
          </p:spPr>
        </p:cxnSp>
        <p:cxnSp>
          <p:nvCxnSpPr>
            <p:cNvPr id="1558" name="Google Shape;1558;p54"/>
            <p:cNvCxnSpPr/>
            <p:nvPr/>
          </p:nvCxnSpPr>
          <p:spPr>
            <a:xfrm flipH="1">
              <a:off x="1926532" y="236826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59" name="Google Shape;1559;p54"/>
            <p:cNvCxnSpPr/>
            <p:nvPr/>
          </p:nvCxnSpPr>
          <p:spPr>
            <a:xfrm flipH="1">
              <a:off x="2466533" y="2368261"/>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60" name="Google Shape;1560;p54"/>
            <p:cNvCxnSpPr/>
            <p:nvPr/>
          </p:nvCxnSpPr>
          <p:spPr>
            <a:xfrm flipH="1">
              <a:off x="2496224" y="237566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61" name="Google Shape;1561;p54"/>
            <p:cNvCxnSpPr/>
            <p:nvPr/>
          </p:nvCxnSpPr>
          <p:spPr>
            <a:xfrm flipH="1">
              <a:off x="3023524" y="2384308"/>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1562" name="Google Shape;1562;p54"/>
            <p:cNvCxnSpPr/>
            <p:nvPr/>
          </p:nvCxnSpPr>
          <p:spPr>
            <a:xfrm>
              <a:off x="4071220" y="2383832"/>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63" name="Google Shape;1563;p54"/>
            <p:cNvCxnSpPr/>
            <p:nvPr/>
          </p:nvCxnSpPr>
          <p:spPr>
            <a:xfrm>
              <a:off x="3539247" y="2384061"/>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64" name="Google Shape;1564;p54"/>
            <p:cNvCxnSpPr>
              <a:endCxn id="1532" idx="0"/>
            </p:cNvCxnSpPr>
            <p:nvPr/>
          </p:nvCxnSpPr>
          <p:spPr>
            <a:xfrm>
              <a:off x="3539124" y="2383778"/>
              <a:ext cx="1111500" cy="498000"/>
            </a:xfrm>
            <a:prstGeom prst="straightConnector1">
              <a:avLst/>
            </a:prstGeom>
            <a:noFill/>
            <a:ln w="9525" cap="flat" cmpd="sng">
              <a:solidFill>
                <a:schemeClr val="accent1"/>
              </a:solidFill>
              <a:prstDash val="solid"/>
              <a:miter lim="800000"/>
              <a:headEnd type="none" w="sm" len="sm"/>
              <a:tailEnd type="none" w="sm" len="sm"/>
            </a:ln>
          </p:spPr>
        </p:cxnSp>
        <p:sp>
          <p:nvSpPr>
            <p:cNvPr id="1565" name="Google Shape;1565;p54"/>
            <p:cNvSpPr/>
            <p:nvPr/>
          </p:nvSpPr>
          <p:spPr>
            <a:xfrm>
              <a:off x="1213961" y="2868849"/>
              <a:ext cx="446148"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6" name="Google Shape;1566;p54"/>
            <p:cNvSpPr/>
            <p:nvPr/>
          </p:nvSpPr>
          <p:spPr>
            <a:xfrm>
              <a:off x="1734661" y="2881549"/>
              <a:ext cx="451470" cy="369332"/>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7" name="Google Shape;1567;p54"/>
            <p:cNvSpPr/>
            <p:nvPr/>
          </p:nvSpPr>
          <p:spPr>
            <a:xfrm>
              <a:off x="2293461" y="2868849"/>
              <a:ext cx="451470"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8" name="Google Shape;1568;p54"/>
            <p:cNvSpPr/>
            <p:nvPr/>
          </p:nvSpPr>
          <p:spPr>
            <a:xfrm>
              <a:off x="2826861" y="2856149"/>
              <a:ext cx="451470"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9" name="Google Shape;1569;p54"/>
            <p:cNvSpPr/>
            <p:nvPr/>
          </p:nvSpPr>
          <p:spPr>
            <a:xfrm>
              <a:off x="4428593" y="2856149"/>
              <a:ext cx="484235" cy="36933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0" name="Google Shape;1570;p54"/>
            <p:cNvSpPr/>
            <p:nvPr/>
          </p:nvSpPr>
          <p:spPr>
            <a:xfrm>
              <a:off x="3355506" y="2880699"/>
              <a:ext cx="434734" cy="369332"/>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1" name="Google Shape;1571;p54"/>
            <p:cNvSpPr/>
            <p:nvPr/>
          </p:nvSpPr>
          <p:spPr>
            <a:xfrm>
              <a:off x="3890192" y="2868849"/>
              <a:ext cx="434734" cy="369332"/>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2" name="Google Shape;1572;p54"/>
            <p:cNvSpPr/>
            <p:nvPr/>
          </p:nvSpPr>
          <p:spPr>
            <a:xfrm>
              <a:off x="3333030" y="2018657"/>
              <a:ext cx="434734"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573" name="Google Shape;1573;p54"/>
          <p:cNvSpPr txBox="1"/>
          <p:nvPr/>
        </p:nvSpPr>
        <p:spPr>
          <a:xfrm>
            <a:off x="818292" y="3678535"/>
            <a:ext cx="156645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a:solidFill>
                  <a:srgbClr val="0070C0"/>
                </a:solidFill>
                <a:latin typeface="Calibri"/>
                <a:ea typeface="Calibri"/>
                <a:cs typeface="Calibri"/>
                <a:sym typeface="Calibri"/>
              </a:rPr>
              <a:t>Solution</a:t>
            </a:r>
            <a:endParaRPr/>
          </a:p>
        </p:txBody>
      </p:sp>
      <p:cxnSp>
        <p:nvCxnSpPr>
          <p:cNvPr id="1574" name="Google Shape;1574;p54"/>
          <p:cNvCxnSpPr/>
          <p:nvPr/>
        </p:nvCxnSpPr>
        <p:spPr>
          <a:xfrm>
            <a:off x="10363200" y="1816040"/>
            <a:ext cx="720715" cy="0"/>
          </a:xfrm>
          <a:prstGeom prst="straightConnector1">
            <a:avLst/>
          </a:prstGeom>
          <a:noFill/>
          <a:ln w="34925" cap="flat" cmpd="sng">
            <a:solidFill>
              <a:srgbClr val="FF0000"/>
            </a:solidFill>
            <a:prstDash val="solid"/>
            <a:miter lim="800000"/>
            <a:headEnd type="none" w="sm" len="sm"/>
            <a:tailEnd type="triangle" w="med" len="med"/>
          </a:ln>
        </p:spPr>
      </p:cxnSp>
      <p:cxnSp>
        <p:nvCxnSpPr>
          <p:cNvPr id="1575" name="Google Shape;1575;p54"/>
          <p:cNvCxnSpPr/>
          <p:nvPr/>
        </p:nvCxnSpPr>
        <p:spPr>
          <a:xfrm rot="10800000">
            <a:off x="9245600" y="3270683"/>
            <a:ext cx="711200" cy="0"/>
          </a:xfrm>
          <a:prstGeom prst="straightConnector1">
            <a:avLst/>
          </a:prstGeom>
          <a:noFill/>
          <a:ln w="34925" cap="flat" cmpd="sng">
            <a:solidFill>
              <a:srgbClr val="FF0000"/>
            </a:solidFill>
            <a:prstDash val="solid"/>
            <a:miter lim="800000"/>
            <a:headEnd type="none" w="sm" len="sm"/>
            <a:tailEnd type="triangle" w="med" len="med"/>
          </a:ln>
        </p:spPr>
      </p:cxnSp>
      <p:sp>
        <p:nvSpPr>
          <p:cNvPr id="1576" name="Google Shape;1576;p54"/>
          <p:cNvSpPr txBox="1"/>
          <p:nvPr/>
        </p:nvSpPr>
        <p:spPr>
          <a:xfrm>
            <a:off x="9719339" y="1309150"/>
            <a:ext cx="20084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FF0000"/>
                </a:solidFill>
                <a:latin typeface="Calibri"/>
                <a:ea typeface="Calibri"/>
                <a:cs typeface="Calibri"/>
                <a:sym typeface="Calibri"/>
              </a:rPr>
              <a:t>Vanishing gradients</a:t>
            </a:r>
            <a:endParaRPr/>
          </a:p>
        </p:txBody>
      </p:sp>
      <p:graphicFrame>
        <p:nvGraphicFramePr>
          <p:cNvPr id="1577" name="Google Shape;1577;p54"/>
          <p:cNvGraphicFramePr/>
          <p:nvPr/>
        </p:nvGraphicFramePr>
        <p:xfrm>
          <a:off x="1410624" y="4560703"/>
          <a:ext cx="9575700" cy="1537560"/>
        </p:xfrm>
        <a:graphic>
          <a:graphicData uri="http://schemas.openxmlformats.org/drawingml/2006/table">
            <a:tbl>
              <a:tblPr firstRow="1" bandRow="1">
                <a:noFill/>
              </a:tblPr>
              <a:tblGrid>
                <a:gridCol w="3191900">
                  <a:extLst>
                    <a:ext uri="{9D8B030D-6E8A-4147-A177-3AD203B41FA5}">
                      <a16:colId xmlns:a16="http://schemas.microsoft.com/office/drawing/2014/main" val="20000"/>
                    </a:ext>
                  </a:extLst>
                </a:gridCol>
                <a:gridCol w="3191900">
                  <a:extLst>
                    <a:ext uri="{9D8B030D-6E8A-4147-A177-3AD203B41FA5}">
                      <a16:colId xmlns:a16="http://schemas.microsoft.com/office/drawing/2014/main" val="20001"/>
                    </a:ext>
                  </a:extLst>
                </a:gridCol>
                <a:gridCol w="3191900">
                  <a:extLst>
                    <a:ext uri="{9D8B030D-6E8A-4147-A177-3AD203B41FA5}">
                      <a16:colId xmlns:a16="http://schemas.microsoft.com/office/drawing/2014/main" val="20002"/>
                    </a:ext>
                  </a:extLst>
                </a:gridCol>
              </a:tblGrid>
              <a:tr h="365750">
                <a:tc>
                  <a:txBody>
                    <a:bodyPr/>
                    <a:lstStyle/>
                    <a:p>
                      <a:pPr marL="0" marR="0" lvl="0" indent="0" algn="l" rtl="0">
                        <a:spcBef>
                          <a:spcPts val="0"/>
                        </a:spcBef>
                        <a:spcAft>
                          <a:spcPts val="0"/>
                        </a:spcAft>
                        <a:buNone/>
                      </a:pPr>
                      <a:r>
                        <a:rPr lang="en-GB" sz="1800" u="none" strike="noStrike" cap="none"/>
                        <a:t>Publication</a:t>
                      </a:r>
                      <a:endParaRPr/>
                    </a:p>
                  </a:txBody>
                  <a:tcPr marL="91450" marR="91450" marT="45725" marB="45725"/>
                </a:tc>
                <a:tc>
                  <a:txBody>
                    <a:bodyPr/>
                    <a:lstStyle/>
                    <a:p>
                      <a:pPr marL="0" marR="0" lvl="0" indent="0" algn="l" rtl="0">
                        <a:spcBef>
                          <a:spcPts val="0"/>
                        </a:spcBef>
                        <a:spcAft>
                          <a:spcPts val="0"/>
                        </a:spcAft>
                        <a:buNone/>
                      </a:pPr>
                      <a:r>
                        <a:rPr lang="en-GB" sz="1800"/>
                        <a:t>Weight initialization</a:t>
                      </a:r>
                      <a:endParaRPr/>
                    </a:p>
                  </a:txBody>
                  <a:tcPr marL="91450" marR="91450" marT="45725" marB="45725"/>
                </a:tc>
                <a:tc>
                  <a:txBody>
                    <a:bodyPr/>
                    <a:lstStyle/>
                    <a:p>
                      <a:pPr marL="0" marR="0" lvl="0" indent="0" algn="l" rtl="0">
                        <a:spcBef>
                          <a:spcPts val="0"/>
                        </a:spcBef>
                        <a:spcAft>
                          <a:spcPts val="0"/>
                        </a:spcAft>
                        <a:buNone/>
                      </a:pPr>
                      <a:r>
                        <a:rPr lang="en-GB" sz="1800"/>
                        <a:t>Activation function</a:t>
                      </a:r>
                      <a:endParaRPr/>
                    </a:p>
                  </a:txBody>
                  <a:tcPr marL="91450" marR="91450" marT="45725" marB="45725"/>
                </a:tc>
                <a:extLst>
                  <a:ext uri="{0D108BD9-81ED-4DB2-BD59-A6C34878D82A}">
                    <a16:rowId xmlns:a16="http://schemas.microsoft.com/office/drawing/2014/main" val="10000"/>
                  </a:ext>
                </a:extLst>
              </a:tr>
              <a:tr h="365750">
                <a:tc>
                  <a:txBody>
                    <a:bodyPr/>
                    <a:lstStyle/>
                    <a:p>
                      <a:pPr marL="0" marR="0" lvl="0" indent="0" algn="l" rtl="0">
                        <a:lnSpc>
                          <a:spcPct val="100000"/>
                        </a:lnSpc>
                        <a:spcBef>
                          <a:spcPts val="0"/>
                        </a:spcBef>
                        <a:spcAft>
                          <a:spcPts val="0"/>
                        </a:spcAft>
                        <a:buClr>
                          <a:srgbClr val="002060"/>
                        </a:buClr>
                        <a:buSzPts val="1800"/>
                        <a:buFont typeface="Calibri"/>
                        <a:buNone/>
                      </a:pPr>
                      <a:r>
                        <a:rPr lang="en-GB" sz="1800" u="sng">
                          <a:solidFill>
                            <a:schemeClr val="hlink"/>
                          </a:solidFill>
                          <a:hlinkClick r:id="rId16"/>
                        </a:rPr>
                        <a:t>Glorot &amp; Bengio, PMLR, 2010</a:t>
                      </a:r>
                      <a:endParaRPr sz="1800">
                        <a:solidFill>
                          <a:srgbClr val="002060"/>
                        </a:solidFill>
                      </a:endParaRPr>
                    </a:p>
                  </a:txBody>
                  <a:tcPr marL="91450" marR="91450" marT="45725" marB="45725"/>
                </a:tc>
                <a:tc>
                  <a:txBody>
                    <a:bodyPr/>
                    <a:lstStyle/>
                    <a:p>
                      <a:pPr marL="0" marR="0" lvl="0" indent="0" algn="ctr"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GB" sz="1800"/>
                        <a:t>logistic, tanh</a:t>
                      </a:r>
                      <a:endParaRPr/>
                    </a:p>
                  </a:txBody>
                  <a:tcPr marL="91450" marR="91450" marT="45725" marB="45725"/>
                </a:tc>
                <a:extLst>
                  <a:ext uri="{0D108BD9-81ED-4DB2-BD59-A6C34878D82A}">
                    <a16:rowId xmlns:a16="http://schemas.microsoft.com/office/drawing/2014/main" val="10001"/>
                  </a:ext>
                </a:extLst>
              </a:tr>
              <a:tr h="365750">
                <a:tc>
                  <a:txBody>
                    <a:bodyPr/>
                    <a:lstStyle/>
                    <a:p>
                      <a:pPr marL="0" marR="0" lvl="0" indent="0" algn="l" rtl="0">
                        <a:spcBef>
                          <a:spcPts val="0"/>
                        </a:spcBef>
                        <a:spcAft>
                          <a:spcPts val="0"/>
                        </a:spcAft>
                        <a:buNone/>
                      </a:pPr>
                      <a:r>
                        <a:rPr lang="en-GB" sz="1800" u="sng">
                          <a:solidFill>
                            <a:schemeClr val="hlink"/>
                          </a:solidFill>
                          <a:hlinkClick r:id="rId17"/>
                        </a:rPr>
                        <a:t>He et al., </a:t>
                      </a:r>
                      <a:r>
                        <a:rPr lang="en-GB" sz="1800" b="0" i="0" u="sng">
                          <a:solidFill>
                            <a:schemeClr val="hlink"/>
                          </a:solidFill>
                          <a:latin typeface="Calibri"/>
                          <a:ea typeface="Calibri"/>
                          <a:cs typeface="Calibri"/>
                          <a:sym typeface="Calibri"/>
                          <a:hlinkClick r:id="rId17"/>
                        </a:rPr>
                        <a:t>ICCV, 2015</a:t>
                      </a:r>
                      <a:endParaRPr sz="1800">
                        <a:solidFill>
                          <a:srgbClr val="002060"/>
                        </a:solidFill>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GB" sz="1800"/>
                        <a:t>ReLU</a:t>
                      </a:r>
                      <a:endParaRPr/>
                    </a:p>
                  </a:txBody>
                  <a:tcPr marL="91450" marR="91450" marT="45725" marB="45725"/>
                </a:tc>
                <a:extLst>
                  <a:ext uri="{0D108BD9-81ED-4DB2-BD59-A6C34878D82A}">
                    <a16:rowId xmlns:a16="http://schemas.microsoft.com/office/drawing/2014/main" val="10002"/>
                  </a:ext>
                </a:extLst>
              </a:tr>
              <a:tr h="440250">
                <a:tc>
                  <a:txBody>
                    <a:bodyPr/>
                    <a:lstStyle/>
                    <a:p>
                      <a:pPr marL="0" marR="0" lvl="0" indent="0" algn="l" rtl="0">
                        <a:spcBef>
                          <a:spcPts val="0"/>
                        </a:spcBef>
                        <a:spcAft>
                          <a:spcPts val="0"/>
                        </a:spcAft>
                        <a:buNone/>
                      </a:pPr>
                      <a:r>
                        <a:rPr lang="en-GB" sz="1800"/>
                        <a:t>LeCun</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GB" sz="1800"/>
                        <a:t>SELU</a:t>
                      </a:r>
                      <a:endParaRPr/>
                    </a:p>
                  </a:txBody>
                  <a:tcPr marL="91450" marR="91450" marT="45725" marB="45725"/>
                </a:tc>
                <a:extLst>
                  <a:ext uri="{0D108BD9-81ED-4DB2-BD59-A6C34878D82A}">
                    <a16:rowId xmlns:a16="http://schemas.microsoft.com/office/drawing/2014/main" val="10003"/>
                  </a:ext>
                </a:extLst>
              </a:tr>
            </a:tbl>
          </a:graphicData>
        </a:graphic>
      </p:graphicFrame>
      <p:sp>
        <p:nvSpPr>
          <p:cNvPr id="1578" name="Google Shape;1578;p54"/>
          <p:cNvSpPr/>
          <p:nvPr/>
        </p:nvSpPr>
        <p:spPr>
          <a:xfrm>
            <a:off x="5215225" y="4889094"/>
            <a:ext cx="1896776" cy="376000"/>
          </a:xfrm>
          <a:prstGeom prst="rect">
            <a:avLst/>
          </a:prstGeom>
          <a:blipFill rotWithShape="1">
            <a:blip r:embed="rId18">
              <a:alphaModFix/>
            </a:blip>
            <a:stretch>
              <a:fillRect t="-103221" b="-1645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9" name="Google Shape;1579;p54"/>
          <p:cNvSpPr/>
          <p:nvPr/>
        </p:nvSpPr>
        <p:spPr>
          <a:xfrm>
            <a:off x="5215225" y="5728847"/>
            <a:ext cx="1896776" cy="353943"/>
          </a:xfrm>
          <a:prstGeom prst="rect">
            <a:avLst/>
          </a:prstGeom>
          <a:blipFill rotWithShape="1">
            <a:blip r:embed="rId19">
              <a:alphaModFix/>
            </a:blip>
            <a:stretch>
              <a:fillRect t="-117228" b="-17239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95176C12-835A-1465-FF55-CF0C8C11037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5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Activation functions</a:t>
            </a:r>
            <a:endParaRPr dirty="0"/>
          </a:p>
        </p:txBody>
      </p:sp>
      <p:sp>
        <p:nvSpPr>
          <p:cNvPr id="2" name="Text Placeholder 1">
            <a:extLst>
              <a:ext uri="{FF2B5EF4-FFF2-40B4-BE49-F238E27FC236}">
                <a16:creationId xmlns:a16="http://schemas.microsoft.com/office/drawing/2014/main" id="{93A78D46-07EF-8FD8-0EFD-07EDE8399A43}"/>
              </a:ext>
            </a:extLst>
          </p:cNvPr>
          <p:cNvSpPr>
            <a:spLocks noGrp="1"/>
          </p:cNvSpPr>
          <p:nvPr>
            <p:ph type="body" sz="quarter" idx="11"/>
          </p:nvPr>
        </p:nvSpPr>
        <p:spPr/>
        <p:txBody>
          <a:bodyPr/>
          <a:lstStyle/>
          <a:p>
            <a:endParaRPr lang="en-US"/>
          </a:p>
        </p:txBody>
      </p:sp>
      <p:pic>
        <p:nvPicPr>
          <p:cNvPr id="1588" name="Google Shape;1588;p55" descr="Chart, line chart&#10;&#10;Description automatically generated"/>
          <p:cNvPicPr preferRelativeResize="0"/>
          <p:nvPr/>
        </p:nvPicPr>
        <p:blipFill rotWithShape="1">
          <a:blip r:embed="rId3">
            <a:alphaModFix/>
          </a:blip>
          <a:srcRect/>
          <a:stretch/>
        </p:blipFill>
        <p:spPr>
          <a:xfrm>
            <a:off x="482600" y="1440712"/>
            <a:ext cx="3388360" cy="3124513"/>
          </a:xfrm>
          <a:prstGeom prst="rect">
            <a:avLst/>
          </a:prstGeom>
          <a:noFill/>
          <a:ln>
            <a:noFill/>
          </a:ln>
        </p:spPr>
      </p:pic>
      <p:pic>
        <p:nvPicPr>
          <p:cNvPr id="1589" name="Google Shape;1589;p55" descr="Chart, line chart&#10;&#10;Description automatically generated"/>
          <p:cNvPicPr preferRelativeResize="0"/>
          <p:nvPr/>
        </p:nvPicPr>
        <p:blipFill rotWithShape="1">
          <a:blip r:embed="rId4">
            <a:alphaModFix/>
          </a:blip>
          <a:srcRect/>
          <a:stretch/>
        </p:blipFill>
        <p:spPr>
          <a:xfrm>
            <a:off x="4363829" y="1089540"/>
            <a:ext cx="3388360" cy="3124512"/>
          </a:xfrm>
          <a:prstGeom prst="rect">
            <a:avLst/>
          </a:prstGeom>
          <a:noFill/>
          <a:ln>
            <a:noFill/>
          </a:ln>
        </p:spPr>
      </p:pic>
      <p:sp>
        <p:nvSpPr>
          <p:cNvPr id="1590" name="Google Shape;1590;p55"/>
          <p:cNvSpPr txBox="1"/>
          <p:nvPr/>
        </p:nvSpPr>
        <p:spPr>
          <a:xfrm>
            <a:off x="838200" y="4605634"/>
            <a:ext cx="2730106" cy="1169551"/>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 Smooth</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tanh: ~ zero centered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Slow to calculate</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Sigmoid has only positive outputs</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Vanishing gradients</a:t>
            </a:r>
            <a:endParaRPr/>
          </a:p>
        </p:txBody>
      </p:sp>
      <p:sp>
        <p:nvSpPr>
          <p:cNvPr id="1591" name="Google Shape;1591;p55"/>
          <p:cNvSpPr txBox="1"/>
          <p:nvPr/>
        </p:nvSpPr>
        <p:spPr>
          <a:xfrm>
            <a:off x="4783998" y="4228800"/>
            <a:ext cx="2881110" cy="2585323"/>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 Fast</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Positive gradient</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Sparse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Piecewise linear spline</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Kink at 0 leads to jump in derivative</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Positive unbounded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Invariance to scaling</a:t>
            </a:r>
            <a:endParaRPr/>
          </a:p>
          <a:p>
            <a:pPr marL="0" marR="0" lvl="0" indent="0" algn="l" rtl="0">
              <a:spcBef>
                <a:spcPts val="0"/>
              </a:spcBef>
              <a:spcAft>
                <a:spcPts val="0"/>
              </a:spcAft>
              <a:buNone/>
            </a:pPr>
            <a:br>
              <a:rPr lang="en-GB" sz="14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ReLU: </a:t>
            </a:r>
            <a:r>
              <a:rPr lang="en-GB" sz="1000" u="sng">
                <a:solidFill>
                  <a:schemeClr val="hlink"/>
                </a:solidFill>
                <a:latin typeface="Calibri"/>
                <a:ea typeface="Calibri"/>
                <a:cs typeface="Calibri"/>
                <a:sym typeface="Calibri"/>
                <a:hlinkClick r:id="rId5"/>
              </a:rPr>
              <a:t>Glorot et al, 2011</a:t>
            </a:r>
            <a:br>
              <a:rPr lang="en-GB" sz="10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leaky ReLU: </a:t>
            </a:r>
            <a:r>
              <a:rPr lang="en-GB" sz="1000" u="sng">
                <a:solidFill>
                  <a:schemeClr val="hlink"/>
                </a:solidFill>
                <a:latin typeface="Calibri"/>
                <a:ea typeface="Calibri"/>
                <a:cs typeface="Calibri"/>
                <a:sym typeface="Calibri"/>
                <a:hlinkClick r:id="rId6"/>
              </a:rPr>
              <a:t>Xu et al, 2015</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GB" sz="1000">
                <a:solidFill>
                  <a:schemeClr val="dk1"/>
                </a:solidFill>
                <a:latin typeface="Calibri"/>
                <a:ea typeface="Calibri"/>
                <a:cs typeface="Calibri"/>
                <a:sym typeface="Calibri"/>
              </a:rPr>
              <a:t>Spline: </a:t>
            </a:r>
            <a:r>
              <a:rPr lang="en-GB" sz="1000" u="sng">
                <a:solidFill>
                  <a:schemeClr val="hlink"/>
                </a:solidFill>
                <a:latin typeface="Calibri"/>
                <a:ea typeface="Calibri"/>
                <a:cs typeface="Calibri"/>
                <a:sym typeface="Calibri"/>
                <a:hlinkClick r:id="rId7"/>
              </a:rPr>
              <a:t>Poggio, CBMM, 2015</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GB" sz="1000">
                <a:solidFill>
                  <a:schemeClr val="dk1"/>
                </a:solidFill>
                <a:latin typeface="Calibri"/>
                <a:ea typeface="Calibri"/>
                <a:cs typeface="Calibri"/>
                <a:sym typeface="Calibri"/>
              </a:rPr>
              <a:t>             </a:t>
            </a:r>
            <a:r>
              <a:rPr lang="en-GB" sz="1000" u="sng">
                <a:solidFill>
                  <a:schemeClr val="hlink"/>
                </a:solidFill>
                <a:latin typeface="Calibri"/>
                <a:ea typeface="Calibri"/>
                <a:cs typeface="Calibri"/>
                <a:sym typeface="Calibri"/>
                <a:hlinkClick r:id="rId8"/>
              </a:rPr>
              <a:t>Strang SIAM News, 2018</a:t>
            </a:r>
            <a:r>
              <a:rPr lang="en-GB" sz="1000">
                <a:solidFill>
                  <a:schemeClr val="dk1"/>
                </a:solidFill>
                <a:latin typeface="Calibri"/>
                <a:ea typeface="Calibri"/>
                <a:cs typeface="Calibri"/>
                <a:sym typeface="Calibri"/>
              </a:rPr>
              <a:t>, </a:t>
            </a:r>
            <a:br>
              <a:rPr lang="en-GB" sz="10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             </a:t>
            </a:r>
            <a:r>
              <a:rPr lang="en-GB" sz="1000" u="sng">
                <a:solidFill>
                  <a:schemeClr val="hlink"/>
                </a:solidFill>
                <a:latin typeface="Calibri"/>
                <a:ea typeface="Calibri"/>
                <a:cs typeface="Calibri"/>
                <a:sym typeface="Calibri"/>
                <a:hlinkClick r:id="rId9"/>
              </a:rPr>
              <a:t>Belstrino &amp; Baraniuk, ICML, 2018</a:t>
            </a:r>
            <a:endParaRPr sz="1000">
              <a:solidFill>
                <a:schemeClr val="dk1"/>
              </a:solidFill>
              <a:latin typeface="Calibri"/>
              <a:ea typeface="Calibri"/>
              <a:cs typeface="Calibri"/>
              <a:sym typeface="Calibri"/>
            </a:endParaRPr>
          </a:p>
        </p:txBody>
      </p:sp>
      <p:sp>
        <p:nvSpPr>
          <p:cNvPr id="1592" name="Google Shape;1592;p55"/>
          <p:cNvSpPr txBox="1"/>
          <p:nvPr/>
        </p:nvSpPr>
        <p:spPr>
          <a:xfrm>
            <a:off x="8654091" y="4683988"/>
            <a:ext cx="3064685" cy="1692771"/>
          </a:xfrm>
          <a:prstGeom prst="rect">
            <a:avLst/>
          </a:prstGeom>
          <a:blipFill rotWithShape="1">
            <a:blip r:embed="rId10">
              <a:alphaModFix/>
            </a:blip>
            <a:stretch>
              <a:fillRect l="-825" b="-74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593" name="Google Shape;1593;p55" descr="Chart, line chart&#10;&#10;Description automatically generated"/>
          <p:cNvPicPr preferRelativeResize="0"/>
          <p:nvPr/>
        </p:nvPicPr>
        <p:blipFill rotWithShape="1">
          <a:blip r:embed="rId11">
            <a:alphaModFix/>
          </a:blip>
          <a:srcRect/>
          <a:stretch/>
        </p:blipFill>
        <p:spPr>
          <a:xfrm>
            <a:off x="8245058" y="1440712"/>
            <a:ext cx="3388360" cy="3124513"/>
          </a:xfrm>
          <a:prstGeom prst="rect">
            <a:avLst/>
          </a:prstGeom>
          <a:noFill/>
          <a:ln>
            <a:noFill/>
          </a:ln>
        </p:spPr>
      </p:pic>
      <p:sp>
        <p:nvSpPr>
          <p:cNvPr id="1594" name="Google Shape;1594;p55"/>
          <p:cNvSpPr txBox="1"/>
          <p:nvPr/>
        </p:nvSpPr>
        <p:spPr>
          <a:xfrm>
            <a:off x="9263715" y="1256046"/>
            <a:ext cx="15834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Exponential LU</a:t>
            </a:r>
            <a:endParaRPr/>
          </a:p>
        </p:txBody>
      </p:sp>
      <p:sp>
        <p:nvSpPr>
          <p:cNvPr id="1595" name="Google Shape;1595;p55"/>
          <p:cNvSpPr txBox="1"/>
          <p:nvPr/>
        </p:nvSpPr>
        <p:spPr>
          <a:xfrm>
            <a:off x="5444699" y="1021264"/>
            <a:ext cx="13026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Rectified LU</a:t>
            </a:r>
            <a:endParaRPr/>
          </a:p>
        </p:txBody>
      </p:sp>
      <p:sp>
        <p:nvSpPr>
          <p:cNvPr id="3" name="Google Shape;115;p16">
            <a:extLst>
              <a:ext uri="{FF2B5EF4-FFF2-40B4-BE49-F238E27FC236}">
                <a16:creationId xmlns:a16="http://schemas.microsoft.com/office/drawing/2014/main" id="{5A5F9DD5-6EEC-3F1D-94BB-0B403040D52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5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Learning rate</a:t>
            </a:r>
            <a:endParaRPr dirty="0"/>
          </a:p>
        </p:txBody>
      </p:sp>
      <p:pic>
        <p:nvPicPr>
          <p:cNvPr id="1604" name="Google Shape;1604;p56"/>
          <p:cNvPicPr preferRelativeResize="0"/>
          <p:nvPr/>
        </p:nvPicPr>
        <p:blipFill rotWithShape="1">
          <a:blip r:embed="rId3">
            <a:alphaModFix/>
          </a:blip>
          <a:srcRect/>
          <a:stretch/>
        </p:blipFill>
        <p:spPr>
          <a:xfrm>
            <a:off x="601134" y="4127759"/>
            <a:ext cx="3493922" cy="2365116"/>
          </a:xfrm>
          <a:prstGeom prst="rect">
            <a:avLst/>
          </a:prstGeom>
          <a:noFill/>
          <a:ln>
            <a:noFill/>
          </a:ln>
        </p:spPr>
      </p:pic>
      <p:pic>
        <p:nvPicPr>
          <p:cNvPr id="1605" name="Google Shape;1605;p56"/>
          <p:cNvPicPr preferRelativeResize="0"/>
          <p:nvPr/>
        </p:nvPicPr>
        <p:blipFill rotWithShape="1">
          <a:blip r:embed="rId4">
            <a:alphaModFix/>
          </a:blip>
          <a:srcRect/>
          <a:stretch/>
        </p:blipFill>
        <p:spPr>
          <a:xfrm>
            <a:off x="4376902" y="1605338"/>
            <a:ext cx="3620023" cy="2450477"/>
          </a:xfrm>
          <a:prstGeom prst="rect">
            <a:avLst/>
          </a:prstGeom>
          <a:noFill/>
          <a:ln>
            <a:noFill/>
          </a:ln>
        </p:spPr>
      </p:pic>
      <p:pic>
        <p:nvPicPr>
          <p:cNvPr id="1606" name="Google Shape;1606;p56"/>
          <p:cNvPicPr preferRelativeResize="0"/>
          <p:nvPr/>
        </p:nvPicPr>
        <p:blipFill rotWithShape="1">
          <a:blip r:embed="rId5">
            <a:alphaModFix/>
          </a:blip>
          <a:srcRect/>
          <a:stretch/>
        </p:blipFill>
        <p:spPr>
          <a:xfrm>
            <a:off x="599099" y="1607816"/>
            <a:ext cx="3490277" cy="2362649"/>
          </a:xfrm>
          <a:prstGeom prst="rect">
            <a:avLst/>
          </a:prstGeom>
          <a:noFill/>
          <a:ln>
            <a:noFill/>
          </a:ln>
        </p:spPr>
      </p:pic>
      <p:pic>
        <p:nvPicPr>
          <p:cNvPr id="1607" name="Google Shape;1607;p56"/>
          <p:cNvPicPr preferRelativeResize="0"/>
          <p:nvPr/>
        </p:nvPicPr>
        <p:blipFill rotWithShape="1">
          <a:blip r:embed="rId6">
            <a:alphaModFix/>
          </a:blip>
          <a:srcRect/>
          <a:stretch/>
        </p:blipFill>
        <p:spPr>
          <a:xfrm>
            <a:off x="4376902" y="4089135"/>
            <a:ext cx="3620023" cy="2450477"/>
          </a:xfrm>
          <a:prstGeom prst="rect">
            <a:avLst/>
          </a:prstGeom>
          <a:noFill/>
          <a:ln>
            <a:noFill/>
          </a:ln>
        </p:spPr>
      </p:pic>
      <p:sp>
        <p:nvSpPr>
          <p:cNvPr id="1608" name="Google Shape;1608;p56"/>
          <p:cNvSpPr txBox="1"/>
          <p:nvPr/>
        </p:nvSpPr>
        <p:spPr>
          <a:xfrm>
            <a:off x="8461611" y="2519474"/>
            <a:ext cx="3904852" cy="3139321"/>
          </a:xfrm>
          <a:prstGeom prst="rect">
            <a:avLst/>
          </a:prstGeom>
          <a:blipFill rotWithShape="1">
            <a:blip r:embed="rId7">
              <a:alphaModFix/>
            </a:blip>
            <a:stretch>
              <a:fillRect l="-1298" t="-804" r="-32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D3BF1B22-41A5-805D-76E1-05CE125708C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5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Learning rate schedule</a:t>
            </a:r>
            <a:endParaRPr dirty="0"/>
          </a:p>
        </p:txBody>
      </p:sp>
      <p:sp>
        <p:nvSpPr>
          <p:cNvPr id="1617" name="Google Shape;1617;p57"/>
          <p:cNvSpPr txBox="1">
            <a:spLocks noGrp="1"/>
          </p:cNvSpPr>
          <p:nvPr>
            <p:ph type="body" sz="quarter" idx="11"/>
          </p:nvPr>
        </p:nvSpPr>
        <p:spPr>
          <a:prstGeom prst="rect">
            <a:avLst/>
          </a:prstGeom>
          <a:blipFill rotWithShape="1">
            <a:blip r:embed="rId3">
              <a:alphaModFix/>
            </a:blip>
            <a:stretch>
              <a:fillRect l="-1085" t="-24126" b="-20639"/>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endParaRPr dirty="0"/>
          </a:p>
        </p:txBody>
      </p:sp>
      <p:grpSp>
        <p:nvGrpSpPr>
          <p:cNvPr id="1618" name="Google Shape;1618;p57"/>
          <p:cNvGrpSpPr/>
          <p:nvPr/>
        </p:nvGrpSpPr>
        <p:grpSpPr>
          <a:xfrm>
            <a:off x="8204769" y="435473"/>
            <a:ext cx="3708589" cy="2993527"/>
            <a:chOff x="8204769" y="435473"/>
            <a:chExt cx="3708589" cy="2993527"/>
          </a:xfrm>
        </p:grpSpPr>
        <p:pic>
          <p:nvPicPr>
            <p:cNvPr id="1619" name="Google Shape;1619;p57"/>
            <p:cNvPicPr preferRelativeResize="0"/>
            <p:nvPr/>
          </p:nvPicPr>
          <p:blipFill rotWithShape="1">
            <a:blip r:embed="rId4">
              <a:alphaModFix/>
            </a:blip>
            <a:srcRect/>
            <a:stretch/>
          </p:blipFill>
          <p:spPr>
            <a:xfrm>
              <a:off x="8204769" y="435473"/>
              <a:ext cx="3708589" cy="2510429"/>
            </a:xfrm>
            <a:prstGeom prst="rect">
              <a:avLst/>
            </a:prstGeom>
            <a:noFill/>
            <a:ln>
              <a:noFill/>
            </a:ln>
          </p:spPr>
        </p:pic>
        <p:cxnSp>
          <p:nvCxnSpPr>
            <p:cNvPr id="1620" name="Google Shape;1620;p57"/>
            <p:cNvCxnSpPr/>
            <p:nvPr/>
          </p:nvCxnSpPr>
          <p:spPr>
            <a:xfrm>
              <a:off x="9730854" y="3429000"/>
              <a:ext cx="832514" cy="0"/>
            </a:xfrm>
            <a:prstGeom prst="straightConnector1">
              <a:avLst/>
            </a:prstGeom>
            <a:noFill/>
            <a:ln w="9525" cap="flat" cmpd="sng">
              <a:solidFill>
                <a:schemeClr val="accent1"/>
              </a:solidFill>
              <a:prstDash val="solid"/>
              <a:miter lim="800000"/>
              <a:headEnd type="none" w="sm" len="sm"/>
              <a:tailEnd type="none" w="sm" len="sm"/>
            </a:ln>
          </p:spPr>
        </p:cxnSp>
        <p:cxnSp>
          <p:nvCxnSpPr>
            <p:cNvPr id="1621" name="Google Shape;1621;p57"/>
            <p:cNvCxnSpPr/>
            <p:nvPr/>
          </p:nvCxnSpPr>
          <p:spPr>
            <a:xfrm rot="10800000">
              <a:off x="10563367" y="2945902"/>
              <a:ext cx="0" cy="483098"/>
            </a:xfrm>
            <a:prstGeom prst="straightConnector1">
              <a:avLst/>
            </a:prstGeom>
            <a:noFill/>
            <a:ln w="9525" cap="flat" cmpd="sng">
              <a:solidFill>
                <a:schemeClr val="accent1"/>
              </a:solidFill>
              <a:prstDash val="solid"/>
              <a:miter lim="800000"/>
              <a:headEnd type="none" w="sm" len="sm"/>
              <a:tailEnd type="triangle" w="med" len="med"/>
            </a:ln>
          </p:spPr>
        </p:cxnSp>
      </p:grpSp>
      <p:sp>
        <p:nvSpPr>
          <p:cNvPr id="4" name="Google Shape;115;p16">
            <a:extLst>
              <a:ext uri="{FF2B5EF4-FFF2-40B4-BE49-F238E27FC236}">
                <a16:creationId xmlns:a16="http://schemas.microsoft.com/office/drawing/2014/main" id="{968035D6-A6AC-FCA6-A143-A33015D1B14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5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Regularization</a:t>
            </a:r>
            <a:endParaRPr dirty="0"/>
          </a:p>
        </p:txBody>
      </p:sp>
      <p:sp>
        <p:nvSpPr>
          <p:cNvPr id="1630" name="Google Shape;1630;p58"/>
          <p:cNvSpPr txBox="1">
            <a:spLocks noGrp="1"/>
          </p:cNvSpPr>
          <p:nvPr>
            <p:ph type="body" sz="quarter" idx="11"/>
          </p:nvPr>
        </p:nvSpPr>
        <p:spPr>
          <a:xfrm>
            <a:off x="838200" y="1819275"/>
            <a:ext cx="10515600" cy="3767486"/>
          </a:xfrm>
          <a:prstGeom prst="rect">
            <a:avLst/>
          </a:prstGeom>
          <a:blipFill rotWithShape="1">
            <a:blip r:embed="rId3">
              <a:alphaModFix/>
            </a:blip>
            <a:stretch>
              <a:fillRect l="-1085" t="-3677" r="-1566" b="-3676"/>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sp>
        <p:nvSpPr>
          <p:cNvPr id="2" name="Google Shape;115;p16">
            <a:extLst>
              <a:ext uri="{FF2B5EF4-FFF2-40B4-BE49-F238E27FC236}">
                <a16:creationId xmlns:a16="http://schemas.microsoft.com/office/drawing/2014/main" id="{6E47AA7D-506A-DB6F-6AD5-1D6EC67CD52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5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Regularization</a:t>
            </a:r>
            <a:endParaRPr dirty="0"/>
          </a:p>
        </p:txBody>
      </p:sp>
      <p:sp>
        <p:nvSpPr>
          <p:cNvPr id="1639" name="Google Shape;1639;p59"/>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833C0B"/>
              </a:buClr>
              <a:buSzPts val="2800"/>
              <a:buChar char="•"/>
            </a:pPr>
            <a:r>
              <a:rPr lang="en-GB" dirty="0">
                <a:solidFill>
                  <a:srgbClr val="833C0B"/>
                </a:solidFill>
              </a:rPr>
              <a:t>Skip connections</a:t>
            </a:r>
            <a:r>
              <a:rPr lang="en-GB" dirty="0">
                <a:solidFill>
                  <a:srgbClr val="0070C0"/>
                </a:solidFill>
              </a:rPr>
              <a:t>: the input can be added to the output of a set of layers if the output has the same dimension and is similar to the input. This refreshes the output, kickstarts learning and can avoid vanishing gradients.</a:t>
            </a:r>
          </a:p>
          <a:p>
            <a:pPr lvl="0" algn="ctr" rtl="0">
              <a:lnSpc>
                <a:spcPct val="90000"/>
              </a:lnSpc>
              <a:spcBef>
                <a:spcPts val="0"/>
              </a:spcBef>
              <a:spcAft>
                <a:spcPts val="0"/>
              </a:spcAft>
              <a:buClr>
                <a:srgbClr val="833C0B"/>
              </a:buClr>
              <a:buSzPts val="2800"/>
            </a:pPr>
            <a:r>
              <a:rPr lang="en-GB" dirty="0">
                <a:solidFill>
                  <a:srgbClr val="0070C0"/>
                </a:solidFill>
              </a:rPr>
              <a:t>Addition or Concatenation</a:t>
            </a:r>
            <a:endParaRPr dirty="0">
              <a:solidFill>
                <a:srgbClr val="0070C0"/>
              </a:solidFill>
            </a:endParaRPr>
          </a:p>
          <a:p>
            <a:pPr marL="228600" lvl="0" indent="-228600" algn="l" rtl="0">
              <a:lnSpc>
                <a:spcPct val="90000"/>
              </a:lnSpc>
              <a:spcBef>
                <a:spcPts val="1000"/>
              </a:spcBef>
              <a:spcAft>
                <a:spcPts val="0"/>
              </a:spcAft>
              <a:buClr>
                <a:srgbClr val="833C0B"/>
              </a:buClr>
              <a:buSzPts val="2800"/>
              <a:buChar char="•"/>
            </a:pPr>
            <a:r>
              <a:rPr lang="en-GB" dirty="0">
                <a:solidFill>
                  <a:srgbClr val="833C0B"/>
                </a:solidFill>
              </a:rPr>
              <a:t>Transfer learning or pretraining</a:t>
            </a:r>
            <a:r>
              <a:rPr lang="en-GB" dirty="0">
                <a:solidFill>
                  <a:srgbClr val="0070C0"/>
                </a:solidFill>
              </a:rPr>
              <a:t>: </a:t>
            </a:r>
            <a:br>
              <a:rPr lang="en-GB" dirty="0">
                <a:solidFill>
                  <a:srgbClr val="0070C0"/>
                </a:solidFill>
              </a:rPr>
            </a:br>
            <a:r>
              <a:rPr lang="en-GB" dirty="0">
                <a:solidFill>
                  <a:srgbClr val="0070C0"/>
                </a:solidFill>
              </a:rPr>
              <a:t>initialize weights with good starting </a:t>
            </a:r>
            <a:br>
              <a:rPr lang="en-GB" dirty="0">
                <a:solidFill>
                  <a:srgbClr val="0070C0"/>
                </a:solidFill>
              </a:rPr>
            </a:br>
            <a:r>
              <a:rPr lang="en-GB" dirty="0">
                <a:solidFill>
                  <a:srgbClr val="0070C0"/>
                </a:solidFill>
              </a:rPr>
              <a:t>values from a network that was </a:t>
            </a:r>
            <a:br>
              <a:rPr lang="en-GB" dirty="0">
                <a:solidFill>
                  <a:srgbClr val="0070C0"/>
                </a:solidFill>
              </a:rPr>
            </a:br>
            <a:r>
              <a:rPr lang="en-GB" dirty="0">
                <a:solidFill>
                  <a:srgbClr val="0070C0"/>
                </a:solidFill>
              </a:rPr>
              <a:t>trained with lots of data for a similar </a:t>
            </a:r>
            <a:br>
              <a:rPr lang="en-GB" dirty="0">
                <a:solidFill>
                  <a:srgbClr val="0070C0"/>
                </a:solidFill>
              </a:rPr>
            </a:br>
            <a:r>
              <a:rPr lang="en-GB" dirty="0">
                <a:solidFill>
                  <a:srgbClr val="0070C0"/>
                </a:solidFill>
              </a:rPr>
              <a:t>task.  </a:t>
            </a:r>
            <a:endParaRPr dirty="0"/>
          </a:p>
          <a:p>
            <a:pPr marL="228600" lvl="0" indent="-228600" algn="l" rtl="0">
              <a:lnSpc>
                <a:spcPct val="90000"/>
              </a:lnSpc>
              <a:spcBef>
                <a:spcPts val="1000"/>
              </a:spcBef>
              <a:spcAft>
                <a:spcPts val="0"/>
              </a:spcAft>
              <a:buClr>
                <a:srgbClr val="833C0B"/>
              </a:buClr>
              <a:buSzPts val="2800"/>
              <a:buChar char="•"/>
            </a:pPr>
            <a:r>
              <a:rPr lang="en-GB" dirty="0">
                <a:solidFill>
                  <a:srgbClr val="833C0B"/>
                </a:solidFill>
              </a:rPr>
              <a:t>Data augmentation</a:t>
            </a:r>
            <a:r>
              <a:rPr lang="en-GB" dirty="0">
                <a:solidFill>
                  <a:srgbClr val="0070C0"/>
                </a:solidFill>
              </a:rPr>
              <a:t>: for images, flip</a:t>
            </a:r>
            <a:br>
              <a:rPr lang="en-GB" dirty="0">
                <a:solidFill>
                  <a:srgbClr val="0070C0"/>
                </a:solidFill>
              </a:rPr>
            </a:br>
            <a:r>
              <a:rPr lang="en-GB" dirty="0">
                <a:solidFill>
                  <a:srgbClr val="0070C0"/>
                </a:solidFill>
              </a:rPr>
              <a:t>rotate, shift, zoom and change lighting</a:t>
            </a:r>
            <a:br>
              <a:rPr lang="en-GB" dirty="0">
                <a:solidFill>
                  <a:srgbClr val="0070C0"/>
                </a:solidFill>
              </a:rPr>
            </a:br>
            <a:r>
              <a:rPr lang="en-GB" dirty="0">
                <a:solidFill>
                  <a:srgbClr val="0070C0"/>
                </a:solidFill>
              </a:rPr>
              <a:t>to create new training data.</a:t>
            </a:r>
            <a:endParaRPr dirty="0"/>
          </a:p>
        </p:txBody>
      </p:sp>
      <p:grpSp>
        <p:nvGrpSpPr>
          <p:cNvPr id="1642" name="Google Shape;1642;p59"/>
          <p:cNvGrpSpPr/>
          <p:nvPr/>
        </p:nvGrpSpPr>
        <p:grpSpPr>
          <a:xfrm>
            <a:off x="6727975" y="3124926"/>
            <a:ext cx="5298771" cy="2263609"/>
            <a:chOff x="6673852" y="4421875"/>
            <a:chExt cx="5298771" cy="2263609"/>
          </a:xfrm>
        </p:grpSpPr>
        <p:pic>
          <p:nvPicPr>
            <p:cNvPr id="1643" name="Google Shape;1643;p59"/>
            <p:cNvPicPr preferRelativeResize="0"/>
            <p:nvPr/>
          </p:nvPicPr>
          <p:blipFill rotWithShape="1">
            <a:blip r:embed="rId3">
              <a:alphaModFix/>
            </a:blip>
            <a:srcRect/>
            <a:stretch/>
          </p:blipFill>
          <p:spPr>
            <a:xfrm>
              <a:off x="6673852" y="4421875"/>
              <a:ext cx="5298771" cy="2263609"/>
            </a:xfrm>
            <a:prstGeom prst="rect">
              <a:avLst/>
            </a:prstGeom>
            <a:noFill/>
            <a:ln>
              <a:noFill/>
            </a:ln>
          </p:spPr>
        </p:pic>
        <p:sp>
          <p:nvSpPr>
            <p:cNvPr id="1644" name="Google Shape;1644;p59"/>
            <p:cNvSpPr txBox="1"/>
            <p:nvPr/>
          </p:nvSpPr>
          <p:spPr>
            <a:xfrm>
              <a:off x="9543054" y="4637877"/>
              <a:ext cx="1810746" cy="2265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Li et al. NIPS, 2018</a:t>
              </a:r>
              <a:endParaRPr sz="1800">
                <a:solidFill>
                  <a:schemeClr val="dk1"/>
                </a:solidFill>
                <a:latin typeface="Calibri"/>
                <a:ea typeface="Calibri"/>
                <a:cs typeface="Calibri"/>
                <a:sym typeface="Calibri"/>
              </a:endParaRPr>
            </a:p>
          </p:txBody>
        </p:sp>
      </p:grpSp>
      <p:sp>
        <p:nvSpPr>
          <p:cNvPr id="2" name="Google Shape;115;p16">
            <a:extLst>
              <a:ext uri="{FF2B5EF4-FFF2-40B4-BE49-F238E27FC236}">
                <a16:creationId xmlns:a16="http://schemas.microsoft.com/office/drawing/2014/main" id="{B45C6C09-82D4-B195-1916-60E0C440106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6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Regularization: early stopping</a:t>
            </a:r>
            <a:endParaRPr dirty="0"/>
          </a:p>
        </p:txBody>
      </p:sp>
      <p:sp>
        <p:nvSpPr>
          <p:cNvPr id="1653" name="Google Shape;1653;p60"/>
          <p:cNvSpPr txBox="1"/>
          <p:nvPr/>
        </p:nvSpPr>
        <p:spPr>
          <a:xfrm>
            <a:off x="6632812" y="1991327"/>
            <a:ext cx="5270097"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833C0B"/>
                </a:solidFill>
                <a:latin typeface="Calibri"/>
                <a:ea typeface="Calibri"/>
                <a:cs typeface="Calibri"/>
                <a:sym typeface="Calibri"/>
              </a:rPr>
              <a:t>Training set loss</a:t>
            </a:r>
            <a:r>
              <a:rPr lang="en-GB" sz="1800">
                <a:solidFill>
                  <a:srgbClr val="0070C0"/>
                </a:solidFill>
                <a:latin typeface="Calibri"/>
                <a:ea typeface="Calibri"/>
                <a:cs typeface="Calibri"/>
                <a:sym typeface="Calibri"/>
              </a:rPr>
              <a:t>: minimized by gradient descent</a:t>
            </a:r>
            <a:endParaRPr/>
          </a:p>
          <a:p>
            <a:pPr marL="0" marR="0" lvl="0" indent="0" algn="l" rtl="0">
              <a:spcBef>
                <a:spcPts val="0"/>
              </a:spcBef>
              <a:spcAft>
                <a:spcPts val="0"/>
              </a:spcAft>
              <a:buNone/>
            </a:pPr>
            <a:r>
              <a:rPr lang="en-GB" sz="1800">
                <a:solidFill>
                  <a:srgbClr val="833C0B"/>
                </a:solidFill>
                <a:latin typeface="Calibri"/>
                <a:ea typeface="Calibri"/>
                <a:cs typeface="Calibri"/>
                <a:sym typeface="Calibri"/>
              </a:rPr>
              <a:t>Validation set loss</a:t>
            </a:r>
            <a:r>
              <a:rPr lang="en-GB" sz="1800">
                <a:solidFill>
                  <a:srgbClr val="0070C0"/>
                </a:solidFill>
                <a:latin typeface="Calibri"/>
                <a:ea typeface="Calibri"/>
                <a:cs typeface="Calibri"/>
                <a:sym typeface="Calibri"/>
              </a:rPr>
              <a:t>: used to control overfitting and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for early stopping</a:t>
            </a:r>
            <a:endParaRPr/>
          </a:p>
          <a:p>
            <a:pPr marL="0" marR="0" lvl="0" indent="0" algn="l" rtl="0">
              <a:spcBef>
                <a:spcPts val="0"/>
              </a:spcBef>
              <a:spcAft>
                <a:spcPts val="0"/>
              </a:spcAft>
              <a:buNone/>
            </a:pP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a:solidFill>
                  <a:srgbClr val="833C0B"/>
                </a:solidFill>
                <a:latin typeface="Calibri"/>
                <a:ea typeface="Calibri"/>
                <a:cs typeface="Calibri"/>
                <a:sym typeface="Calibri"/>
              </a:rPr>
              <a:t>Early stopping</a:t>
            </a:r>
            <a:r>
              <a:rPr lang="en-GB" sz="1800">
                <a:solidFill>
                  <a:srgbClr val="0070C0"/>
                </a:solidFill>
                <a:latin typeface="Calibri"/>
                <a:ea typeface="Calibri"/>
                <a:cs typeface="Calibri"/>
                <a:sym typeface="Calibri"/>
              </a:rPr>
              <a:t>: if the validation loss does not decrease</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anymore for an number of epoches, stop the training. </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Keep the weights that gave the lowest validation loss.</a:t>
            </a:r>
            <a:endParaRPr/>
          </a:p>
        </p:txBody>
      </p:sp>
      <p:pic>
        <p:nvPicPr>
          <p:cNvPr id="1654" name="Google Shape;1654;p60" descr="Chart&#10;&#10;Description automatically generated"/>
          <p:cNvPicPr preferRelativeResize="0"/>
          <p:nvPr/>
        </p:nvPicPr>
        <p:blipFill rotWithShape="1">
          <a:blip r:embed="rId3">
            <a:alphaModFix/>
          </a:blip>
          <a:srcRect/>
          <a:stretch/>
        </p:blipFill>
        <p:spPr>
          <a:xfrm>
            <a:off x="838200" y="1506791"/>
            <a:ext cx="5562600" cy="5129447"/>
          </a:xfrm>
          <a:prstGeom prst="rect">
            <a:avLst/>
          </a:prstGeom>
          <a:noFill/>
          <a:ln>
            <a:noFill/>
          </a:ln>
        </p:spPr>
      </p:pic>
      <p:grpSp>
        <p:nvGrpSpPr>
          <p:cNvPr id="1655" name="Google Shape;1655;p60"/>
          <p:cNvGrpSpPr/>
          <p:nvPr/>
        </p:nvGrpSpPr>
        <p:grpSpPr>
          <a:xfrm>
            <a:off x="3796924" y="5281684"/>
            <a:ext cx="1532984" cy="805217"/>
            <a:chOff x="3796924" y="5281684"/>
            <a:chExt cx="1532984" cy="805217"/>
          </a:xfrm>
        </p:grpSpPr>
        <p:cxnSp>
          <p:nvCxnSpPr>
            <p:cNvPr id="1656" name="Google Shape;1656;p60"/>
            <p:cNvCxnSpPr/>
            <p:nvPr/>
          </p:nvCxnSpPr>
          <p:spPr>
            <a:xfrm>
              <a:off x="3796924" y="5281684"/>
              <a:ext cx="0" cy="805217"/>
            </a:xfrm>
            <a:prstGeom prst="straightConnector1">
              <a:avLst/>
            </a:prstGeom>
            <a:noFill/>
            <a:ln w="38100" cap="flat" cmpd="sng">
              <a:solidFill>
                <a:srgbClr val="00B050"/>
              </a:solidFill>
              <a:prstDash val="solid"/>
              <a:miter lim="800000"/>
              <a:headEnd type="none" w="sm" len="sm"/>
              <a:tailEnd type="none" w="sm" len="sm"/>
            </a:ln>
          </p:spPr>
        </p:cxnSp>
        <p:sp>
          <p:nvSpPr>
            <p:cNvPr id="1657" name="Google Shape;1657;p60"/>
            <p:cNvSpPr txBox="1"/>
            <p:nvPr/>
          </p:nvSpPr>
          <p:spPr>
            <a:xfrm>
              <a:off x="3796924" y="5351209"/>
              <a:ext cx="15329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00B050"/>
                  </a:solidFill>
                  <a:latin typeface="Calibri"/>
                  <a:ea typeface="Calibri"/>
                  <a:cs typeface="Calibri"/>
                  <a:sym typeface="Calibri"/>
                </a:rPr>
                <a:t>Early stopping</a:t>
              </a:r>
              <a:endParaRPr/>
            </a:p>
          </p:txBody>
        </p:sp>
      </p:grpSp>
      <p:grpSp>
        <p:nvGrpSpPr>
          <p:cNvPr id="1658" name="Google Shape;1658;p60"/>
          <p:cNvGrpSpPr/>
          <p:nvPr/>
        </p:nvGrpSpPr>
        <p:grpSpPr>
          <a:xfrm>
            <a:off x="1938598" y="2155882"/>
            <a:ext cx="4036839" cy="2901866"/>
            <a:chOff x="1938598" y="2155882"/>
            <a:chExt cx="4036839" cy="2901866"/>
          </a:xfrm>
        </p:grpSpPr>
        <p:pic>
          <p:nvPicPr>
            <p:cNvPr id="1659" name="Google Shape;1659;p60"/>
            <p:cNvPicPr preferRelativeResize="0"/>
            <p:nvPr/>
          </p:nvPicPr>
          <p:blipFill rotWithShape="1">
            <a:blip r:embed="rId4">
              <a:alphaModFix/>
            </a:blip>
            <a:srcRect/>
            <a:stretch/>
          </p:blipFill>
          <p:spPr>
            <a:xfrm>
              <a:off x="5027998" y="3596161"/>
              <a:ext cx="940037" cy="940037"/>
            </a:xfrm>
            <a:prstGeom prst="rect">
              <a:avLst/>
            </a:prstGeom>
            <a:noFill/>
            <a:ln>
              <a:noFill/>
            </a:ln>
          </p:spPr>
        </p:pic>
        <p:pic>
          <p:nvPicPr>
            <p:cNvPr id="1660" name="Google Shape;1660;p60"/>
            <p:cNvPicPr preferRelativeResize="0"/>
            <p:nvPr/>
          </p:nvPicPr>
          <p:blipFill rotWithShape="1">
            <a:blip r:embed="rId5">
              <a:alphaModFix/>
            </a:blip>
            <a:srcRect/>
            <a:stretch/>
          </p:blipFill>
          <p:spPr>
            <a:xfrm>
              <a:off x="3345692" y="4155284"/>
              <a:ext cx="902464" cy="902464"/>
            </a:xfrm>
            <a:prstGeom prst="rect">
              <a:avLst/>
            </a:prstGeom>
            <a:noFill/>
            <a:ln>
              <a:noFill/>
            </a:ln>
          </p:spPr>
        </p:pic>
        <p:pic>
          <p:nvPicPr>
            <p:cNvPr id="1661" name="Google Shape;1661;p60"/>
            <p:cNvPicPr preferRelativeResize="0"/>
            <p:nvPr/>
          </p:nvPicPr>
          <p:blipFill rotWithShape="1">
            <a:blip r:embed="rId6">
              <a:alphaModFix/>
            </a:blip>
            <a:srcRect/>
            <a:stretch/>
          </p:blipFill>
          <p:spPr>
            <a:xfrm>
              <a:off x="1947460" y="2155882"/>
              <a:ext cx="902464" cy="902464"/>
            </a:xfrm>
            <a:prstGeom prst="rect">
              <a:avLst/>
            </a:prstGeom>
            <a:noFill/>
            <a:ln>
              <a:noFill/>
            </a:ln>
          </p:spPr>
        </p:pic>
        <p:sp>
          <p:nvSpPr>
            <p:cNvPr id="1662" name="Google Shape;1662;p60"/>
            <p:cNvSpPr txBox="1"/>
            <p:nvPr/>
          </p:nvSpPr>
          <p:spPr>
            <a:xfrm>
              <a:off x="5027998" y="3257121"/>
              <a:ext cx="94743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overfitting</a:t>
              </a:r>
              <a:endParaRPr/>
            </a:p>
          </p:txBody>
        </p:sp>
        <p:sp>
          <p:nvSpPr>
            <p:cNvPr id="1663" name="Google Shape;1663;p60"/>
            <p:cNvSpPr txBox="1"/>
            <p:nvPr/>
          </p:nvSpPr>
          <p:spPr>
            <a:xfrm>
              <a:off x="3228830" y="3596161"/>
              <a:ext cx="121526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best </a:t>
              </a:r>
              <a:endParaRPr/>
            </a:p>
            <a:p>
              <a:pPr marL="0" marR="0" lvl="0" indent="0" algn="ctr" rtl="0">
                <a:spcBef>
                  <a:spcPts val="0"/>
                </a:spcBef>
                <a:spcAft>
                  <a:spcPts val="0"/>
                </a:spcAft>
                <a:buNone/>
              </a:pPr>
              <a:r>
                <a:rPr lang="en-GB" sz="1400">
                  <a:solidFill>
                    <a:schemeClr val="dk1"/>
                  </a:solidFill>
                  <a:latin typeface="Calibri"/>
                  <a:ea typeface="Calibri"/>
                  <a:cs typeface="Calibri"/>
                  <a:sym typeface="Calibri"/>
                </a:rPr>
                <a:t>generalization</a:t>
              </a:r>
              <a:endParaRPr/>
            </a:p>
          </p:txBody>
        </p:sp>
        <p:sp>
          <p:nvSpPr>
            <p:cNvPr id="1664" name="Google Shape;1664;p60"/>
            <p:cNvSpPr txBox="1"/>
            <p:nvPr/>
          </p:nvSpPr>
          <p:spPr>
            <a:xfrm>
              <a:off x="1938598" y="3078045"/>
              <a:ext cx="92018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first guess</a:t>
              </a:r>
              <a:endParaRPr/>
            </a:p>
          </p:txBody>
        </p:sp>
      </p:grpSp>
      <p:sp>
        <p:nvSpPr>
          <p:cNvPr id="3" name="Google Shape;115;p16">
            <a:extLst>
              <a:ext uri="{FF2B5EF4-FFF2-40B4-BE49-F238E27FC236}">
                <a16:creationId xmlns:a16="http://schemas.microsoft.com/office/drawing/2014/main" id="{9327AD37-BF94-F744-4F4A-8CB9364AB260}"/>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pic>
        <p:nvPicPr>
          <p:cNvPr id="1670" name="Google Shape;1670;p61"/>
          <p:cNvPicPr preferRelativeResize="0"/>
          <p:nvPr/>
        </p:nvPicPr>
        <p:blipFill rotWithShape="1">
          <a:blip r:embed="rId3">
            <a:alphaModFix/>
          </a:blip>
          <a:srcRect/>
          <a:stretch/>
        </p:blipFill>
        <p:spPr>
          <a:xfrm>
            <a:off x="8152042" y="3782111"/>
            <a:ext cx="3508574" cy="2893326"/>
          </a:xfrm>
          <a:prstGeom prst="rect">
            <a:avLst/>
          </a:prstGeom>
          <a:noFill/>
          <a:ln>
            <a:noFill/>
          </a:ln>
        </p:spPr>
      </p:pic>
      <p:sp>
        <p:nvSpPr>
          <p:cNvPr id="1671" name="Google Shape;1671;p6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a:t>Regularization: dropout</a:t>
            </a:r>
            <a:endParaRPr/>
          </a:p>
        </p:txBody>
      </p:sp>
      <p:sp>
        <p:nvSpPr>
          <p:cNvPr id="1672" name="Google Shape;1672;p61"/>
          <p:cNvSpPr txBox="1">
            <a:spLocks noGrp="1"/>
          </p:cNvSpPr>
          <p:nvPr>
            <p:ph type="body" sz="quarter" idx="11"/>
          </p:nvPr>
        </p:nvSpPr>
        <p:spPr>
          <a:prstGeom prst="rect">
            <a:avLst/>
          </a:prstGeom>
          <a:blipFill rotWithShape="1">
            <a:blip r:embed="rId4">
              <a:alphaModFix/>
            </a:blip>
            <a:stretch>
              <a:fillRect l="-722" t="-2906"/>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sp>
        <p:nvSpPr>
          <p:cNvPr id="2" name="Google Shape;115;p16">
            <a:extLst>
              <a:ext uri="{FF2B5EF4-FFF2-40B4-BE49-F238E27FC236}">
                <a16:creationId xmlns:a16="http://schemas.microsoft.com/office/drawing/2014/main" id="{6A93D68E-5CD4-01E9-2A96-D09552CFD62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6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Regularization: batch normalization</a:t>
            </a:r>
            <a:endParaRPr dirty="0"/>
          </a:p>
        </p:txBody>
      </p:sp>
      <p:sp>
        <p:nvSpPr>
          <p:cNvPr id="1681" name="Google Shape;1681;p62"/>
          <p:cNvSpPr txBox="1">
            <a:spLocks noGrp="1"/>
          </p:cNvSpPr>
          <p:nvPr>
            <p:ph type="body" sz="quarter" idx="11"/>
          </p:nvPr>
        </p:nvSpPr>
        <p:spPr>
          <a:prstGeom prst="rect">
            <a:avLst/>
          </a:prstGeom>
          <a:blipFill rotWithShape="1">
            <a:blip r:embed="rId3">
              <a:alphaModFix/>
            </a:blip>
            <a:stretch>
              <a:fillRect l="-1085" t="-2324"/>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GB"/>
              <a:t> </a:t>
            </a:r>
            <a:endParaRPr/>
          </a:p>
        </p:txBody>
      </p:sp>
      <p:sp>
        <p:nvSpPr>
          <p:cNvPr id="2" name="Google Shape;115;p16">
            <a:extLst>
              <a:ext uri="{FF2B5EF4-FFF2-40B4-BE49-F238E27FC236}">
                <a16:creationId xmlns:a16="http://schemas.microsoft.com/office/drawing/2014/main" id="{DEC24F6E-8955-BACA-56B6-D60945B9E86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6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Regularization and generalisation</a:t>
            </a:r>
            <a:endParaRPr dirty="0"/>
          </a:p>
        </p:txBody>
      </p:sp>
      <p:pic>
        <p:nvPicPr>
          <p:cNvPr id="1690" name="Google Shape;1690;p63"/>
          <p:cNvPicPr preferRelativeResize="0"/>
          <p:nvPr/>
        </p:nvPicPr>
        <p:blipFill rotWithShape="1">
          <a:blip r:embed="rId3">
            <a:alphaModFix/>
          </a:blip>
          <a:srcRect/>
          <a:stretch/>
        </p:blipFill>
        <p:spPr>
          <a:xfrm>
            <a:off x="6096000" y="2097726"/>
            <a:ext cx="5257800" cy="4127900"/>
          </a:xfrm>
          <a:prstGeom prst="rect">
            <a:avLst/>
          </a:prstGeom>
          <a:noFill/>
          <a:ln>
            <a:noFill/>
          </a:ln>
        </p:spPr>
      </p:pic>
      <p:sp>
        <p:nvSpPr>
          <p:cNvPr id="1691" name="Google Shape;1691;p63"/>
          <p:cNvSpPr txBox="1"/>
          <p:nvPr/>
        </p:nvSpPr>
        <p:spPr>
          <a:xfrm>
            <a:off x="3546673" y="1447189"/>
            <a:ext cx="53696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Inception v3. ConvNet 13 layers, 1 ,649,402 parameters</a:t>
            </a:r>
            <a:endParaRPr sz="1800">
              <a:solidFill>
                <a:srgbClr val="0070C0"/>
              </a:solidFill>
              <a:latin typeface="Calibri"/>
              <a:ea typeface="Calibri"/>
              <a:cs typeface="Calibri"/>
              <a:sym typeface="Calibri"/>
            </a:endParaRPr>
          </a:p>
        </p:txBody>
      </p:sp>
      <p:pic>
        <p:nvPicPr>
          <p:cNvPr id="1692" name="Google Shape;1692;p63"/>
          <p:cNvPicPr preferRelativeResize="0"/>
          <p:nvPr/>
        </p:nvPicPr>
        <p:blipFill rotWithShape="1">
          <a:blip r:embed="rId4">
            <a:alphaModFix/>
          </a:blip>
          <a:srcRect/>
          <a:stretch/>
        </p:blipFill>
        <p:spPr>
          <a:xfrm>
            <a:off x="607756" y="1918311"/>
            <a:ext cx="5115911" cy="4008192"/>
          </a:xfrm>
          <a:prstGeom prst="rect">
            <a:avLst/>
          </a:prstGeom>
          <a:noFill/>
          <a:ln>
            <a:noFill/>
          </a:ln>
        </p:spPr>
      </p:pic>
      <p:sp>
        <p:nvSpPr>
          <p:cNvPr id="1693" name="Google Shape;1693;p63"/>
          <p:cNvSpPr txBox="1"/>
          <p:nvPr/>
        </p:nvSpPr>
        <p:spPr>
          <a:xfrm>
            <a:off x="4483423" y="6207708"/>
            <a:ext cx="2480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Zhang et al. CACM, 2021</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F1AB308E-7B0F-4141-AE9F-1A753C396B4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E29BCE8-99D2-C249-2650-4185971D2A8A}"/>
              </a:ext>
            </a:extLst>
          </p:cNvPr>
          <p:cNvSpPr/>
          <p:nvPr/>
        </p:nvSpPr>
        <p:spPr>
          <a:xfrm>
            <a:off x="4238625" y="1423035"/>
            <a:ext cx="3714750" cy="435483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Artificial Intelligence</a:t>
            </a:r>
          </a:p>
        </p:txBody>
      </p:sp>
      <p:sp>
        <p:nvSpPr>
          <p:cNvPr id="10" name="Rounded Rectangle 9">
            <a:extLst>
              <a:ext uri="{FF2B5EF4-FFF2-40B4-BE49-F238E27FC236}">
                <a16:creationId xmlns:a16="http://schemas.microsoft.com/office/drawing/2014/main" id="{C446608C-D9FE-589C-A203-54AE1E33F100}"/>
              </a:ext>
            </a:extLst>
          </p:cNvPr>
          <p:cNvSpPr>
            <a:spLocks noChangeAspect="1"/>
          </p:cNvSpPr>
          <p:nvPr/>
        </p:nvSpPr>
        <p:spPr>
          <a:xfrm>
            <a:off x="4610099" y="2187136"/>
            <a:ext cx="2971800" cy="348386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Machine Learning</a:t>
            </a:r>
          </a:p>
        </p:txBody>
      </p:sp>
      <p:sp>
        <p:nvSpPr>
          <p:cNvPr id="11" name="Rounded Rectangle 10">
            <a:extLst>
              <a:ext uri="{FF2B5EF4-FFF2-40B4-BE49-F238E27FC236}">
                <a16:creationId xmlns:a16="http://schemas.microsoft.com/office/drawing/2014/main" id="{C157D019-9280-E5FC-E6BB-97B9A47F9427}"/>
              </a:ext>
            </a:extLst>
          </p:cNvPr>
          <p:cNvSpPr/>
          <p:nvPr/>
        </p:nvSpPr>
        <p:spPr>
          <a:xfrm>
            <a:off x="4933712" y="2948940"/>
            <a:ext cx="2278618" cy="263062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Neural Networks</a:t>
            </a:r>
          </a:p>
        </p:txBody>
      </p:sp>
      <p:sp>
        <p:nvSpPr>
          <p:cNvPr id="12" name="Rounded Rectangle 11">
            <a:extLst>
              <a:ext uri="{FF2B5EF4-FFF2-40B4-BE49-F238E27FC236}">
                <a16:creationId xmlns:a16="http://schemas.microsoft.com/office/drawing/2014/main" id="{FC18A8AC-F36D-4AA1-1B06-763DA32CBD6F}"/>
              </a:ext>
            </a:extLst>
          </p:cNvPr>
          <p:cNvSpPr/>
          <p:nvPr/>
        </p:nvSpPr>
        <p:spPr>
          <a:xfrm>
            <a:off x="5212080" y="3669030"/>
            <a:ext cx="1752837" cy="1808236"/>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Deep Learning</a:t>
            </a:r>
          </a:p>
        </p:txBody>
      </p:sp>
    </p:spTree>
    <p:extLst>
      <p:ext uri="{BB962C8B-B14F-4D97-AF65-F5344CB8AC3E}">
        <p14:creationId xmlns:p14="http://schemas.microsoft.com/office/powerpoint/2010/main" val="2740235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64"/>
          <p:cNvSpPr txBox="1">
            <a:spLocks noGrp="1"/>
          </p:cNvSpPr>
          <p:nvPr>
            <p:ph type="title"/>
          </p:nvPr>
        </p:nvSpPr>
        <p:spPr>
          <a:xfrm>
            <a:off x="838199" y="260594"/>
            <a:ext cx="10965873" cy="44773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The art of DL: chose the right architecture and hyperparameters</a:t>
            </a:r>
            <a:endParaRPr dirty="0"/>
          </a:p>
        </p:txBody>
      </p:sp>
      <p:pic>
        <p:nvPicPr>
          <p:cNvPr id="1701" name="Google Shape;1701;p64"/>
          <p:cNvPicPr preferRelativeResize="0"/>
          <p:nvPr/>
        </p:nvPicPr>
        <p:blipFill rotWithShape="1">
          <a:blip r:embed="rId3">
            <a:alphaModFix/>
          </a:blip>
          <a:srcRect/>
          <a:stretch/>
        </p:blipFill>
        <p:spPr>
          <a:xfrm>
            <a:off x="692899" y="1806498"/>
            <a:ext cx="5494086" cy="4242121"/>
          </a:xfrm>
          <a:prstGeom prst="rect">
            <a:avLst/>
          </a:prstGeom>
          <a:noFill/>
          <a:ln>
            <a:noFill/>
          </a:ln>
        </p:spPr>
      </p:pic>
      <p:sp>
        <p:nvSpPr>
          <p:cNvPr id="1702" name="Google Shape;1702;p64"/>
          <p:cNvSpPr txBox="1"/>
          <p:nvPr/>
        </p:nvSpPr>
        <p:spPr>
          <a:xfrm>
            <a:off x="1512202" y="6088227"/>
            <a:ext cx="38554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Angermueller et al. Mol. Sys. Biol. 2016</a:t>
            </a:r>
            <a:endParaRPr sz="1800">
              <a:solidFill>
                <a:schemeClr val="dk1"/>
              </a:solidFill>
              <a:latin typeface="Calibri"/>
              <a:ea typeface="Calibri"/>
              <a:cs typeface="Calibri"/>
              <a:sym typeface="Calibri"/>
            </a:endParaRPr>
          </a:p>
        </p:txBody>
      </p:sp>
      <p:sp>
        <p:nvSpPr>
          <p:cNvPr id="1703" name="Google Shape;1703;p64"/>
          <p:cNvSpPr txBox="1"/>
          <p:nvPr/>
        </p:nvSpPr>
        <p:spPr>
          <a:xfrm>
            <a:off x="6469038" y="1981312"/>
            <a:ext cx="5722962"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orbel" panose="020B0503020204020204" pitchFamily="34" charset="0"/>
                <a:ea typeface="Calibri"/>
                <a:cs typeface="Calibri"/>
                <a:sym typeface="Calibri"/>
              </a:rPr>
              <a:t>Good parameters can be found through trial and error. You can test different values for each parameter individually and find which values that work well. The most important parameters are the network size, the learning rate.</a:t>
            </a:r>
            <a:endParaRPr dirty="0">
              <a:latin typeface="Corbel" panose="020B0503020204020204" pitchFamily="34" charset="0"/>
            </a:endParaRPr>
          </a:p>
          <a:p>
            <a:pPr marL="0" marR="0" lvl="0" indent="0" algn="l" rtl="0">
              <a:spcBef>
                <a:spcPts val="0"/>
              </a:spcBef>
              <a:spcAft>
                <a:spcPts val="0"/>
              </a:spcAft>
              <a:buNone/>
            </a:pPr>
            <a:endParaRPr sz="1800" dirty="0">
              <a:solidFill>
                <a:srgbClr val="0070C0"/>
              </a:solidFill>
              <a:latin typeface="Corbel" panose="020B0503020204020204" pitchFamily="34" charset="0"/>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orbel" panose="020B0503020204020204" pitchFamily="34" charset="0"/>
                <a:ea typeface="Calibri"/>
                <a:cs typeface="Calibri"/>
                <a:sym typeface="Calibri"/>
              </a:rPr>
              <a:t>You can try to find good combinations of these parameters </a:t>
            </a:r>
            <a:br>
              <a:rPr lang="en-GB" sz="1800" dirty="0">
                <a:solidFill>
                  <a:srgbClr val="0070C0"/>
                </a:solidFill>
                <a:latin typeface="Corbel" panose="020B0503020204020204" pitchFamily="34" charset="0"/>
                <a:ea typeface="Calibri"/>
                <a:cs typeface="Calibri"/>
                <a:sym typeface="Calibri"/>
              </a:rPr>
            </a:br>
            <a:r>
              <a:rPr lang="en-GB" sz="1800" dirty="0">
                <a:solidFill>
                  <a:srgbClr val="0070C0"/>
                </a:solidFill>
                <a:latin typeface="Corbel" panose="020B0503020204020204" pitchFamily="34" charset="0"/>
                <a:ea typeface="Calibri"/>
                <a:cs typeface="Calibri"/>
                <a:sym typeface="Calibri"/>
              </a:rPr>
              <a:t>more automatically via a </a:t>
            </a:r>
            <a:r>
              <a:rPr lang="en-GB" sz="1800" dirty="0">
                <a:solidFill>
                  <a:srgbClr val="FF0000"/>
                </a:solidFill>
                <a:latin typeface="Corbel" panose="020B0503020204020204" pitchFamily="34" charset="0"/>
                <a:ea typeface="Calibri"/>
                <a:cs typeface="Calibri"/>
                <a:sym typeface="Calibri"/>
              </a:rPr>
              <a:t>parameter optimization framework</a:t>
            </a:r>
            <a:r>
              <a:rPr lang="en-GB" sz="1800" dirty="0">
                <a:solidFill>
                  <a:srgbClr val="0070C0"/>
                </a:solidFill>
                <a:latin typeface="Corbel" panose="020B0503020204020204" pitchFamily="34" charset="0"/>
                <a:ea typeface="Calibri"/>
                <a:cs typeface="Calibri"/>
                <a:sym typeface="Calibri"/>
              </a:rPr>
              <a:t> such as </a:t>
            </a:r>
            <a:r>
              <a:rPr lang="en-GB" sz="1800" dirty="0" err="1">
                <a:solidFill>
                  <a:srgbClr val="0070C0"/>
                </a:solidFill>
                <a:latin typeface="Corbel" panose="020B0503020204020204" pitchFamily="34" charset="0"/>
                <a:ea typeface="Calibri"/>
                <a:cs typeface="Calibri"/>
                <a:sym typeface="Calibri"/>
              </a:rPr>
              <a:t>sklearn</a:t>
            </a:r>
            <a:r>
              <a:rPr lang="en-GB" sz="1800" dirty="0">
                <a:solidFill>
                  <a:srgbClr val="0070C0"/>
                </a:solidFill>
                <a:latin typeface="Corbel" panose="020B0503020204020204" pitchFamily="34" charset="0"/>
                <a:ea typeface="Calibri"/>
                <a:cs typeface="Calibri"/>
                <a:sym typeface="Calibri"/>
              </a:rPr>
              <a:t> </a:t>
            </a:r>
            <a:r>
              <a:rPr lang="en-GB" sz="1800" dirty="0" err="1">
                <a:solidFill>
                  <a:srgbClr val="0070C0"/>
                </a:solidFill>
                <a:latin typeface="Corbel" panose="020B0503020204020204" pitchFamily="34" charset="0"/>
                <a:ea typeface="Calibri"/>
                <a:cs typeface="Calibri"/>
                <a:sym typeface="Calibri"/>
              </a:rPr>
              <a:t>GridSearchCV</a:t>
            </a:r>
            <a:r>
              <a:rPr lang="en-GB" sz="1800" dirty="0">
                <a:solidFill>
                  <a:srgbClr val="0070C0"/>
                </a:solidFill>
                <a:latin typeface="Corbel" panose="020B0503020204020204" pitchFamily="34" charset="0"/>
                <a:ea typeface="Calibri"/>
                <a:cs typeface="Calibri"/>
                <a:sym typeface="Calibri"/>
              </a:rPr>
              <a:t> or </a:t>
            </a:r>
            <a:r>
              <a:rPr lang="en-GB" sz="1800" dirty="0" err="1">
                <a:solidFill>
                  <a:srgbClr val="0070C0"/>
                </a:solidFill>
                <a:latin typeface="Corbel" panose="020B0503020204020204" pitchFamily="34" charset="0"/>
                <a:ea typeface="Calibri"/>
                <a:cs typeface="Calibri"/>
                <a:sym typeface="Calibri"/>
              </a:rPr>
              <a:t>RandomSearchCV</a:t>
            </a:r>
            <a:r>
              <a:rPr lang="en-GB" sz="1800" dirty="0">
                <a:solidFill>
                  <a:srgbClr val="0070C0"/>
                </a:solidFill>
                <a:latin typeface="Corbel" panose="020B0503020204020204" pitchFamily="34" charset="0"/>
                <a:ea typeface="Calibri"/>
                <a:cs typeface="Calibri"/>
                <a:sym typeface="Calibri"/>
              </a:rPr>
              <a:t>. More advanced tuners include Hyperband, </a:t>
            </a:r>
            <a:r>
              <a:rPr lang="en-GB" sz="1800" dirty="0" err="1">
                <a:solidFill>
                  <a:srgbClr val="0070C0"/>
                </a:solidFill>
                <a:latin typeface="Corbel" panose="020B0503020204020204" pitchFamily="34" charset="0"/>
                <a:ea typeface="Calibri"/>
                <a:cs typeface="Calibri"/>
                <a:sym typeface="Calibri"/>
              </a:rPr>
              <a:t>Hyperopt</a:t>
            </a:r>
            <a:r>
              <a:rPr lang="en-GB" sz="1800" dirty="0">
                <a:solidFill>
                  <a:srgbClr val="0070C0"/>
                </a:solidFill>
                <a:latin typeface="Corbel" panose="020B0503020204020204" pitchFamily="34" charset="0"/>
                <a:ea typeface="Calibri"/>
                <a:cs typeface="Calibri"/>
                <a:sym typeface="Calibri"/>
              </a:rPr>
              <a:t>, </a:t>
            </a:r>
            <a:r>
              <a:rPr lang="en-GB" sz="1800" dirty="0" err="1">
                <a:solidFill>
                  <a:srgbClr val="0070C0"/>
                </a:solidFill>
                <a:latin typeface="Corbel" panose="020B0503020204020204" pitchFamily="34" charset="0"/>
                <a:ea typeface="Calibri"/>
                <a:cs typeface="Calibri"/>
                <a:sym typeface="Calibri"/>
              </a:rPr>
              <a:t>AutoML</a:t>
            </a:r>
            <a:r>
              <a:rPr lang="en-GB" sz="1800" dirty="0">
                <a:solidFill>
                  <a:srgbClr val="0070C0"/>
                </a:solidFill>
                <a:latin typeface="Corbel" panose="020B0503020204020204" pitchFamily="34" charset="0"/>
                <a:ea typeface="Calibri"/>
                <a:cs typeface="Calibri"/>
                <a:sym typeface="Calibri"/>
              </a:rPr>
              <a:t> or </a:t>
            </a:r>
            <a:r>
              <a:rPr lang="en-GB" sz="1800" dirty="0" err="1">
                <a:solidFill>
                  <a:srgbClr val="0070C0"/>
                </a:solidFill>
                <a:latin typeface="Corbel" panose="020B0503020204020204" pitchFamily="34" charset="0"/>
                <a:ea typeface="Calibri"/>
                <a:cs typeface="Calibri"/>
                <a:sym typeface="Calibri"/>
              </a:rPr>
              <a:t>Sklearn</a:t>
            </a:r>
            <a:r>
              <a:rPr lang="en-GB" sz="1800" dirty="0">
                <a:solidFill>
                  <a:srgbClr val="0070C0"/>
                </a:solidFill>
                <a:latin typeface="Corbel" panose="020B0503020204020204" pitchFamily="34" charset="0"/>
                <a:ea typeface="Calibri"/>
                <a:cs typeface="Calibri"/>
                <a:sym typeface="Calibri"/>
              </a:rPr>
              <a:t>-Deep.</a:t>
            </a:r>
            <a:endParaRPr dirty="0">
              <a:latin typeface="Corbel" panose="020B0503020204020204" pitchFamily="34" charset="0"/>
            </a:endParaRPr>
          </a:p>
          <a:p>
            <a:pPr marL="0" marR="0" lvl="0" indent="0" algn="l" rtl="0">
              <a:spcBef>
                <a:spcPts val="0"/>
              </a:spcBef>
              <a:spcAft>
                <a:spcPts val="0"/>
              </a:spcAft>
              <a:buNone/>
            </a:pPr>
            <a:endParaRPr sz="1800" dirty="0">
              <a:solidFill>
                <a:schemeClr val="dk1"/>
              </a:solidFill>
              <a:latin typeface="Corbel" panose="020B0503020204020204" pitchFamily="34" charset="0"/>
              <a:ea typeface="Calibri"/>
              <a:cs typeface="Calibri"/>
              <a:sym typeface="Calibri"/>
            </a:endParaRPr>
          </a:p>
        </p:txBody>
      </p:sp>
      <p:sp>
        <p:nvSpPr>
          <p:cNvPr id="3" name="Google Shape;115;p16">
            <a:extLst>
              <a:ext uri="{FF2B5EF4-FFF2-40B4-BE49-F238E27FC236}">
                <a16:creationId xmlns:a16="http://schemas.microsoft.com/office/drawing/2014/main" id="{ED949E91-32CB-9956-AA79-C2105E42A28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51203-E4CA-9FB8-74AE-7F0E1A71E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E81C8-97BD-DAA7-CA8E-5B46069E192F}"/>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B56A2242-E830-3BEF-D319-9077E3F9B4B7}"/>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solidFill>
                  <a:schemeClr val="tx2"/>
                </a:solidFill>
              </a:rPr>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D959F6AE-15F4-A20F-1350-C547C8692FD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778098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6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Generalization of DNNs</a:t>
            </a:r>
            <a:endParaRPr dirty="0"/>
          </a:p>
        </p:txBody>
      </p:sp>
      <p:sp>
        <p:nvSpPr>
          <p:cNvPr id="1718" name="Google Shape;1718;p66"/>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Why strongly over parametrized DNNs do not overfit and generalize well on test data is still not fully understood</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Regularization methods improve generalization performance but are not necessary to make generalization work (</a:t>
            </a:r>
            <a:r>
              <a:rPr lang="en-GB" u="sng" dirty="0">
                <a:solidFill>
                  <a:schemeClr val="hlink"/>
                </a:solidFill>
                <a:hlinkClick r:id="rId3"/>
              </a:rPr>
              <a:t>Zhang et al. CACM, 2021</a:t>
            </a:r>
            <a:r>
              <a:rPr lang="en-GB" dirty="0">
                <a:solidFill>
                  <a:srgbClr val="0070C0"/>
                </a:solidFill>
              </a:rPr>
              <a:t>).</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(S)GD and early stopping find solutions that generalize well (large margin for separable classes) (</a:t>
            </a:r>
            <a:r>
              <a:rPr lang="en-GB" u="sng" dirty="0">
                <a:solidFill>
                  <a:schemeClr val="hlink"/>
                </a:solidFill>
                <a:hlinkClick r:id="rId3"/>
              </a:rPr>
              <a:t>Zhang et al. CACM, 2021</a:t>
            </a:r>
            <a:r>
              <a:rPr lang="en-GB" dirty="0">
                <a:solidFill>
                  <a:srgbClr val="0070C0"/>
                </a:solidFill>
              </a:rPr>
              <a:t>, </a:t>
            </a:r>
            <a:r>
              <a:rPr lang="en-GB" u="sng" dirty="0">
                <a:solidFill>
                  <a:schemeClr val="hlink"/>
                </a:solidFill>
                <a:hlinkClick r:id="rId4"/>
              </a:rPr>
              <a:t>Poggio et al., arXiv, 2018</a:t>
            </a:r>
            <a:r>
              <a:rPr lang="en-GB" dirty="0">
                <a:solidFill>
                  <a:srgbClr val="0070C0"/>
                </a:solidFill>
              </a:rPr>
              <a:t>).</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Do DNNs just interpolate the training data, or do they produce a coherent model reflecting the data generation process?</a:t>
            </a:r>
            <a:endParaRPr dirty="0"/>
          </a:p>
        </p:txBody>
      </p:sp>
      <p:sp>
        <p:nvSpPr>
          <p:cNvPr id="2" name="Google Shape;115;p16">
            <a:extLst>
              <a:ext uri="{FF2B5EF4-FFF2-40B4-BE49-F238E27FC236}">
                <a16:creationId xmlns:a16="http://schemas.microsoft.com/office/drawing/2014/main" id="{1F6B662D-F699-D1C4-0899-15E7DD33548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6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The magic of DNN: breaking the variance barrier</a:t>
            </a:r>
            <a:endParaRPr dirty="0"/>
          </a:p>
        </p:txBody>
      </p:sp>
      <p:pic>
        <p:nvPicPr>
          <p:cNvPr id="1727" name="Google Shape;1727;p67"/>
          <p:cNvPicPr preferRelativeResize="0"/>
          <p:nvPr/>
        </p:nvPicPr>
        <p:blipFill rotWithShape="1">
          <a:blip r:embed="rId3">
            <a:alphaModFix/>
          </a:blip>
          <a:srcRect/>
          <a:stretch/>
        </p:blipFill>
        <p:spPr>
          <a:xfrm>
            <a:off x="706056" y="2237146"/>
            <a:ext cx="6945807" cy="2307558"/>
          </a:xfrm>
          <a:prstGeom prst="rect">
            <a:avLst/>
          </a:prstGeom>
          <a:noFill/>
          <a:ln>
            <a:noFill/>
          </a:ln>
        </p:spPr>
      </p:pic>
      <p:sp>
        <p:nvSpPr>
          <p:cNvPr id="1728" name="Google Shape;1728;p67"/>
          <p:cNvSpPr txBox="1"/>
          <p:nvPr/>
        </p:nvSpPr>
        <p:spPr>
          <a:xfrm>
            <a:off x="3986183" y="1594585"/>
            <a:ext cx="24132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Belkin et al. PNAS, 2019</a:t>
            </a:r>
            <a:endParaRPr sz="1800">
              <a:solidFill>
                <a:schemeClr val="dk1"/>
              </a:solidFill>
              <a:latin typeface="Calibri"/>
              <a:ea typeface="Calibri"/>
              <a:cs typeface="Calibri"/>
              <a:sym typeface="Calibri"/>
            </a:endParaRPr>
          </a:p>
        </p:txBody>
      </p:sp>
      <p:pic>
        <p:nvPicPr>
          <p:cNvPr id="1731" name="Google Shape;1731;p67"/>
          <p:cNvPicPr preferRelativeResize="0"/>
          <p:nvPr/>
        </p:nvPicPr>
        <p:blipFill rotWithShape="1">
          <a:blip r:embed="rId5">
            <a:alphaModFix/>
          </a:blip>
          <a:srcRect/>
          <a:stretch/>
        </p:blipFill>
        <p:spPr>
          <a:xfrm>
            <a:off x="7914669" y="1665778"/>
            <a:ext cx="4193966" cy="2307558"/>
          </a:xfrm>
          <a:prstGeom prst="rect">
            <a:avLst/>
          </a:prstGeom>
          <a:noFill/>
          <a:ln>
            <a:noFill/>
          </a:ln>
        </p:spPr>
      </p:pic>
      <p:sp>
        <p:nvSpPr>
          <p:cNvPr id="1732" name="Google Shape;1732;p67"/>
          <p:cNvSpPr txBox="1"/>
          <p:nvPr/>
        </p:nvSpPr>
        <p:spPr>
          <a:xfrm>
            <a:off x="8592272" y="1312271"/>
            <a:ext cx="322755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MNIST (</a:t>
            </a:r>
            <a:r>
              <a:rPr lang="en-GB" sz="1400" i="1">
                <a:solidFill>
                  <a:schemeClr val="dk1"/>
                </a:solidFill>
                <a:latin typeface="Calibri"/>
                <a:ea typeface="Calibri"/>
                <a:cs typeface="Calibri"/>
                <a:sym typeface="Calibri"/>
              </a:rPr>
              <a:t>n </a:t>
            </a:r>
            <a:r>
              <a:rPr lang="en-GB" sz="1400">
                <a:solidFill>
                  <a:schemeClr val="dk1"/>
                </a:solidFill>
                <a:latin typeface="Calibri"/>
                <a:ea typeface="Calibri"/>
                <a:cs typeface="Calibri"/>
                <a:sym typeface="Calibri"/>
              </a:rPr>
              <a:t>= 4 · 103 , </a:t>
            </a:r>
            <a:r>
              <a:rPr lang="en-GB" sz="1400" i="1">
                <a:solidFill>
                  <a:schemeClr val="dk1"/>
                </a:solidFill>
                <a:latin typeface="Calibri"/>
                <a:ea typeface="Calibri"/>
                <a:cs typeface="Calibri"/>
                <a:sym typeface="Calibri"/>
              </a:rPr>
              <a:t>d </a:t>
            </a:r>
            <a:r>
              <a:rPr lang="en-GB" sz="1400">
                <a:solidFill>
                  <a:schemeClr val="dk1"/>
                </a:solidFill>
                <a:latin typeface="Calibri"/>
                <a:ea typeface="Calibri"/>
                <a:cs typeface="Calibri"/>
                <a:sym typeface="Calibri"/>
              </a:rPr>
              <a:t>= 784, </a:t>
            </a:r>
            <a:r>
              <a:rPr lang="en-GB" sz="1400" i="1">
                <a:solidFill>
                  <a:schemeClr val="dk1"/>
                </a:solidFill>
                <a:latin typeface="Calibri"/>
                <a:ea typeface="Calibri"/>
                <a:cs typeface="Calibri"/>
                <a:sym typeface="Calibri"/>
              </a:rPr>
              <a:t>K</a:t>
            </a:r>
            <a:r>
              <a:rPr lang="en-GB" sz="1400">
                <a:solidFill>
                  <a:schemeClr val="dk1"/>
                </a:solidFill>
                <a:latin typeface="Calibri"/>
                <a:ea typeface="Calibri"/>
                <a:cs typeface="Calibri"/>
                <a:sym typeface="Calibri"/>
              </a:rPr>
              <a:t>=10 classes)</a:t>
            </a:r>
            <a:endParaRPr/>
          </a:p>
          <a:p>
            <a:pPr marL="0" marR="0" lvl="0" indent="0" algn="ctr" rtl="0">
              <a:spcBef>
                <a:spcPts val="0"/>
              </a:spcBef>
              <a:spcAft>
                <a:spcPts val="0"/>
              </a:spcAft>
              <a:buNone/>
            </a:pPr>
            <a:r>
              <a:rPr lang="en-GB" sz="1400">
                <a:solidFill>
                  <a:schemeClr val="dk1"/>
                </a:solidFill>
                <a:latin typeface="Calibri"/>
                <a:ea typeface="Calibri"/>
                <a:cs typeface="Calibri"/>
                <a:sym typeface="Calibri"/>
              </a:rPr>
              <a:t>NN with1 hidden layer </a:t>
            </a:r>
            <a:endParaRPr/>
          </a:p>
        </p:txBody>
      </p:sp>
      <p:grpSp>
        <p:nvGrpSpPr>
          <p:cNvPr id="1733" name="Google Shape;1733;p67"/>
          <p:cNvGrpSpPr/>
          <p:nvPr/>
        </p:nvGrpSpPr>
        <p:grpSpPr>
          <a:xfrm>
            <a:off x="1303346" y="3330054"/>
            <a:ext cx="3248390" cy="3372436"/>
            <a:chOff x="1303346" y="3330054"/>
            <a:chExt cx="3248390" cy="3372436"/>
          </a:xfrm>
        </p:grpSpPr>
        <p:cxnSp>
          <p:nvCxnSpPr>
            <p:cNvPr id="1734" name="Google Shape;1734;p67"/>
            <p:cNvCxnSpPr/>
            <p:nvPr/>
          </p:nvCxnSpPr>
          <p:spPr>
            <a:xfrm rot="10800000" flipH="1">
              <a:off x="2574720" y="3330054"/>
              <a:ext cx="1977016" cy="1804545"/>
            </a:xfrm>
            <a:prstGeom prst="straightConnector1">
              <a:avLst/>
            </a:prstGeom>
            <a:noFill/>
            <a:ln w="28575" cap="flat" cmpd="sng">
              <a:solidFill>
                <a:schemeClr val="accent1"/>
              </a:solidFill>
              <a:prstDash val="solid"/>
              <a:miter lim="800000"/>
              <a:headEnd type="none" w="sm" len="sm"/>
              <a:tailEnd type="triangle" w="med" len="med"/>
            </a:ln>
          </p:spPr>
        </p:cxnSp>
        <p:pic>
          <p:nvPicPr>
            <p:cNvPr id="1735" name="Google Shape;1735;p67"/>
            <p:cNvPicPr preferRelativeResize="0"/>
            <p:nvPr/>
          </p:nvPicPr>
          <p:blipFill rotWithShape="1">
            <a:blip r:embed="rId6">
              <a:alphaModFix/>
            </a:blip>
            <a:srcRect/>
            <a:stretch/>
          </p:blipFill>
          <p:spPr>
            <a:xfrm>
              <a:off x="1303346" y="5051274"/>
              <a:ext cx="2542747" cy="1651216"/>
            </a:xfrm>
            <a:prstGeom prst="rect">
              <a:avLst/>
            </a:prstGeom>
            <a:noFill/>
            <a:ln>
              <a:noFill/>
            </a:ln>
          </p:spPr>
        </p:pic>
      </p:grpSp>
      <p:grpSp>
        <p:nvGrpSpPr>
          <p:cNvPr id="1736" name="Google Shape;1736;p67"/>
          <p:cNvGrpSpPr/>
          <p:nvPr/>
        </p:nvGrpSpPr>
        <p:grpSpPr>
          <a:xfrm>
            <a:off x="4573005" y="2553812"/>
            <a:ext cx="2542747" cy="4218356"/>
            <a:chOff x="4573005" y="2553812"/>
            <a:chExt cx="2542747" cy="4218356"/>
          </a:xfrm>
        </p:grpSpPr>
        <p:cxnSp>
          <p:nvCxnSpPr>
            <p:cNvPr id="1737" name="Google Shape;1737;p67"/>
            <p:cNvCxnSpPr/>
            <p:nvPr/>
          </p:nvCxnSpPr>
          <p:spPr>
            <a:xfrm rot="10800000">
              <a:off x="5540991" y="2553812"/>
              <a:ext cx="341756" cy="2567140"/>
            </a:xfrm>
            <a:prstGeom prst="straightConnector1">
              <a:avLst/>
            </a:prstGeom>
            <a:noFill/>
            <a:ln w="28575" cap="flat" cmpd="sng">
              <a:solidFill>
                <a:schemeClr val="accent1"/>
              </a:solidFill>
              <a:prstDash val="solid"/>
              <a:miter lim="800000"/>
              <a:headEnd type="none" w="sm" len="sm"/>
              <a:tailEnd type="triangle" w="med" len="med"/>
            </a:ln>
          </p:spPr>
        </p:cxnSp>
        <p:pic>
          <p:nvPicPr>
            <p:cNvPr id="1738" name="Google Shape;1738;p67"/>
            <p:cNvPicPr preferRelativeResize="0"/>
            <p:nvPr/>
          </p:nvPicPr>
          <p:blipFill rotWithShape="1">
            <a:blip r:embed="rId7">
              <a:alphaModFix/>
            </a:blip>
            <a:srcRect/>
            <a:stretch/>
          </p:blipFill>
          <p:spPr>
            <a:xfrm>
              <a:off x="4573005" y="5120952"/>
              <a:ext cx="2542747" cy="1651216"/>
            </a:xfrm>
            <a:prstGeom prst="rect">
              <a:avLst/>
            </a:prstGeom>
            <a:noFill/>
            <a:ln>
              <a:noFill/>
            </a:ln>
          </p:spPr>
        </p:pic>
      </p:grpSp>
      <p:grpSp>
        <p:nvGrpSpPr>
          <p:cNvPr id="1739" name="Google Shape;1739;p67"/>
          <p:cNvGrpSpPr/>
          <p:nvPr/>
        </p:nvGrpSpPr>
        <p:grpSpPr>
          <a:xfrm>
            <a:off x="7115752" y="3514275"/>
            <a:ext cx="3077764" cy="3188215"/>
            <a:chOff x="7115752" y="3514275"/>
            <a:chExt cx="3077764" cy="3188215"/>
          </a:xfrm>
        </p:grpSpPr>
        <p:cxnSp>
          <p:nvCxnSpPr>
            <p:cNvPr id="1740" name="Google Shape;1740;p67"/>
            <p:cNvCxnSpPr/>
            <p:nvPr/>
          </p:nvCxnSpPr>
          <p:spPr>
            <a:xfrm rot="10800000">
              <a:off x="7115752" y="3514275"/>
              <a:ext cx="1883521" cy="1620325"/>
            </a:xfrm>
            <a:prstGeom prst="straightConnector1">
              <a:avLst/>
            </a:prstGeom>
            <a:noFill/>
            <a:ln w="28575" cap="flat" cmpd="sng">
              <a:solidFill>
                <a:schemeClr val="accent1"/>
              </a:solidFill>
              <a:prstDash val="solid"/>
              <a:miter lim="800000"/>
              <a:headEnd type="none" w="sm" len="sm"/>
              <a:tailEnd type="triangle" w="med" len="med"/>
            </a:ln>
          </p:spPr>
        </p:cxnSp>
        <p:pic>
          <p:nvPicPr>
            <p:cNvPr id="1741" name="Google Shape;1741;p67"/>
            <p:cNvPicPr preferRelativeResize="0"/>
            <p:nvPr/>
          </p:nvPicPr>
          <p:blipFill rotWithShape="1">
            <a:blip r:embed="rId8">
              <a:alphaModFix/>
            </a:blip>
            <a:srcRect/>
            <a:stretch/>
          </p:blipFill>
          <p:spPr>
            <a:xfrm>
              <a:off x="7805030" y="5232232"/>
              <a:ext cx="2388486" cy="1470258"/>
            </a:xfrm>
            <a:prstGeom prst="rect">
              <a:avLst/>
            </a:prstGeom>
            <a:noFill/>
            <a:ln>
              <a:noFill/>
            </a:ln>
          </p:spPr>
        </p:pic>
      </p:grpSp>
      <p:sp>
        <p:nvSpPr>
          <p:cNvPr id="3" name="Google Shape;115;p16">
            <a:extLst>
              <a:ext uri="{FF2B5EF4-FFF2-40B4-BE49-F238E27FC236}">
                <a16:creationId xmlns:a16="http://schemas.microsoft.com/office/drawing/2014/main" id="{1F728005-C10A-D1F9-55EB-F109BC42963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6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Generalization of CNNs for corrupted images</a:t>
            </a:r>
            <a:endParaRPr dirty="0"/>
          </a:p>
        </p:txBody>
      </p:sp>
      <p:sp>
        <p:nvSpPr>
          <p:cNvPr id="1748" name="Google Shape;1748;p68"/>
          <p:cNvSpPr txBox="1"/>
          <p:nvPr/>
        </p:nvSpPr>
        <p:spPr>
          <a:xfrm>
            <a:off x="849363" y="4879543"/>
            <a:ext cx="27530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Geirhos et al, NeurIPS 2018</a:t>
            </a:r>
            <a:endParaRPr sz="1800">
              <a:solidFill>
                <a:schemeClr val="dk1"/>
              </a:solidFill>
              <a:latin typeface="Calibri"/>
              <a:ea typeface="Calibri"/>
              <a:cs typeface="Calibri"/>
              <a:sym typeface="Calibri"/>
            </a:endParaRPr>
          </a:p>
        </p:txBody>
      </p:sp>
      <p:pic>
        <p:nvPicPr>
          <p:cNvPr id="1749" name="Google Shape;1749;p68"/>
          <p:cNvPicPr preferRelativeResize="0"/>
          <p:nvPr/>
        </p:nvPicPr>
        <p:blipFill rotWithShape="1">
          <a:blip r:embed="rId4">
            <a:alphaModFix/>
          </a:blip>
          <a:srcRect/>
          <a:stretch/>
        </p:blipFill>
        <p:spPr>
          <a:xfrm>
            <a:off x="198108" y="1255218"/>
            <a:ext cx="4631582" cy="1958568"/>
          </a:xfrm>
          <a:prstGeom prst="rect">
            <a:avLst/>
          </a:prstGeom>
          <a:noFill/>
          <a:ln>
            <a:noFill/>
          </a:ln>
        </p:spPr>
      </p:pic>
      <p:pic>
        <p:nvPicPr>
          <p:cNvPr id="1750" name="Google Shape;1750;p68"/>
          <p:cNvPicPr preferRelativeResize="0"/>
          <p:nvPr/>
        </p:nvPicPr>
        <p:blipFill rotWithShape="1">
          <a:blip r:embed="rId5">
            <a:alphaModFix/>
          </a:blip>
          <a:srcRect/>
          <a:stretch/>
        </p:blipFill>
        <p:spPr>
          <a:xfrm>
            <a:off x="4481785" y="3568050"/>
            <a:ext cx="6984678" cy="3022217"/>
          </a:xfrm>
          <a:prstGeom prst="rect">
            <a:avLst/>
          </a:prstGeom>
          <a:noFill/>
          <a:ln>
            <a:noFill/>
          </a:ln>
        </p:spPr>
      </p:pic>
      <p:pic>
        <p:nvPicPr>
          <p:cNvPr id="1751" name="Google Shape;1751;p68"/>
          <p:cNvPicPr preferRelativeResize="0"/>
          <p:nvPr/>
        </p:nvPicPr>
        <p:blipFill rotWithShape="1">
          <a:blip r:embed="rId6">
            <a:alphaModFix/>
          </a:blip>
          <a:srcRect/>
          <a:stretch/>
        </p:blipFill>
        <p:spPr>
          <a:xfrm>
            <a:off x="7362311" y="2256503"/>
            <a:ext cx="2016482" cy="1033447"/>
          </a:xfrm>
          <a:prstGeom prst="rect">
            <a:avLst/>
          </a:prstGeom>
          <a:noFill/>
          <a:ln>
            <a:noFill/>
          </a:ln>
        </p:spPr>
      </p:pic>
      <p:sp>
        <p:nvSpPr>
          <p:cNvPr id="3" name="Google Shape;115;p16">
            <a:extLst>
              <a:ext uri="{FF2B5EF4-FFF2-40B4-BE49-F238E27FC236}">
                <a16:creationId xmlns:a16="http://schemas.microsoft.com/office/drawing/2014/main" id="{C1501C2C-0238-359A-3954-2B99836E66C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69"/>
          <p:cNvSpPr txBox="1">
            <a:spLocks noGrp="1"/>
          </p:cNvSpPr>
          <p:nvPr>
            <p:ph type="title"/>
          </p:nvPr>
        </p:nvSpPr>
        <p:spPr>
          <a:xfrm>
            <a:off x="4488872" y="260594"/>
            <a:ext cx="6864927" cy="44773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Is there a free lunch?</a:t>
            </a:r>
            <a:br>
              <a:rPr lang="en-GB" dirty="0"/>
            </a:br>
            <a:r>
              <a:rPr lang="en-GB" sz="3100" dirty="0">
                <a:solidFill>
                  <a:srgbClr val="0070C0"/>
                </a:solidFill>
              </a:rPr>
              <a:t>Robustness to adversarial attacks</a:t>
            </a:r>
            <a:endParaRPr dirty="0"/>
          </a:p>
        </p:txBody>
      </p:sp>
      <p:pic>
        <p:nvPicPr>
          <p:cNvPr id="1760" name="Google Shape;1760;p69"/>
          <p:cNvPicPr preferRelativeResize="0"/>
          <p:nvPr/>
        </p:nvPicPr>
        <p:blipFill rotWithShape="1">
          <a:blip r:embed="rId3">
            <a:alphaModFix/>
          </a:blip>
          <a:srcRect/>
          <a:stretch/>
        </p:blipFill>
        <p:spPr>
          <a:xfrm>
            <a:off x="498334" y="0"/>
            <a:ext cx="3864428" cy="6855446"/>
          </a:xfrm>
          <a:prstGeom prst="rect">
            <a:avLst/>
          </a:prstGeom>
          <a:noFill/>
          <a:ln>
            <a:noFill/>
          </a:ln>
        </p:spPr>
      </p:pic>
      <p:sp>
        <p:nvSpPr>
          <p:cNvPr id="1761" name="Google Shape;1761;p69"/>
          <p:cNvSpPr txBox="1"/>
          <p:nvPr/>
        </p:nvSpPr>
        <p:spPr>
          <a:xfrm rot="-5400000">
            <a:off x="-970095" y="3454622"/>
            <a:ext cx="2485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Su et al, IEEE TEVC, 2019</a:t>
            </a:r>
            <a:endParaRPr sz="1800">
              <a:solidFill>
                <a:schemeClr val="dk1"/>
              </a:solidFill>
              <a:latin typeface="Calibri"/>
              <a:ea typeface="Calibri"/>
              <a:cs typeface="Calibri"/>
              <a:sym typeface="Calibri"/>
            </a:endParaRPr>
          </a:p>
        </p:txBody>
      </p:sp>
      <p:grpSp>
        <p:nvGrpSpPr>
          <p:cNvPr id="1762" name="Google Shape;1762;p69"/>
          <p:cNvGrpSpPr/>
          <p:nvPr/>
        </p:nvGrpSpPr>
        <p:grpSpPr>
          <a:xfrm>
            <a:off x="5550711" y="1884504"/>
            <a:ext cx="4387988" cy="4889246"/>
            <a:chOff x="890700" y="1690688"/>
            <a:chExt cx="4387988" cy="4889246"/>
          </a:xfrm>
        </p:grpSpPr>
        <p:pic>
          <p:nvPicPr>
            <p:cNvPr id="1763" name="Google Shape;1763;p69"/>
            <p:cNvPicPr preferRelativeResize="0"/>
            <p:nvPr/>
          </p:nvPicPr>
          <p:blipFill rotWithShape="1">
            <a:blip r:embed="rId5">
              <a:alphaModFix/>
            </a:blip>
            <a:srcRect/>
            <a:stretch/>
          </p:blipFill>
          <p:spPr>
            <a:xfrm>
              <a:off x="890700" y="1690688"/>
              <a:ext cx="4387988" cy="4519914"/>
            </a:xfrm>
            <a:prstGeom prst="rect">
              <a:avLst/>
            </a:prstGeom>
            <a:noFill/>
            <a:ln>
              <a:noFill/>
            </a:ln>
          </p:spPr>
        </p:pic>
        <p:sp>
          <p:nvSpPr>
            <p:cNvPr id="1764" name="Google Shape;1764;p69"/>
            <p:cNvSpPr txBox="1"/>
            <p:nvPr/>
          </p:nvSpPr>
          <p:spPr>
            <a:xfrm>
              <a:off x="2002420" y="6210602"/>
              <a:ext cx="25982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Szegedy et al., arXiv, 2013</a:t>
              </a:r>
              <a:endParaRPr sz="1800">
                <a:solidFill>
                  <a:schemeClr val="dk1"/>
                </a:solidFill>
                <a:latin typeface="Calibri"/>
                <a:ea typeface="Calibri"/>
                <a:cs typeface="Calibri"/>
                <a:sym typeface="Calibri"/>
              </a:endParaRPr>
            </a:p>
          </p:txBody>
        </p:sp>
      </p:grpSp>
      <p:pic>
        <p:nvPicPr>
          <p:cNvPr id="1767" name="Google Shape;1767;p69" descr="Do Ostriches Really Bury Their Heads in the Sand? | Wonderopolis"/>
          <p:cNvPicPr preferRelativeResize="0"/>
          <p:nvPr/>
        </p:nvPicPr>
        <p:blipFill rotWithShape="1">
          <a:blip r:embed="rId7">
            <a:alphaModFix/>
          </a:blip>
          <a:srcRect/>
          <a:stretch/>
        </p:blipFill>
        <p:spPr>
          <a:xfrm>
            <a:off x="8428180" y="1797781"/>
            <a:ext cx="3754688" cy="2346680"/>
          </a:xfrm>
          <a:prstGeom prst="rect">
            <a:avLst/>
          </a:prstGeom>
          <a:noFill/>
          <a:ln>
            <a:noFill/>
          </a:ln>
        </p:spPr>
      </p:pic>
      <p:sp>
        <p:nvSpPr>
          <p:cNvPr id="3" name="Google Shape;115;p16">
            <a:extLst>
              <a:ext uri="{FF2B5EF4-FFF2-40B4-BE49-F238E27FC236}">
                <a16:creationId xmlns:a16="http://schemas.microsoft.com/office/drawing/2014/main" id="{88FB6EBC-6C5F-001B-8775-376131970EF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7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Similar for CNN is not similar for humans</a:t>
            </a:r>
            <a:endParaRPr dirty="0"/>
          </a:p>
        </p:txBody>
      </p:sp>
      <p:pic>
        <p:nvPicPr>
          <p:cNvPr id="1775" name="Google Shape;1775;p70"/>
          <p:cNvPicPr preferRelativeResize="0"/>
          <p:nvPr/>
        </p:nvPicPr>
        <p:blipFill rotWithShape="1">
          <a:blip r:embed="rId3">
            <a:alphaModFix/>
          </a:blip>
          <a:srcRect/>
          <a:stretch/>
        </p:blipFill>
        <p:spPr>
          <a:xfrm>
            <a:off x="1701187" y="1768547"/>
            <a:ext cx="8789624" cy="2414732"/>
          </a:xfrm>
          <a:prstGeom prst="rect">
            <a:avLst/>
          </a:prstGeom>
          <a:noFill/>
          <a:ln>
            <a:noFill/>
          </a:ln>
        </p:spPr>
      </p:pic>
      <p:sp>
        <p:nvSpPr>
          <p:cNvPr id="1776" name="Google Shape;1776;p70"/>
          <p:cNvSpPr txBox="1"/>
          <p:nvPr/>
        </p:nvSpPr>
        <p:spPr>
          <a:xfrm>
            <a:off x="4208175" y="1331275"/>
            <a:ext cx="37756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Feather et al. Nat. Neuroscience, 2023</a:t>
            </a:r>
            <a:endParaRPr sz="1800">
              <a:solidFill>
                <a:schemeClr val="dk1"/>
              </a:solidFill>
              <a:latin typeface="Calibri"/>
              <a:ea typeface="Calibri"/>
              <a:cs typeface="Calibri"/>
              <a:sym typeface="Calibri"/>
            </a:endParaRPr>
          </a:p>
        </p:txBody>
      </p:sp>
      <p:pic>
        <p:nvPicPr>
          <p:cNvPr id="1777" name="Google Shape;1777;p70"/>
          <p:cNvPicPr preferRelativeResize="0"/>
          <p:nvPr/>
        </p:nvPicPr>
        <p:blipFill rotWithShape="1">
          <a:blip r:embed="rId5">
            <a:alphaModFix/>
          </a:blip>
          <a:srcRect/>
          <a:stretch/>
        </p:blipFill>
        <p:spPr>
          <a:xfrm>
            <a:off x="3851832" y="4584700"/>
            <a:ext cx="4064000" cy="2273300"/>
          </a:xfrm>
          <a:prstGeom prst="rect">
            <a:avLst/>
          </a:prstGeom>
          <a:noFill/>
          <a:ln>
            <a:noFill/>
          </a:ln>
        </p:spPr>
      </p:pic>
      <p:sp>
        <p:nvSpPr>
          <p:cNvPr id="1778" name="Google Shape;1778;p70"/>
          <p:cNvSpPr txBox="1"/>
          <p:nvPr/>
        </p:nvSpPr>
        <p:spPr>
          <a:xfrm>
            <a:off x="4552057" y="4224609"/>
            <a:ext cx="26635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Adversarial learning helps:</a:t>
            </a:r>
            <a:endParaRPr/>
          </a:p>
        </p:txBody>
      </p:sp>
      <p:pic>
        <p:nvPicPr>
          <p:cNvPr id="1779" name="Google Shape;1779;p70"/>
          <p:cNvPicPr preferRelativeResize="0"/>
          <p:nvPr/>
        </p:nvPicPr>
        <p:blipFill rotWithShape="1">
          <a:blip r:embed="rId6">
            <a:alphaModFix/>
          </a:blip>
          <a:srcRect/>
          <a:stretch/>
        </p:blipFill>
        <p:spPr>
          <a:xfrm>
            <a:off x="1524269" y="4473652"/>
            <a:ext cx="2113063" cy="2257135"/>
          </a:xfrm>
          <a:prstGeom prst="rect">
            <a:avLst/>
          </a:prstGeom>
          <a:noFill/>
          <a:ln>
            <a:noFill/>
          </a:ln>
        </p:spPr>
      </p:pic>
      <p:pic>
        <p:nvPicPr>
          <p:cNvPr id="1780" name="Google Shape;1780;p70"/>
          <p:cNvPicPr preferRelativeResize="0"/>
          <p:nvPr/>
        </p:nvPicPr>
        <p:blipFill rotWithShape="1">
          <a:blip r:embed="rId7">
            <a:alphaModFix/>
          </a:blip>
          <a:srcRect/>
          <a:stretch/>
        </p:blipFill>
        <p:spPr>
          <a:xfrm>
            <a:off x="8721361" y="4666608"/>
            <a:ext cx="1994938" cy="1871221"/>
          </a:xfrm>
          <a:prstGeom prst="rect">
            <a:avLst/>
          </a:prstGeom>
          <a:noFill/>
          <a:ln>
            <a:noFill/>
          </a:ln>
        </p:spPr>
      </p:pic>
      <p:sp>
        <p:nvSpPr>
          <p:cNvPr id="3" name="Google Shape;115;p16">
            <a:extLst>
              <a:ext uri="{FF2B5EF4-FFF2-40B4-BE49-F238E27FC236}">
                <a16:creationId xmlns:a16="http://schemas.microsoft.com/office/drawing/2014/main" id="{6E5B60DB-F588-1A91-AF66-8973614C738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7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How to counter adversarial attacks</a:t>
            </a:r>
            <a:endParaRPr dirty="0"/>
          </a:p>
        </p:txBody>
      </p:sp>
      <p:sp>
        <p:nvSpPr>
          <p:cNvPr id="1787" name="Google Shape;1787;p71"/>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Augment your training set with adversarial examples</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Adversarial examples are not robust: e.g. a slight change in the adversarial input will change their classification.</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Methods that estimate the uncertainty in the NN model prediction can detect adversarial attacks.</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Two approaches for uncertainty prediction:</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Bayesian NN (dropout, data sampling)</a:t>
            </a:r>
            <a:br>
              <a:rPr lang="en-GB" dirty="0">
                <a:solidFill>
                  <a:srgbClr val="0070C0"/>
                </a:solidFill>
              </a:rPr>
            </a:br>
            <a:r>
              <a:rPr lang="en-GB" u="sng" dirty="0">
                <a:solidFill>
                  <a:schemeClr val="hlink"/>
                </a:solidFill>
                <a:hlinkClick r:id="rId3"/>
              </a:rPr>
              <a:t>Gal &amp; Ghahramani, PMLR, 2016</a:t>
            </a:r>
            <a:r>
              <a:rPr lang="en-GB" dirty="0">
                <a:solidFill>
                  <a:srgbClr val="0070C0"/>
                </a:solidFill>
              </a:rPr>
              <a:t> , </a:t>
            </a:r>
            <a:r>
              <a:rPr lang="en-GB" u="sng" dirty="0">
                <a:solidFill>
                  <a:schemeClr val="hlink"/>
                </a:solidFill>
                <a:hlinkClick r:id="rId4"/>
              </a:rPr>
              <a:t>Lakshminarayanan et al., NIPS, 2017</a:t>
            </a:r>
            <a:endParaRPr dirty="0">
              <a:solidFill>
                <a:srgbClr val="0070C0"/>
              </a:solidFill>
            </a:endParaRPr>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Evidential DL</a:t>
            </a:r>
            <a:br>
              <a:rPr lang="en-GB" dirty="0">
                <a:solidFill>
                  <a:srgbClr val="0070C0"/>
                </a:solidFill>
              </a:rPr>
            </a:br>
            <a:r>
              <a:rPr lang="en-GB" u="sng" dirty="0">
                <a:solidFill>
                  <a:schemeClr val="hlink"/>
                </a:solidFill>
                <a:hlinkClick r:id="rId5"/>
              </a:rPr>
              <a:t>Sensoy et al., NIPS, 2018</a:t>
            </a:r>
            <a:r>
              <a:rPr lang="en-GB" dirty="0">
                <a:solidFill>
                  <a:srgbClr val="0070C0"/>
                </a:solidFill>
              </a:rPr>
              <a:t> (classification), </a:t>
            </a:r>
            <a:r>
              <a:rPr lang="en-GB" u="sng" dirty="0">
                <a:solidFill>
                  <a:schemeClr val="hlink"/>
                </a:solidFill>
                <a:hlinkClick r:id="rId6"/>
              </a:rPr>
              <a:t>Amini et al., NIPS, 2020</a:t>
            </a:r>
            <a:r>
              <a:rPr lang="en-GB" dirty="0">
                <a:solidFill>
                  <a:srgbClr val="0070C0"/>
                </a:solidFill>
              </a:rPr>
              <a:t> (regression)</a:t>
            </a:r>
            <a:endParaRPr dirty="0"/>
          </a:p>
        </p:txBody>
      </p:sp>
      <p:sp>
        <p:nvSpPr>
          <p:cNvPr id="2" name="Google Shape;115;p16">
            <a:extLst>
              <a:ext uri="{FF2B5EF4-FFF2-40B4-BE49-F238E27FC236}">
                <a16:creationId xmlns:a16="http://schemas.microsoft.com/office/drawing/2014/main" id="{051C9C30-BA32-9E4B-B29F-D48AF319ABB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7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Evidential deep learning (EDL) for classification</a:t>
            </a:r>
            <a:endParaRPr dirty="0"/>
          </a:p>
        </p:txBody>
      </p:sp>
      <p:pic>
        <p:nvPicPr>
          <p:cNvPr id="1796" name="Google Shape;1796;p72"/>
          <p:cNvPicPr preferRelativeResize="0"/>
          <p:nvPr/>
        </p:nvPicPr>
        <p:blipFill rotWithShape="1">
          <a:blip r:embed="rId3">
            <a:alphaModFix/>
          </a:blip>
          <a:srcRect/>
          <a:stretch/>
        </p:blipFill>
        <p:spPr>
          <a:xfrm>
            <a:off x="6096000" y="1690688"/>
            <a:ext cx="6059830" cy="3598607"/>
          </a:xfrm>
          <a:prstGeom prst="rect">
            <a:avLst/>
          </a:prstGeom>
          <a:noFill/>
          <a:ln>
            <a:noFill/>
          </a:ln>
        </p:spPr>
      </p:pic>
      <p:sp>
        <p:nvSpPr>
          <p:cNvPr id="1797" name="Google Shape;1797;p72"/>
          <p:cNvSpPr txBox="1"/>
          <p:nvPr/>
        </p:nvSpPr>
        <p:spPr>
          <a:xfrm>
            <a:off x="7873039" y="5474614"/>
            <a:ext cx="25057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Ulmer et al. TMLR., 2023</a:t>
            </a:r>
            <a:endParaRPr sz="1800">
              <a:solidFill>
                <a:schemeClr val="dk1"/>
              </a:solidFill>
              <a:latin typeface="Calibri"/>
              <a:ea typeface="Calibri"/>
              <a:cs typeface="Calibri"/>
              <a:sym typeface="Calibri"/>
            </a:endParaRPr>
          </a:p>
        </p:txBody>
      </p:sp>
      <p:pic>
        <p:nvPicPr>
          <p:cNvPr id="1798" name="Google Shape;1798;p72"/>
          <p:cNvPicPr preferRelativeResize="0"/>
          <p:nvPr/>
        </p:nvPicPr>
        <p:blipFill rotWithShape="1">
          <a:blip r:embed="rId5">
            <a:alphaModFix/>
          </a:blip>
          <a:srcRect/>
          <a:stretch/>
        </p:blipFill>
        <p:spPr>
          <a:xfrm>
            <a:off x="153578" y="2220286"/>
            <a:ext cx="5723920" cy="2631933"/>
          </a:xfrm>
          <a:prstGeom prst="rect">
            <a:avLst/>
          </a:prstGeom>
          <a:noFill/>
          <a:ln>
            <a:noFill/>
          </a:ln>
        </p:spPr>
      </p:pic>
      <p:sp>
        <p:nvSpPr>
          <p:cNvPr id="1799" name="Google Shape;1799;p72"/>
          <p:cNvSpPr txBox="1"/>
          <p:nvPr/>
        </p:nvSpPr>
        <p:spPr>
          <a:xfrm>
            <a:off x="1813210" y="5374338"/>
            <a:ext cx="24809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Sensoy et al., NIPS, 2018</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63B8E3B8-6410-DB4C-2015-6753C7B1366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7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Evidential deep learning (EDL) for classification</a:t>
            </a:r>
            <a:endParaRPr dirty="0"/>
          </a:p>
        </p:txBody>
      </p:sp>
      <p:sp>
        <p:nvSpPr>
          <p:cNvPr id="1808" name="Google Shape;1808;p73"/>
          <p:cNvSpPr txBox="1">
            <a:spLocks noGrp="1"/>
          </p:cNvSpPr>
          <p:nvPr>
            <p:ph type="body" sz="quarter" idx="11"/>
          </p:nvPr>
        </p:nvSpPr>
        <p:spPr>
          <a:prstGeom prst="rect">
            <a:avLst/>
          </a:prstGeom>
          <a:blipFill rotWithShape="1">
            <a:blip r:embed="rId3">
              <a:alphaModFix/>
            </a:blip>
            <a:stretch>
              <a:fillRect l="-963" t="-3487" r="-1205" b="-2614"/>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GB"/>
              <a:t> </a:t>
            </a:r>
            <a:endParaRPr/>
          </a:p>
        </p:txBody>
      </p:sp>
      <p:pic>
        <p:nvPicPr>
          <p:cNvPr id="1809" name="Google Shape;1809;p73"/>
          <p:cNvPicPr preferRelativeResize="0"/>
          <p:nvPr/>
        </p:nvPicPr>
        <p:blipFill rotWithShape="1">
          <a:blip r:embed="rId4">
            <a:alphaModFix/>
          </a:blip>
          <a:srcRect/>
          <a:stretch/>
        </p:blipFill>
        <p:spPr>
          <a:xfrm>
            <a:off x="5035882" y="3758381"/>
            <a:ext cx="1060118" cy="916858"/>
          </a:xfrm>
          <a:prstGeom prst="rect">
            <a:avLst/>
          </a:prstGeom>
          <a:noFill/>
          <a:ln>
            <a:noFill/>
          </a:ln>
        </p:spPr>
      </p:pic>
      <p:pic>
        <p:nvPicPr>
          <p:cNvPr id="1810" name="Google Shape;1810;p73"/>
          <p:cNvPicPr preferRelativeResize="0"/>
          <p:nvPr/>
        </p:nvPicPr>
        <p:blipFill rotWithShape="1">
          <a:blip r:embed="rId5">
            <a:alphaModFix/>
          </a:blip>
          <a:srcRect/>
          <a:stretch/>
        </p:blipFill>
        <p:spPr>
          <a:xfrm>
            <a:off x="8048932" y="3750572"/>
            <a:ext cx="1060118" cy="916859"/>
          </a:xfrm>
          <a:prstGeom prst="rect">
            <a:avLst/>
          </a:prstGeom>
          <a:noFill/>
          <a:ln>
            <a:noFill/>
          </a:ln>
        </p:spPr>
      </p:pic>
      <p:sp>
        <p:nvSpPr>
          <p:cNvPr id="2" name="Google Shape;115;p16">
            <a:extLst>
              <a:ext uri="{FF2B5EF4-FFF2-40B4-BE49-F238E27FC236}">
                <a16:creationId xmlns:a16="http://schemas.microsoft.com/office/drawing/2014/main" id="{4D2EF79A-E195-2123-854F-FE2C72694AE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E9C52-C28B-C974-663F-8F41F0AF40DE}"/>
              </a:ext>
            </a:extLst>
          </p:cNvPr>
          <p:cNvSpPr txBox="1"/>
          <p:nvPr/>
        </p:nvSpPr>
        <p:spPr>
          <a:xfrm>
            <a:off x="0" y="6581001"/>
            <a:ext cx="8825948" cy="276999"/>
          </a:xfrm>
          <a:prstGeom prst="rect">
            <a:avLst/>
          </a:prstGeom>
          <a:noFill/>
        </p:spPr>
        <p:txBody>
          <a:bodyPr wrap="square">
            <a:spAutoFit/>
          </a:bodyPr>
          <a:lstStyle/>
          <a:p>
            <a:r>
              <a:rPr lang="en-US" sz="1200" dirty="0">
                <a:solidFill>
                  <a:schemeClr val="bg1">
                    <a:lumMod val="65000"/>
                  </a:schemeClr>
                </a:solidFill>
              </a:rPr>
              <a:t>https://</a:t>
            </a:r>
            <a:r>
              <a:rPr lang="en-US" sz="1200" dirty="0" err="1">
                <a:solidFill>
                  <a:schemeClr val="bg1">
                    <a:lumMod val="65000"/>
                  </a:schemeClr>
                </a:solidFill>
              </a:rPr>
              <a:t>medium.com</a:t>
            </a:r>
            <a:r>
              <a:rPr lang="en-US" sz="1200" dirty="0">
                <a:solidFill>
                  <a:schemeClr val="bg1">
                    <a:lumMod val="65000"/>
                  </a:schemeClr>
                </a:solidFill>
              </a:rPr>
              <a:t>/@</a:t>
            </a:r>
            <a:r>
              <a:rPr lang="en-US" sz="1200" dirty="0" err="1">
                <a:solidFill>
                  <a:schemeClr val="bg1">
                    <a:lumMod val="65000"/>
                  </a:schemeClr>
                </a:solidFill>
              </a:rPr>
              <a:t>lmpo</a:t>
            </a:r>
            <a:r>
              <a:rPr lang="en-US" sz="1200" dirty="0">
                <a:solidFill>
                  <a:schemeClr val="bg1">
                    <a:lumMod val="65000"/>
                  </a:schemeClr>
                </a:solidFill>
              </a:rPr>
              <a:t>/a-brief-history-of-ai-with-deep-learning-26f7948bc87b</a:t>
            </a:r>
          </a:p>
        </p:txBody>
      </p:sp>
      <p:pic>
        <p:nvPicPr>
          <p:cNvPr id="7" name="Picture 6" descr="A chart of a timeline&#10;&#10;Description automatically generated with medium confidence">
            <a:extLst>
              <a:ext uri="{FF2B5EF4-FFF2-40B4-BE49-F238E27FC236}">
                <a16:creationId xmlns:a16="http://schemas.microsoft.com/office/drawing/2014/main" id="{47349CA5-0558-0304-A404-FCC1406C346D}"/>
              </a:ext>
            </a:extLst>
          </p:cNvPr>
          <p:cNvPicPr>
            <a:picLocks noChangeAspect="1"/>
          </p:cNvPicPr>
          <p:nvPr/>
        </p:nvPicPr>
        <p:blipFill>
          <a:blip r:embed="rId3"/>
          <a:stretch>
            <a:fillRect/>
          </a:stretch>
        </p:blipFill>
        <p:spPr>
          <a:xfrm>
            <a:off x="250134" y="123617"/>
            <a:ext cx="11691732" cy="6088052"/>
          </a:xfrm>
          <a:prstGeom prst="rect">
            <a:avLst/>
          </a:prstGeom>
        </p:spPr>
      </p:pic>
    </p:spTree>
    <p:extLst>
      <p:ext uri="{BB962C8B-B14F-4D97-AF65-F5344CB8AC3E}">
        <p14:creationId xmlns:p14="http://schemas.microsoft.com/office/powerpoint/2010/main" val="1209068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A9EE1-DEC2-2D87-E01F-E9C249B9F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6F084-11D8-6482-8639-BC9E3A441B56}"/>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B267F010-E888-9A0F-5256-CB2532C9EDCC}"/>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solidFill>
                  <a:schemeClr val="tx2"/>
                </a:solidFill>
              </a:rPr>
              <a:t>Biological and medical applications</a:t>
            </a:r>
          </a:p>
        </p:txBody>
      </p:sp>
      <p:sp>
        <p:nvSpPr>
          <p:cNvPr id="6" name="Google Shape;115;p16">
            <a:extLst>
              <a:ext uri="{FF2B5EF4-FFF2-40B4-BE49-F238E27FC236}">
                <a16:creationId xmlns:a16="http://schemas.microsoft.com/office/drawing/2014/main" id="{3B3B306F-1E0F-2A2B-C8CB-859C80C0F7D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866149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7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When should I start using deep learning?</a:t>
            </a:r>
            <a:endParaRPr dirty="0"/>
          </a:p>
        </p:txBody>
      </p:sp>
      <p:sp>
        <p:nvSpPr>
          <p:cNvPr id="1824" name="Google Shape;1824;p75"/>
          <p:cNvSpPr txBox="1">
            <a:spLocks noGrp="1"/>
          </p:cNvSpPr>
          <p:nvPr>
            <p:ph type="body" sz="quarter" idx="11"/>
          </p:nvPr>
        </p:nvSpPr>
        <p:spPr>
          <a:xfrm>
            <a:off x="838200" y="1147842"/>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10000"/>
              </a:lnSpc>
              <a:spcBef>
                <a:spcPts val="0"/>
              </a:spcBef>
              <a:spcAft>
                <a:spcPts val="0"/>
              </a:spcAft>
              <a:buClr>
                <a:srgbClr val="0070C0"/>
              </a:buClr>
              <a:buSzPct val="100000"/>
              <a:buChar char="•"/>
            </a:pPr>
            <a:r>
              <a:rPr lang="en-GB" sz="2000" dirty="0">
                <a:solidFill>
                  <a:srgbClr val="0070C0"/>
                </a:solidFill>
              </a:rPr>
              <a:t>Training from scratch</a:t>
            </a:r>
            <a:endParaRPr sz="2000" dirty="0"/>
          </a:p>
          <a:p>
            <a:pPr marL="685800" lvl="1" indent="-228600" algn="l" rtl="0">
              <a:lnSpc>
                <a:spcPct val="110000"/>
              </a:lnSpc>
              <a:spcBef>
                <a:spcPts val="500"/>
              </a:spcBef>
              <a:spcAft>
                <a:spcPts val="0"/>
              </a:spcAft>
              <a:buClr>
                <a:srgbClr val="0070C0"/>
              </a:buClr>
              <a:buSzPct val="100000"/>
              <a:buChar char="•"/>
            </a:pPr>
            <a:r>
              <a:rPr lang="en-GB" sz="2000" dirty="0">
                <a:solidFill>
                  <a:srgbClr val="0070C0"/>
                </a:solidFill>
              </a:rPr>
              <a:t>Availability of large datasets (&gt;10000 items per class) </a:t>
            </a:r>
            <a:endParaRPr sz="2000" dirty="0"/>
          </a:p>
          <a:p>
            <a:pPr marL="228600" lvl="0" indent="-228600" algn="l" rtl="0">
              <a:lnSpc>
                <a:spcPct val="110000"/>
              </a:lnSpc>
              <a:spcBef>
                <a:spcPts val="1000"/>
              </a:spcBef>
              <a:spcAft>
                <a:spcPts val="0"/>
              </a:spcAft>
              <a:buClr>
                <a:srgbClr val="0070C0"/>
              </a:buClr>
              <a:buSzPct val="100000"/>
              <a:buChar char="•"/>
            </a:pPr>
            <a:r>
              <a:rPr lang="en-GB" sz="2000" dirty="0">
                <a:solidFill>
                  <a:srgbClr val="0070C0"/>
                </a:solidFill>
              </a:rPr>
              <a:t>Few shot learning, transfer learning or fine tuning</a:t>
            </a:r>
            <a:endParaRPr sz="2000" dirty="0"/>
          </a:p>
          <a:p>
            <a:pPr marL="685800" lvl="1" indent="-228600" algn="l" rtl="0">
              <a:lnSpc>
                <a:spcPct val="110000"/>
              </a:lnSpc>
              <a:spcBef>
                <a:spcPts val="500"/>
              </a:spcBef>
              <a:spcAft>
                <a:spcPts val="0"/>
              </a:spcAft>
              <a:buClr>
                <a:srgbClr val="0070C0"/>
              </a:buClr>
              <a:buSzPct val="100000"/>
              <a:buChar char="•"/>
            </a:pPr>
            <a:r>
              <a:rPr lang="en-GB" sz="2000" dirty="0">
                <a:solidFill>
                  <a:srgbClr val="0070C0"/>
                </a:solidFill>
              </a:rPr>
              <a:t>Pretrained foundation model adapted to the problem</a:t>
            </a:r>
            <a:endParaRPr sz="2000" dirty="0"/>
          </a:p>
          <a:p>
            <a:pPr marL="685800" lvl="1" indent="-228600" algn="l" rtl="0">
              <a:lnSpc>
                <a:spcPct val="110000"/>
              </a:lnSpc>
              <a:spcBef>
                <a:spcPts val="500"/>
              </a:spcBef>
              <a:spcAft>
                <a:spcPts val="0"/>
              </a:spcAft>
              <a:buClr>
                <a:srgbClr val="0070C0"/>
              </a:buClr>
              <a:buSzPct val="100000"/>
              <a:buChar char="•"/>
            </a:pPr>
            <a:r>
              <a:rPr lang="en-GB" sz="2000" dirty="0">
                <a:solidFill>
                  <a:srgbClr val="0070C0"/>
                </a:solidFill>
              </a:rPr>
              <a:t>Specialized dataset (can be fairly small)</a:t>
            </a:r>
            <a:endParaRPr sz="2000" dirty="0">
              <a:solidFill>
                <a:srgbClr val="0070C0"/>
              </a:solidFill>
            </a:endParaRPr>
          </a:p>
          <a:p>
            <a:pPr marL="228600" lvl="0" indent="-228600" algn="l" rtl="0">
              <a:lnSpc>
                <a:spcPct val="110000"/>
              </a:lnSpc>
              <a:spcBef>
                <a:spcPts val="1000"/>
              </a:spcBef>
              <a:spcAft>
                <a:spcPts val="0"/>
              </a:spcAft>
              <a:buClr>
                <a:srgbClr val="0070C0"/>
              </a:buClr>
              <a:buSzPct val="100000"/>
              <a:buChar char="•"/>
            </a:pPr>
            <a:r>
              <a:rPr lang="en-GB" sz="2000" dirty="0">
                <a:solidFill>
                  <a:srgbClr val="0070C0"/>
                </a:solidFill>
              </a:rPr>
              <a:t>Zero shot learning</a:t>
            </a:r>
            <a:endParaRPr sz="2000" dirty="0"/>
          </a:p>
          <a:p>
            <a:pPr marL="685800" lvl="1" indent="-228600" algn="l" rtl="0">
              <a:lnSpc>
                <a:spcPct val="110000"/>
              </a:lnSpc>
              <a:spcBef>
                <a:spcPts val="500"/>
              </a:spcBef>
              <a:spcAft>
                <a:spcPts val="0"/>
              </a:spcAft>
              <a:buClr>
                <a:srgbClr val="0070C0"/>
              </a:buClr>
              <a:buSzPct val="100000"/>
              <a:buChar char="•"/>
            </a:pPr>
            <a:r>
              <a:rPr lang="en-GB" sz="2000" dirty="0">
                <a:solidFill>
                  <a:srgbClr val="0070C0"/>
                </a:solidFill>
              </a:rPr>
              <a:t>Pretrained foundation model adapted to the problem</a:t>
            </a:r>
            <a:endParaRPr sz="2000" dirty="0"/>
          </a:p>
          <a:p>
            <a:pPr marL="228600" lvl="0" indent="-228600" algn="l" rtl="0">
              <a:lnSpc>
                <a:spcPct val="100000"/>
              </a:lnSpc>
              <a:spcBef>
                <a:spcPts val="1000"/>
              </a:spcBef>
              <a:spcAft>
                <a:spcPts val="0"/>
              </a:spcAft>
              <a:buClr>
                <a:srgbClr val="0070C0"/>
              </a:buClr>
              <a:buSzPct val="100000"/>
              <a:buChar char="•"/>
            </a:pPr>
            <a:r>
              <a:rPr lang="en-GB" sz="2000" dirty="0">
                <a:solidFill>
                  <a:srgbClr val="0070C0"/>
                </a:solidFill>
              </a:rPr>
              <a:t>Datasets are well annotated and </a:t>
            </a:r>
            <a:r>
              <a:rPr lang="en-GB" sz="2000" dirty="0" err="1">
                <a:solidFill>
                  <a:srgbClr val="0070C0"/>
                </a:solidFill>
              </a:rPr>
              <a:t>labeled</a:t>
            </a:r>
            <a:r>
              <a:rPr lang="en-GB" sz="2000" dirty="0">
                <a:solidFill>
                  <a:srgbClr val="0070C0"/>
                </a:solidFill>
              </a:rPr>
              <a:t> for supervised learning</a:t>
            </a:r>
            <a:endParaRPr sz="2000" dirty="0"/>
          </a:p>
          <a:p>
            <a:pPr marL="228600" lvl="0" indent="-228600" algn="l" rtl="0">
              <a:lnSpc>
                <a:spcPct val="100000"/>
              </a:lnSpc>
              <a:spcBef>
                <a:spcPts val="1000"/>
              </a:spcBef>
              <a:spcAft>
                <a:spcPts val="0"/>
              </a:spcAft>
              <a:buClr>
                <a:srgbClr val="0070C0"/>
              </a:buClr>
              <a:buSzPct val="100000"/>
              <a:buChar char="•"/>
            </a:pPr>
            <a:r>
              <a:rPr lang="en-GB" sz="2000" dirty="0">
                <a:solidFill>
                  <a:srgbClr val="0070C0"/>
                </a:solidFill>
              </a:rPr>
              <a:t>Ideally, data should be homogenous, i.e. consisting of many multidimensional feature vectors with strong correlations and hierarchical structure  (sequences, 3D structures, images, text, …)</a:t>
            </a:r>
            <a:endParaRPr sz="2000" dirty="0"/>
          </a:p>
          <a:p>
            <a:pPr marL="228600" lvl="0" indent="-228600" algn="l" rtl="0">
              <a:lnSpc>
                <a:spcPct val="100000"/>
              </a:lnSpc>
              <a:spcBef>
                <a:spcPts val="1000"/>
              </a:spcBef>
              <a:spcAft>
                <a:spcPts val="0"/>
              </a:spcAft>
              <a:buClr>
                <a:srgbClr val="0070C0"/>
              </a:buClr>
              <a:buSzPct val="100000"/>
              <a:buChar char="•"/>
            </a:pPr>
            <a:r>
              <a:rPr lang="en-GB" sz="2000" dirty="0">
                <a:solidFill>
                  <a:srgbClr val="0070C0"/>
                </a:solidFill>
              </a:rPr>
              <a:t>Computational resources and hardware (GPU, TPU) should be available</a:t>
            </a:r>
            <a:endParaRPr sz="2000" dirty="0"/>
          </a:p>
          <a:p>
            <a:pPr marL="228600" lvl="0" indent="-228600" algn="l" rtl="0">
              <a:lnSpc>
                <a:spcPct val="100000"/>
              </a:lnSpc>
              <a:spcBef>
                <a:spcPts val="1000"/>
              </a:spcBef>
              <a:spcAft>
                <a:spcPts val="0"/>
              </a:spcAft>
              <a:buClr>
                <a:srgbClr val="0070C0"/>
              </a:buClr>
              <a:buSzPct val="100000"/>
              <a:buChar char="•"/>
            </a:pPr>
            <a:r>
              <a:rPr lang="en-GB" sz="2000" dirty="0">
                <a:solidFill>
                  <a:srgbClr val="0070C0"/>
                </a:solidFill>
              </a:rPr>
              <a:t>Time to experiment</a:t>
            </a:r>
            <a:endParaRPr sz="2000" dirty="0"/>
          </a:p>
          <a:p>
            <a:pPr marL="228600" lvl="0" indent="-228600" algn="l" rtl="0">
              <a:lnSpc>
                <a:spcPct val="100000"/>
              </a:lnSpc>
              <a:spcBef>
                <a:spcPts val="1000"/>
              </a:spcBef>
              <a:spcAft>
                <a:spcPts val="0"/>
              </a:spcAft>
              <a:buClr>
                <a:srgbClr val="0070C0"/>
              </a:buClr>
              <a:buSzPct val="100000"/>
              <a:buChar char="•"/>
            </a:pPr>
            <a:r>
              <a:rPr lang="en-GB" sz="2000" dirty="0">
                <a:solidFill>
                  <a:srgbClr val="0070C0"/>
                </a:solidFill>
              </a:rPr>
              <a:t>The problem should not be too simple</a:t>
            </a:r>
            <a:endParaRPr sz="2000" dirty="0"/>
          </a:p>
          <a:p>
            <a:pPr marL="228600" lvl="0" indent="-117475" algn="l" rtl="0">
              <a:lnSpc>
                <a:spcPct val="90000"/>
              </a:lnSpc>
              <a:spcBef>
                <a:spcPts val="1000"/>
              </a:spcBef>
              <a:spcAft>
                <a:spcPts val="0"/>
              </a:spcAft>
              <a:buClr>
                <a:schemeClr val="dk1"/>
              </a:buClr>
              <a:buSzPct val="100000"/>
              <a:buNone/>
            </a:pPr>
            <a:endParaRPr sz="2000" dirty="0">
              <a:solidFill>
                <a:srgbClr val="0070C0"/>
              </a:solidFill>
            </a:endParaRPr>
          </a:p>
        </p:txBody>
      </p:sp>
      <p:sp>
        <p:nvSpPr>
          <p:cNvPr id="2" name="Google Shape;115;p16">
            <a:extLst>
              <a:ext uri="{FF2B5EF4-FFF2-40B4-BE49-F238E27FC236}">
                <a16:creationId xmlns:a16="http://schemas.microsoft.com/office/drawing/2014/main" id="{01891763-A928-C0EF-AFCF-4F17676E5EDA}"/>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7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ct val="100000"/>
              <a:buFont typeface="Calibri"/>
              <a:buNone/>
            </a:pPr>
            <a:r>
              <a:rPr lang="en-GB" dirty="0"/>
              <a:t>Using a language model to detect heart failure by parsing medical discharge summaries </a:t>
            </a:r>
            <a:endParaRPr dirty="0"/>
          </a:p>
        </p:txBody>
      </p:sp>
      <p:pic>
        <p:nvPicPr>
          <p:cNvPr id="1835" name="Google Shape;1835;p76"/>
          <p:cNvPicPr preferRelativeResize="0"/>
          <p:nvPr/>
        </p:nvPicPr>
        <p:blipFill rotWithShape="1">
          <a:blip r:embed="rId3">
            <a:alphaModFix/>
          </a:blip>
          <a:srcRect/>
          <a:stretch/>
        </p:blipFill>
        <p:spPr>
          <a:xfrm>
            <a:off x="557337" y="2342518"/>
            <a:ext cx="4792740" cy="3498909"/>
          </a:xfrm>
          <a:prstGeom prst="rect">
            <a:avLst/>
          </a:prstGeom>
          <a:noFill/>
          <a:ln>
            <a:noFill/>
          </a:ln>
        </p:spPr>
      </p:pic>
      <p:pic>
        <p:nvPicPr>
          <p:cNvPr id="1836" name="Google Shape;1836;p76"/>
          <p:cNvPicPr preferRelativeResize="0"/>
          <p:nvPr/>
        </p:nvPicPr>
        <p:blipFill rotWithShape="1">
          <a:blip r:embed="rId4">
            <a:alphaModFix/>
          </a:blip>
          <a:srcRect/>
          <a:stretch/>
        </p:blipFill>
        <p:spPr>
          <a:xfrm>
            <a:off x="5646584" y="4222411"/>
            <a:ext cx="3340100" cy="1835150"/>
          </a:xfrm>
          <a:prstGeom prst="rect">
            <a:avLst/>
          </a:prstGeom>
          <a:noFill/>
          <a:ln>
            <a:noFill/>
          </a:ln>
        </p:spPr>
      </p:pic>
      <p:sp>
        <p:nvSpPr>
          <p:cNvPr id="1837" name="Google Shape;1837;p76"/>
          <p:cNvSpPr/>
          <p:nvPr/>
        </p:nvSpPr>
        <p:spPr>
          <a:xfrm>
            <a:off x="5646584" y="6124983"/>
            <a:ext cx="337738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400">
                <a:solidFill>
                  <a:srgbClr val="833C0B"/>
                </a:solidFill>
                <a:latin typeface="Calibri"/>
                <a:ea typeface="Calibri"/>
                <a:cs typeface="Calibri"/>
                <a:sym typeface="Calibri"/>
              </a:rPr>
              <a:t>LIME: </a:t>
            </a:r>
            <a:r>
              <a:rPr lang="en-GB" sz="1400" u="sng">
                <a:solidFill>
                  <a:schemeClr val="hlink"/>
                </a:solidFill>
                <a:latin typeface="Calibri"/>
                <a:ea typeface="Calibri"/>
                <a:cs typeface="Calibri"/>
                <a:sym typeface="Calibri"/>
                <a:hlinkClick r:id="rId5"/>
              </a:rPr>
              <a:t>Ribeiro et al. KDD, 2016</a:t>
            </a:r>
            <a:endParaRPr sz="1400">
              <a:solidFill>
                <a:schemeClr val="dk1"/>
              </a:solidFill>
              <a:latin typeface="Calibri"/>
              <a:ea typeface="Calibri"/>
              <a:cs typeface="Calibri"/>
              <a:sym typeface="Calibri"/>
            </a:endParaRPr>
          </a:p>
        </p:txBody>
      </p:sp>
      <p:pic>
        <p:nvPicPr>
          <p:cNvPr id="1838" name="Google Shape;1838;p76"/>
          <p:cNvPicPr preferRelativeResize="0"/>
          <p:nvPr/>
        </p:nvPicPr>
        <p:blipFill rotWithShape="1">
          <a:blip r:embed="rId6">
            <a:alphaModFix/>
          </a:blip>
          <a:srcRect/>
          <a:stretch/>
        </p:blipFill>
        <p:spPr>
          <a:xfrm>
            <a:off x="9192347" y="4145128"/>
            <a:ext cx="2374801" cy="2242574"/>
          </a:xfrm>
          <a:prstGeom prst="rect">
            <a:avLst/>
          </a:prstGeom>
          <a:noFill/>
          <a:ln>
            <a:noFill/>
          </a:ln>
        </p:spPr>
      </p:pic>
      <p:pic>
        <p:nvPicPr>
          <p:cNvPr id="1839" name="Google Shape;1839;p76"/>
          <p:cNvPicPr preferRelativeResize="0"/>
          <p:nvPr/>
        </p:nvPicPr>
        <p:blipFill rotWithShape="1">
          <a:blip r:embed="rId7">
            <a:alphaModFix/>
          </a:blip>
          <a:srcRect/>
          <a:stretch/>
        </p:blipFill>
        <p:spPr>
          <a:xfrm>
            <a:off x="7013783" y="1531525"/>
            <a:ext cx="3340100" cy="2560448"/>
          </a:xfrm>
          <a:prstGeom prst="rect">
            <a:avLst/>
          </a:prstGeom>
          <a:noFill/>
          <a:ln>
            <a:noFill/>
          </a:ln>
        </p:spPr>
      </p:pic>
      <p:sp>
        <p:nvSpPr>
          <p:cNvPr id="1840" name="Google Shape;1840;p76"/>
          <p:cNvSpPr txBox="1"/>
          <p:nvPr/>
        </p:nvSpPr>
        <p:spPr>
          <a:xfrm>
            <a:off x="1424399" y="6093629"/>
            <a:ext cx="28791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8"/>
              </a:rPr>
              <a:t>Nargesi et al., medRxiv, 2023</a:t>
            </a:r>
            <a:endParaRPr sz="1800">
              <a:solidFill>
                <a:schemeClr val="dk1"/>
              </a:solidFill>
              <a:latin typeface="Calibri"/>
              <a:ea typeface="Calibri"/>
              <a:cs typeface="Calibri"/>
              <a:sym typeface="Calibri"/>
            </a:endParaRPr>
          </a:p>
        </p:txBody>
      </p:sp>
      <p:sp>
        <p:nvSpPr>
          <p:cNvPr id="1841" name="Google Shape;1841;p76"/>
          <p:cNvSpPr txBox="1"/>
          <p:nvPr/>
        </p:nvSpPr>
        <p:spPr>
          <a:xfrm>
            <a:off x="2083308" y="1804387"/>
            <a:ext cx="174079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b="1">
                <a:solidFill>
                  <a:srgbClr val="0070C0"/>
                </a:solidFill>
                <a:latin typeface="Calibri"/>
                <a:ea typeface="Calibri"/>
                <a:cs typeface="Calibri"/>
                <a:sym typeface="Calibri"/>
              </a:rPr>
              <a:t>Longformer</a:t>
            </a:r>
            <a:endParaRPr/>
          </a:p>
          <a:p>
            <a:pPr marL="0" marR="0" lvl="0" indent="0" algn="ctr" rtl="0">
              <a:spcBef>
                <a:spcPts val="0"/>
              </a:spcBef>
              <a:spcAft>
                <a:spcPts val="0"/>
              </a:spcAft>
              <a:buNone/>
            </a:pPr>
            <a:r>
              <a:rPr lang="en-GB" sz="1200" b="1" u="sng">
                <a:solidFill>
                  <a:schemeClr val="hlink"/>
                </a:solidFill>
                <a:latin typeface="Calibri"/>
                <a:ea typeface="Calibri"/>
                <a:cs typeface="Calibri"/>
                <a:sym typeface="Calibri"/>
                <a:hlinkClick r:id="rId9"/>
              </a:rPr>
              <a:t>Beltagy et al. arxiv, 2020</a:t>
            </a:r>
            <a:endParaRPr sz="1200" b="1">
              <a:solidFill>
                <a:srgbClr val="0070C0"/>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B12F9E24-8712-7B9B-8100-804ECC49580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ct val="100000"/>
              <a:buFont typeface="Calibri"/>
              <a:buNone/>
            </a:pPr>
            <a:r>
              <a:rPr lang="en-GB" dirty="0"/>
              <a:t>Zero-shot learning from protein LLMs</a:t>
            </a:r>
            <a:endParaRPr dirty="0"/>
          </a:p>
        </p:txBody>
      </p:sp>
      <p:pic>
        <p:nvPicPr>
          <p:cNvPr id="1848" name="Google Shape;1848;p77"/>
          <p:cNvPicPr preferRelativeResize="0"/>
          <p:nvPr/>
        </p:nvPicPr>
        <p:blipFill rotWithShape="1">
          <a:blip r:embed="rId3">
            <a:alphaModFix/>
          </a:blip>
          <a:srcRect/>
          <a:stretch/>
        </p:blipFill>
        <p:spPr>
          <a:xfrm>
            <a:off x="390753" y="1795552"/>
            <a:ext cx="4041238" cy="3927400"/>
          </a:xfrm>
          <a:prstGeom prst="rect">
            <a:avLst/>
          </a:prstGeom>
          <a:noFill/>
          <a:ln>
            <a:noFill/>
          </a:ln>
        </p:spPr>
      </p:pic>
      <p:sp>
        <p:nvSpPr>
          <p:cNvPr id="1851" name="Google Shape;1851;p77"/>
          <p:cNvSpPr txBox="1"/>
          <p:nvPr/>
        </p:nvSpPr>
        <p:spPr>
          <a:xfrm>
            <a:off x="1006370" y="5839192"/>
            <a:ext cx="161704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a:solidFill>
                  <a:srgbClr val="0070C0"/>
                </a:solidFill>
                <a:latin typeface="Calibri"/>
                <a:ea typeface="Calibri"/>
                <a:cs typeface="Calibri"/>
                <a:sym typeface="Calibri"/>
              </a:rPr>
              <a:t>ESM-1b ,ESM-1v</a:t>
            </a:r>
            <a:endParaRPr/>
          </a:p>
          <a:p>
            <a:pPr marL="0" marR="0" lvl="0" indent="0" algn="ctr" rtl="0">
              <a:spcBef>
                <a:spcPts val="0"/>
              </a:spcBef>
              <a:spcAft>
                <a:spcPts val="0"/>
              </a:spcAft>
              <a:buNone/>
            </a:pPr>
            <a:r>
              <a:rPr lang="en-GB" sz="1200" u="sng">
                <a:solidFill>
                  <a:schemeClr val="hlink"/>
                </a:solidFill>
                <a:latin typeface="Calibri"/>
                <a:ea typeface="Calibri"/>
                <a:cs typeface="Calibri"/>
                <a:sym typeface="Calibri"/>
                <a:hlinkClick r:id="rId4"/>
              </a:rPr>
              <a:t>Rives et al. PNAS, 2021</a:t>
            </a:r>
            <a:endParaRPr sz="1200">
              <a:solidFill>
                <a:srgbClr val="0070C0"/>
              </a:solidFill>
              <a:latin typeface="Calibri"/>
              <a:ea typeface="Calibri"/>
              <a:cs typeface="Calibri"/>
              <a:sym typeface="Calibri"/>
            </a:endParaRPr>
          </a:p>
        </p:txBody>
      </p:sp>
      <p:sp>
        <p:nvSpPr>
          <p:cNvPr id="1852" name="Google Shape;1852;p77"/>
          <p:cNvSpPr/>
          <p:nvPr/>
        </p:nvSpPr>
        <p:spPr>
          <a:xfrm>
            <a:off x="4889334" y="3613157"/>
            <a:ext cx="545690" cy="292190"/>
          </a:xfrm>
          <a:prstGeom prst="rightArrow">
            <a:avLst>
              <a:gd name="adj1" fmla="val 50000"/>
              <a:gd name="adj2" fmla="val 50000"/>
            </a:avLst>
          </a:prstGeom>
          <a:solidFill>
            <a:srgbClr val="BFBFBF"/>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53" name="Google Shape;1853;p77"/>
          <p:cNvPicPr preferRelativeResize="0"/>
          <p:nvPr/>
        </p:nvPicPr>
        <p:blipFill rotWithShape="1">
          <a:blip r:embed="rId5">
            <a:alphaModFix/>
          </a:blip>
          <a:srcRect/>
          <a:stretch/>
        </p:blipFill>
        <p:spPr>
          <a:xfrm>
            <a:off x="5928341" y="1438971"/>
            <a:ext cx="5443181" cy="3011121"/>
          </a:xfrm>
          <a:prstGeom prst="rect">
            <a:avLst/>
          </a:prstGeom>
          <a:noFill/>
          <a:ln>
            <a:noFill/>
          </a:ln>
        </p:spPr>
      </p:pic>
      <p:pic>
        <p:nvPicPr>
          <p:cNvPr id="1854" name="Google Shape;1854;p77"/>
          <p:cNvPicPr preferRelativeResize="0"/>
          <p:nvPr/>
        </p:nvPicPr>
        <p:blipFill rotWithShape="1">
          <a:blip r:embed="rId6">
            <a:alphaModFix/>
          </a:blip>
          <a:srcRect/>
          <a:stretch/>
        </p:blipFill>
        <p:spPr>
          <a:xfrm>
            <a:off x="5720359" y="4450092"/>
            <a:ext cx="5248636" cy="1112614"/>
          </a:xfrm>
          <a:prstGeom prst="rect">
            <a:avLst/>
          </a:prstGeom>
          <a:noFill/>
          <a:ln>
            <a:noFill/>
          </a:ln>
        </p:spPr>
      </p:pic>
      <p:sp>
        <p:nvSpPr>
          <p:cNvPr id="1855" name="Google Shape;1855;p77"/>
          <p:cNvSpPr txBox="1"/>
          <p:nvPr/>
        </p:nvSpPr>
        <p:spPr>
          <a:xfrm>
            <a:off x="7249259" y="5827615"/>
            <a:ext cx="28013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7"/>
              </a:rPr>
              <a:t>Hie et al. Nat. Biotech. 2023</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1292EB52-0B7C-D35E-9430-EB9C347FE9A6}"/>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7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Few-shot learning with single cell foundation models</a:t>
            </a:r>
            <a:endParaRPr dirty="0"/>
          </a:p>
        </p:txBody>
      </p:sp>
      <p:sp>
        <p:nvSpPr>
          <p:cNvPr id="1862" name="Google Shape;1862;p78"/>
          <p:cNvSpPr txBox="1"/>
          <p:nvPr/>
        </p:nvSpPr>
        <p:spPr>
          <a:xfrm>
            <a:off x="707923" y="1976284"/>
            <a:ext cx="936731"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3"/>
              </a:rPr>
              <a:t>scGPT</a:t>
            </a:r>
            <a:endParaRPr sz="2400">
              <a:solidFill>
                <a:schemeClr val="dk1"/>
              </a:solidFill>
              <a:latin typeface="Calibri"/>
              <a:ea typeface="Calibri"/>
              <a:cs typeface="Calibri"/>
              <a:sym typeface="Calibri"/>
            </a:endParaRPr>
          </a:p>
        </p:txBody>
      </p:sp>
      <p:sp>
        <p:nvSpPr>
          <p:cNvPr id="1863" name="Google Shape;1863;p78"/>
          <p:cNvSpPr txBox="1"/>
          <p:nvPr/>
        </p:nvSpPr>
        <p:spPr>
          <a:xfrm>
            <a:off x="722671" y="2831690"/>
            <a:ext cx="1066510"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4"/>
              </a:rPr>
              <a:t>scBERT</a:t>
            </a:r>
            <a:endParaRPr sz="2400">
              <a:solidFill>
                <a:schemeClr val="dk1"/>
              </a:solidFill>
              <a:latin typeface="Calibri"/>
              <a:ea typeface="Calibri"/>
              <a:cs typeface="Calibri"/>
              <a:sym typeface="Calibri"/>
            </a:endParaRPr>
          </a:p>
        </p:txBody>
      </p:sp>
      <p:sp>
        <p:nvSpPr>
          <p:cNvPr id="1864" name="Google Shape;1864;p78"/>
          <p:cNvSpPr txBox="1"/>
          <p:nvPr/>
        </p:nvSpPr>
        <p:spPr>
          <a:xfrm>
            <a:off x="722671" y="3589679"/>
            <a:ext cx="1709571"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5"/>
              </a:rPr>
              <a:t>Geneformer</a:t>
            </a:r>
            <a:endParaRPr sz="2400">
              <a:solidFill>
                <a:schemeClr val="dk1"/>
              </a:solidFill>
              <a:latin typeface="Calibri"/>
              <a:ea typeface="Calibri"/>
              <a:cs typeface="Calibri"/>
              <a:sym typeface="Calibri"/>
            </a:endParaRPr>
          </a:p>
        </p:txBody>
      </p:sp>
      <p:pic>
        <p:nvPicPr>
          <p:cNvPr id="1865" name="Google Shape;1865;p78"/>
          <p:cNvPicPr preferRelativeResize="0"/>
          <p:nvPr/>
        </p:nvPicPr>
        <p:blipFill rotWithShape="1">
          <a:blip r:embed="rId6">
            <a:alphaModFix/>
          </a:blip>
          <a:srcRect/>
          <a:stretch/>
        </p:blipFill>
        <p:spPr>
          <a:xfrm>
            <a:off x="253949" y="4355884"/>
            <a:ext cx="3436388" cy="2162903"/>
          </a:xfrm>
          <a:prstGeom prst="rect">
            <a:avLst/>
          </a:prstGeom>
          <a:noFill/>
          <a:ln>
            <a:noFill/>
          </a:ln>
        </p:spPr>
      </p:pic>
      <p:sp>
        <p:nvSpPr>
          <p:cNvPr id="1866" name="Google Shape;1866;p78"/>
          <p:cNvSpPr/>
          <p:nvPr/>
        </p:nvSpPr>
        <p:spPr>
          <a:xfrm>
            <a:off x="3111910" y="1976284"/>
            <a:ext cx="235974" cy="2075060"/>
          </a:xfrm>
          <a:prstGeom prst="righ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67" name="Google Shape;1867;p78"/>
          <p:cNvSpPr/>
          <p:nvPr/>
        </p:nvSpPr>
        <p:spPr>
          <a:xfrm rot="-5400000">
            <a:off x="2852940" y="2807271"/>
            <a:ext cx="1928798" cy="393741"/>
          </a:xfrm>
          <a:prstGeom prst="rect">
            <a:avLst/>
          </a:prstGeom>
          <a:solidFill>
            <a:srgbClr val="A8D08C"/>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 Gene Embedding</a:t>
            </a:r>
            <a:endParaRPr/>
          </a:p>
        </p:txBody>
      </p:sp>
      <p:grpSp>
        <p:nvGrpSpPr>
          <p:cNvPr id="1868" name="Google Shape;1868;p78"/>
          <p:cNvGrpSpPr/>
          <p:nvPr/>
        </p:nvGrpSpPr>
        <p:grpSpPr>
          <a:xfrm>
            <a:off x="4822963" y="1014373"/>
            <a:ext cx="6709657" cy="2747533"/>
            <a:chOff x="4822963" y="1014373"/>
            <a:chExt cx="6709657" cy="2747533"/>
          </a:xfrm>
        </p:grpSpPr>
        <p:sp>
          <p:nvSpPr>
            <p:cNvPr id="1869" name="Google Shape;1869;p78"/>
            <p:cNvSpPr txBox="1"/>
            <p:nvPr/>
          </p:nvSpPr>
          <p:spPr>
            <a:xfrm>
              <a:off x="6381609" y="3392574"/>
              <a:ext cx="28320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sng">
                  <a:solidFill>
                    <a:schemeClr val="hlink"/>
                  </a:solidFill>
                  <a:latin typeface="Calibri"/>
                  <a:ea typeface="Calibri"/>
                  <a:cs typeface="Calibri"/>
                  <a:sym typeface="Calibri"/>
                  <a:hlinkClick r:id="rId7"/>
                </a:rPr>
                <a:t>Kedzierska et al.</a:t>
              </a:r>
              <a:r>
                <a:rPr lang="en-GB" sz="1800" u="sng">
                  <a:solidFill>
                    <a:schemeClr val="hlink"/>
                  </a:solidFill>
                  <a:latin typeface="Calibri"/>
                  <a:ea typeface="Calibri"/>
                  <a:cs typeface="Calibri"/>
                  <a:sym typeface="Calibri"/>
                  <a:hlinkClick r:id="rId7"/>
                </a:rPr>
                <a:t>, arXiv, 2023</a:t>
              </a:r>
              <a:endParaRPr sz="1800">
                <a:solidFill>
                  <a:srgbClr val="0070C0"/>
                </a:solidFill>
                <a:latin typeface="Calibri"/>
                <a:ea typeface="Calibri"/>
                <a:cs typeface="Calibri"/>
                <a:sym typeface="Calibri"/>
              </a:endParaRPr>
            </a:p>
          </p:txBody>
        </p:sp>
        <p:pic>
          <p:nvPicPr>
            <p:cNvPr id="1870" name="Google Shape;1870;p78"/>
            <p:cNvPicPr preferRelativeResize="0"/>
            <p:nvPr/>
          </p:nvPicPr>
          <p:blipFill rotWithShape="1">
            <a:blip r:embed="rId8">
              <a:alphaModFix/>
            </a:blip>
            <a:srcRect/>
            <a:stretch/>
          </p:blipFill>
          <p:spPr>
            <a:xfrm>
              <a:off x="5001265" y="1014373"/>
              <a:ext cx="6280152" cy="1272185"/>
            </a:xfrm>
            <a:prstGeom prst="rect">
              <a:avLst/>
            </a:prstGeom>
            <a:noFill/>
            <a:ln>
              <a:noFill/>
            </a:ln>
          </p:spPr>
        </p:pic>
        <p:sp>
          <p:nvSpPr>
            <p:cNvPr id="1871" name="Google Shape;1871;p78"/>
            <p:cNvSpPr txBox="1"/>
            <p:nvPr/>
          </p:nvSpPr>
          <p:spPr>
            <a:xfrm>
              <a:off x="4822963" y="2392675"/>
              <a:ext cx="670965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“Our results indicate that both Geneformer and scGPT exhibit limited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reliability in zero-shot settings and often underperform compared to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simpler methods.”</a:t>
              </a:r>
              <a:endParaRPr sz="1800">
                <a:solidFill>
                  <a:schemeClr val="dk1"/>
                </a:solidFill>
                <a:latin typeface="Calibri"/>
                <a:ea typeface="Calibri"/>
                <a:cs typeface="Calibri"/>
                <a:sym typeface="Calibri"/>
              </a:endParaRPr>
            </a:p>
          </p:txBody>
        </p:sp>
      </p:grpSp>
      <p:grpSp>
        <p:nvGrpSpPr>
          <p:cNvPr id="1872" name="Google Shape;1872;p78"/>
          <p:cNvGrpSpPr/>
          <p:nvPr/>
        </p:nvGrpSpPr>
        <p:grpSpPr>
          <a:xfrm>
            <a:off x="4255140" y="4123209"/>
            <a:ext cx="7772400" cy="2580244"/>
            <a:chOff x="4255140" y="4123209"/>
            <a:chExt cx="7772400" cy="2580244"/>
          </a:xfrm>
        </p:grpSpPr>
        <p:sp>
          <p:nvSpPr>
            <p:cNvPr id="1873" name="Google Shape;1873;p78"/>
            <p:cNvSpPr txBox="1"/>
            <p:nvPr/>
          </p:nvSpPr>
          <p:spPr>
            <a:xfrm>
              <a:off x="6504038" y="6334121"/>
              <a:ext cx="26799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9"/>
                </a:rPr>
                <a:t>Boiarsky et al. , arXiv, 2023</a:t>
              </a:r>
              <a:endParaRPr sz="1800">
                <a:solidFill>
                  <a:schemeClr val="dk1"/>
                </a:solidFill>
                <a:latin typeface="Calibri"/>
                <a:ea typeface="Calibri"/>
                <a:cs typeface="Calibri"/>
                <a:sym typeface="Calibri"/>
              </a:endParaRPr>
            </a:p>
          </p:txBody>
        </p:sp>
        <p:sp>
          <p:nvSpPr>
            <p:cNvPr id="1874" name="Google Shape;1874;p78"/>
            <p:cNvSpPr txBox="1"/>
            <p:nvPr/>
          </p:nvSpPr>
          <p:spPr>
            <a:xfrm>
              <a:off x="4630636" y="5437335"/>
              <a:ext cx="711438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“Taken together, our results highlight the importance of rigorously testing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foundation models against well established baselines, establishing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challenging fine-tuning tasks on which to benchmark foundation models”</a:t>
              </a:r>
              <a:endParaRPr sz="1800">
                <a:solidFill>
                  <a:schemeClr val="dk1"/>
                </a:solidFill>
                <a:latin typeface="Calibri"/>
                <a:ea typeface="Calibri"/>
                <a:cs typeface="Calibri"/>
                <a:sym typeface="Calibri"/>
              </a:endParaRPr>
            </a:p>
          </p:txBody>
        </p:sp>
        <p:pic>
          <p:nvPicPr>
            <p:cNvPr id="1875" name="Google Shape;1875;p78"/>
            <p:cNvPicPr preferRelativeResize="0"/>
            <p:nvPr/>
          </p:nvPicPr>
          <p:blipFill rotWithShape="1">
            <a:blip r:embed="rId10">
              <a:alphaModFix/>
            </a:blip>
            <a:srcRect/>
            <a:stretch/>
          </p:blipFill>
          <p:spPr>
            <a:xfrm>
              <a:off x="4255140" y="4123209"/>
              <a:ext cx="7772400" cy="1134745"/>
            </a:xfrm>
            <a:prstGeom prst="rect">
              <a:avLst/>
            </a:prstGeom>
            <a:noFill/>
            <a:ln>
              <a:noFill/>
            </a:ln>
          </p:spPr>
        </p:pic>
      </p:grpSp>
      <p:sp>
        <p:nvSpPr>
          <p:cNvPr id="1876" name="Google Shape;1876;p78"/>
          <p:cNvSpPr txBox="1"/>
          <p:nvPr/>
        </p:nvSpPr>
        <p:spPr>
          <a:xfrm>
            <a:off x="1017639" y="6463056"/>
            <a:ext cx="18962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&gt; 10 million cells</a:t>
            </a:r>
            <a:endParaRPr/>
          </a:p>
        </p:txBody>
      </p:sp>
      <p:sp>
        <p:nvSpPr>
          <p:cNvPr id="3" name="Google Shape;115;p16">
            <a:extLst>
              <a:ext uri="{FF2B5EF4-FFF2-40B4-BE49-F238E27FC236}">
                <a16:creationId xmlns:a16="http://schemas.microsoft.com/office/drawing/2014/main" id="{3AB00BDC-2985-0D95-69ED-4A422B9A27E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7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AlphaFold2</a:t>
            </a:r>
            <a:endParaRPr dirty="0"/>
          </a:p>
        </p:txBody>
      </p:sp>
      <p:sp>
        <p:nvSpPr>
          <p:cNvPr id="1885" name="Google Shape;1885;p79"/>
          <p:cNvSpPr txBox="1"/>
          <p:nvPr/>
        </p:nvSpPr>
        <p:spPr>
          <a:xfrm>
            <a:off x="419746" y="1224279"/>
            <a:ext cx="7318991"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Highly accurate protein structure prediction</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Fast prediction from sequence to 3D structure (end-to-end)</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Turning sequences into structures and opening new paths to understand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biology</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Extensions able to predict protein complexes (AlphaFold-Multimer)</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Emphasizes the need for curated data repositories (PDB)</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1886" name="Google Shape;1886;p79"/>
          <p:cNvPicPr preferRelativeResize="0"/>
          <p:nvPr/>
        </p:nvPicPr>
        <p:blipFill rotWithShape="1">
          <a:blip r:embed="rId3">
            <a:alphaModFix/>
          </a:blip>
          <a:srcRect/>
          <a:stretch/>
        </p:blipFill>
        <p:spPr>
          <a:xfrm>
            <a:off x="8584939" y="285838"/>
            <a:ext cx="2350407" cy="2384720"/>
          </a:xfrm>
          <a:prstGeom prst="rect">
            <a:avLst/>
          </a:prstGeom>
          <a:noFill/>
          <a:ln>
            <a:noFill/>
          </a:ln>
        </p:spPr>
      </p:pic>
      <p:pic>
        <p:nvPicPr>
          <p:cNvPr id="1887" name="Google Shape;1887;p79"/>
          <p:cNvPicPr preferRelativeResize="0"/>
          <p:nvPr/>
        </p:nvPicPr>
        <p:blipFill rotWithShape="1">
          <a:blip r:embed="rId4">
            <a:alphaModFix/>
          </a:blip>
          <a:srcRect/>
          <a:stretch/>
        </p:blipFill>
        <p:spPr>
          <a:xfrm>
            <a:off x="8435780" y="2790542"/>
            <a:ext cx="2918019" cy="3322708"/>
          </a:xfrm>
          <a:prstGeom prst="rect">
            <a:avLst/>
          </a:prstGeom>
          <a:noFill/>
          <a:ln>
            <a:noFill/>
          </a:ln>
        </p:spPr>
      </p:pic>
      <p:pic>
        <p:nvPicPr>
          <p:cNvPr id="1888" name="Google Shape;1888;p79"/>
          <p:cNvPicPr preferRelativeResize="0"/>
          <p:nvPr/>
        </p:nvPicPr>
        <p:blipFill rotWithShape="1">
          <a:blip r:embed="rId5">
            <a:alphaModFix/>
          </a:blip>
          <a:srcRect/>
          <a:stretch/>
        </p:blipFill>
        <p:spPr>
          <a:xfrm>
            <a:off x="2628388" y="3214414"/>
            <a:ext cx="4185042" cy="2805179"/>
          </a:xfrm>
          <a:prstGeom prst="rect">
            <a:avLst/>
          </a:prstGeom>
          <a:noFill/>
          <a:ln>
            <a:noFill/>
          </a:ln>
        </p:spPr>
      </p:pic>
      <p:pic>
        <p:nvPicPr>
          <p:cNvPr id="1889" name="Google Shape;1889;p79"/>
          <p:cNvPicPr preferRelativeResize="0"/>
          <p:nvPr/>
        </p:nvPicPr>
        <p:blipFill rotWithShape="1">
          <a:blip r:embed="rId6">
            <a:alphaModFix/>
          </a:blip>
          <a:srcRect/>
          <a:stretch/>
        </p:blipFill>
        <p:spPr>
          <a:xfrm>
            <a:off x="113788" y="6235476"/>
            <a:ext cx="2514600" cy="508000"/>
          </a:xfrm>
          <a:prstGeom prst="rect">
            <a:avLst/>
          </a:prstGeom>
          <a:noFill/>
          <a:ln>
            <a:noFill/>
          </a:ln>
        </p:spPr>
      </p:pic>
      <p:pic>
        <p:nvPicPr>
          <p:cNvPr id="1890" name="Google Shape;1890;p79"/>
          <p:cNvPicPr preferRelativeResize="0"/>
          <p:nvPr/>
        </p:nvPicPr>
        <p:blipFill rotWithShape="1">
          <a:blip r:embed="rId7">
            <a:alphaModFix/>
          </a:blip>
          <a:srcRect/>
          <a:stretch/>
        </p:blipFill>
        <p:spPr>
          <a:xfrm>
            <a:off x="2628388" y="6113250"/>
            <a:ext cx="5167393" cy="682803"/>
          </a:xfrm>
          <a:prstGeom prst="rect">
            <a:avLst/>
          </a:prstGeom>
          <a:noFill/>
          <a:ln>
            <a:noFill/>
          </a:ln>
        </p:spPr>
      </p:pic>
      <p:sp>
        <p:nvSpPr>
          <p:cNvPr id="1891" name="Google Shape;1891;p79"/>
          <p:cNvSpPr txBox="1"/>
          <p:nvPr/>
        </p:nvSpPr>
        <p:spPr>
          <a:xfrm>
            <a:off x="8435780" y="6019593"/>
            <a:ext cx="325396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u="sng" dirty="0">
                <a:solidFill>
                  <a:schemeClr val="hlink"/>
                </a:solidFill>
                <a:latin typeface="Calibri"/>
                <a:ea typeface="Calibri"/>
                <a:cs typeface="Calibri"/>
                <a:sym typeface="Calibri"/>
                <a:hlinkClick r:id="rId8"/>
              </a:rPr>
              <a:t>Review: DL &amp; protein structure prediction </a:t>
            </a:r>
            <a:br>
              <a:rPr lang="en-GB" sz="1400" u="sng" dirty="0">
                <a:solidFill>
                  <a:schemeClr val="hlink"/>
                </a:solidFill>
                <a:latin typeface="Calibri"/>
                <a:ea typeface="Calibri"/>
                <a:cs typeface="Calibri"/>
                <a:sym typeface="Calibri"/>
                <a:hlinkClick r:id="rId8"/>
              </a:rPr>
            </a:br>
            <a:r>
              <a:rPr lang="en-GB" sz="1400" u="sng" dirty="0">
                <a:solidFill>
                  <a:schemeClr val="hlink"/>
                </a:solidFill>
                <a:latin typeface="Calibri"/>
                <a:ea typeface="Calibri"/>
                <a:cs typeface="Calibri"/>
                <a:sym typeface="Calibri"/>
                <a:hlinkClick r:id="rId8"/>
              </a:rPr>
              <a:t>AlQuraishi,  Curr. Op. Chem. Biol., 2021</a:t>
            </a:r>
            <a:endParaRPr sz="1400" dirty="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B66D99A0-523B-7B53-5B2B-0CFF8261D72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8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AlphaFold2</a:t>
            </a:r>
            <a:endParaRPr dirty="0"/>
          </a:p>
        </p:txBody>
      </p:sp>
      <p:sp>
        <p:nvSpPr>
          <p:cNvPr id="1900" name="Google Shape;1900;p80"/>
          <p:cNvSpPr txBox="1"/>
          <p:nvPr/>
        </p:nvSpPr>
        <p:spPr>
          <a:xfrm>
            <a:off x="8649477" y="321952"/>
            <a:ext cx="3427905" cy="646330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end-to-end learning</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Physical and computational constraints built into the core of the network</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Easier to train on a limited set of 200’000 annotated PDB structures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Iteratively learns distance matrix using MSA and Transformers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The loss function compares predicted atom positions to true positions.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Backbone 3D structure and side chain rotation are predicted by DNNs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Peptide bond geometry is completely unconstrained (residue </a:t>
            </a:r>
            <a:r>
              <a:rPr lang="en-GB" sz="1800" dirty="0" err="1">
                <a:solidFill>
                  <a:srgbClr val="0070C0"/>
                </a:solidFill>
                <a:latin typeface="Calibri"/>
                <a:ea typeface="Calibri"/>
                <a:cs typeface="Calibri"/>
                <a:sym typeface="Calibri"/>
              </a:rPr>
              <a:t>gaz</a:t>
            </a:r>
            <a:r>
              <a:rPr lang="en-GB" sz="1800" dirty="0">
                <a:solidFill>
                  <a:srgbClr val="0070C0"/>
                </a:solidFill>
                <a:latin typeface="Calibri"/>
                <a:ea typeface="Calibri"/>
                <a:cs typeface="Calibri"/>
                <a:sym typeface="Calibri"/>
              </a:rPr>
              <a:t>). Constraints are enforced by loss penalty, and, after learning, exact constraints are enforced by Amber force field relaxation.</a:t>
            </a:r>
            <a:endParaRPr dirty="0"/>
          </a:p>
        </p:txBody>
      </p:sp>
      <p:sp>
        <p:nvSpPr>
          <p:cNvPr id="1901" name="Google Shape;1901;p80"/>
          <p:cNvSpPr txBox="1"/>
          <p:nvPr/>
        </p:nvSpPr>
        <p:spPr>
          <a:xfrm>
            <a:off x="3178854" y="5569544"/>
            <a:ext cx="30430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John Jumper’s talk on youtube</a:t>
            </a:r>
            <a:endParaRPr sz="1800">
              <a:solidFill>
                <a:schemeClr val="dk1"/>
              </a:solidFill>
              <a:latin typeface="Calibri"/>
              <a:ea typeface="Calibri"/>
              <a:cs typeface="Calibri"/>
              <a:sym typeface="Calibri"/>
            </a:endParaRPr>
          </a:p>
        </p:txBody>
      </p:sp>
      <p:pic>
        <p:nvPicPr>
          <p:cNvPr id="1902" name="Google Shape;1902;p80"/>
          <p:cNvPicPr preferRelativeResize="0"/>
          <p:nvPr/>
        </p:nvPicPr>
        <p:blipFill rotWithShape="1">
          <a:blip r:embed="rId4">
            <a:alphaModFix/>
          </a:blip>
          <a:srcRect/>
          <a:stretch/>
        </p:blipFill>
        <p:spPr>
          <a:xfrm>
            <a:off x="20922" y="1706186"/>
            <a:ext cx="8628555" cy="2958804"/>
          </a:xfrm>
          <a:prstGeom prst="rect">
            <a:avLst/>
          </a:prstGeom>
          <a:noFill/>
          <a:ln>
            <a:noFill/>
          </a:ln>
        </p:spPr>
      </p:pic>
      <p:sp>
        <p:nvSpPr>
          <p:cNvPr id="1903" name="Google Shape;1903;p80"/>
          <p:cNvSpPr txBox="1"/>
          <p:nvPr/>
        </p:nvSpPr>
        <p:spPr>
          <a:xfrm>
            <a:off x="3304787" y="5024934"/>
            <a:ext cx="27912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Jumper et al. , Nature, 2021</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2229DA05-1B6A-1E58-C761-820C418E4B0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8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Some AlphaFold2 Results</a:t>
            </a:r>
            <a:endParaRPr dirty="0"/>
          </a:p>
        </p:txBody>
      </p:sp>
      <p:sp>
        <p:nvSpPr>
          <p:cNvPr id="1912" name="Google Shape;1912;p81"/>
          <p:cNvSpPr txBox="1"/>
          <p:nvPr/>
        </p:nvSpPr>
        <p:spPr>
          <a:xfrm>
            <a:off x="189513" y="1282005"/>
            <a:ext cx="386240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Human proteins 98.5% covered by AF2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(36% highly confident, 58% confident)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compared to 17% with exp. structure</a:t>
            </a:r>
            <a:endParaRPr/>
          </a:p>
        </p:txBody>
      </p:sp>
      <p:sp>
        <p:nvSpPr>
          <p:cNvPr id="1913" name="Google Shape;1913;p81"/>
          <p:cNvSpPr txBox="1"/>
          <p:nvPr/>
        </p:nvSpPr>
        <p:spPr>
          <a:xfrm>
            <a:off x="4779427" y="2417957"/>
            <a:ext cx="25621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Akdel et al., Nature, 2022</a:t>
            </a:r>
            <a:endParaRPr sz="1800">
              <a:solidFill>
                <a:schemeClr val="dk1"/>
              </a:solidFill>
              <a:latin typeface="Calibri"/>
              <a:ea typeface="Calibri"/>
              <a:cs typeface="Calibri"/>
              <a:sym typeface="Calibri"/>
            </a:endParaRPr>
          </a:p>
        </p:txBody>
      </p:sp>
      <p:sp>
        <p:nvSpPr>
          <p:cNvPr id="1914" name="Google Shape;1914;p81"/>
          <p:cNvSpPr txBox="1"/>
          <p:nvPr/>
        </p:nvSpPr>
        <p:spPr>
          <a:xfrm>
            <a:off x="4304356" y="1255470"/>
            <a:ext cx="358328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25% more confidently predicted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residues compared to homology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modeling. New domains discovered.</a:t>
            </a:r>
            <a:endParaRPr/>
          </a:p>
        </p:txBody>
      </p:sp>
      <p:pic>
        <p:nvPicPr>
          <p:cNvPr id="1915" name="Google Shape;1915;p81"/>
          <p:cNvPicPr preferRelativeResize="0"/>
          <p:nvPr/>
        </p:nvPicPr>
        <p:blipFill rotWithShape="1">
          <a:blip r:embed="rId4">
            <a:alphaModFix/>
          </a:blip>
          <a:srcRect/>
          <a:stretch/>
        </p:blipFill>
        <p:spPr>
          <a:xfrm>
            <a:off x="1252760" y="3760454"/>
            <a:ext cx="6103192" cy="2185160"/>
          </a:xfrm>
          <a:prstGeom prst="rect">
            <a:avLst/>
          </a:prstGeom>
          <a:noFill/>
          <a:ln>
            <a:noFill/>
          </a:ln>
        </p:spPr>
      </p:pic>
      <p:sp>
        <p:nvSpPr>
          <p:cNvPr id="1916" name="Google Shape;1916;p81"/>
          <p:cNvSpPr txBox="1"/>
          <p:nvPr/>
        </p:nvSpPr>
        <p:spPr>
          <a:xfrm>
            <a:off x="456959" y="2417957"/>
            <a:ext cx="35949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Tunyasuvunakool et al. Nature, 2021</a:t>
            </a:r>
            <a:endParaRPr sz="1800">
              <a:solidFill>
                <a:schemeClr val="dk1"/>
              </a:solidFill>
              <a:latin typeface="Calibri"/>
              <a:ea typeface="Calibri"/>
              <a:cs typeface="Calibri"/>
              <a:sym typeface="Calibri"/>
            </a:endParaRPr>
          </a:p>
        </p:txBody>
      </p:sp>
      <p:sp>
        <p:nvSpPr>
          <p:cNvPr id="1917" name="Google Shape;1917;p81"/>
          <p:cNvSpPr txBox="1"/>
          <p:nvPr/>
        </p:nvSpPr>
        <p:spPr>
          <a:xfrm>
            <a:off x="869732" y="2808881"/>
            <a:ext cx="2769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https://alphafold.ebi.ac.uk/</a:t>
            </a:r>
            <a:endParaRPr sz="1800">
              <a:solidFill>
                <a:schemeClr val="dk1"/>
              </a:solidFill>
              <a:latin typeface="Calibri"/>
              <a:ea typeface="Calibri"/>
              <a:cs typeface="Calibri"/>
              <a:sym typeface="Calibri"/>
            </a:endParaRPr>
          </a:p>
        </p:txBody>
      </p:sp>
      <p:pic>
        <p:nvPicPr>
          <p:cNvPr id="1918" name="Google Shape;1918;p81"/>
          <p:cNvPicPr preferRelativeResize="0"/>
          <p:nvPr/>
        </p:nvPicPr>
        <p:blipFill rotWithShape="1">
          <a:blip r:embed="rId7">
            <a:alphaModFix/>
          </a:blip>
          <a:srcRect/>
          <a:stretch/>
        </p:blipFill>
        <p:spPr>
          <a:xfrm>
            <a:off x="8918066" y="2654101"/>
            <a:ext cx="2291862" cy="1799193"/>
          </a:xfrm>
          <a:prstGeom prst="rect">
            <a:avLst/>
          </a:prstGeom>
          <a:noFill/>
          <a:ln>
            <a:noFill/>
          </a:ln>
        </p:spPr>
      </p:pic>
      <p:sp>
        <p:nvSpPr>
          <p:cNvPr id="1919" name="Google Shape;1919;p81"/>
          <p:cNvSpPr txBox="1"/>
          <p:nvPr/>
        </p:nvSpPr>
        <p:spPr>
          <a:xfrm>
            <a:off x="8646499" y="2035375"/>
            <a:ext cx="28100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8"/>
              </a:rPr>
              <a:t>Karelina et al., bioRxiv, 2023</a:t>
            </a:r>
            <a:endParaRPr sz="1800">
              <a:solidFill>
                <a:schemeClr val="dk1"/>
              </a:solidFill>
              <a:latin typeface="Calibri"/>
              <a:ea typeface="Calibri"/>
              <a:cs typeface="Calibri"/>
              <a:sym typeface="Calibri"/>
            </a:endParaRPr>
          </a:p>
        </p:txBody>
      </p:sp>
      <p:sp>
        <p:nvSpPr>
          <p:cNvPr id="1920" name="Google Shape;1920;p81"/>
          <p:cNvSpPr txBox="1"/>
          <p:nvPr/>
        </p:nvSpPr>
        <p:spPr>
          <a:xfrm>
            <a:off x="8376138" y="298531"/>
            <a:ext cx="335078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G protein-coupled receptors are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much better predicted by AF2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compared to homology models.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However, molecular docking is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not predicted more accurately by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AF2.</a:t>
            </a:r>
            <a:endParaRPr/>
          </a:p>
        </p:txBody>
      </p:sp>
      <p:pic>
        <p:nvPicPr>
          <p:cNvPr id="1921" name="Google Shape;1921;p81"/>
          <p:cNvPicPr preferRelativeResize="0"/>
          <p:nvPr/>
        </p:nvPicPr>
        <p:blipFill rotWithShape="1">
          <a:blip r:embed="rId9">
            <a:alphaModFix/>
          </a:blip>
          <a:srcRect/>
          <a:stretch/>
        </p:blipFill>
        <p:spPr>
          <a:xfrm>
            <a:off x="8790906" y="4695836"/>
            <a:ext cx="2430745" cy="1923369"/>
          </a:xfrm>
          <a:prstGeom prst="rect">
            <a:avLst/>
          </a:prstGeom>
          <a:noFill/>
          <a:ln>
            <a:noFill/>
          </a:ln>
        </p:spPr>
      </p:pic>
      <p:sp>
        <p:nvSpPr>
          <p:cNvPr id="3" name="Google Shape;115;p16">
            <a:extLst>
              <a:ext uri="{FF2B5EF4-FFF2-40B4-BE49-F238E27FC236}">
                <a16:creationId xmlns:a16="http://schemas.microsoft.com/office/drawing/2014/main" id="{42E7E8BC-3E71-E019-D279-D9FE687FE94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8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Improvements after AlphaFold2</a:t>
            </a:r>
            <a:endParaRPr dirty="0"/>
          </a:p>
        </p:txBody>
      </p:sp>
      <p:sp>
        <p:nvSpPr>
          <p:cNvPr id="1930" name="Google Shape;1930;p82"/>
          <p:cNvSpPr txBox="1">
            <a:spLocks noGrp="1"/>
          </p:cNvSpPr>
          <p:nvPr>
            <p:ph type="body" sz="quarter" idx="11"/>
          </p:nvPr>
        </p:nvSpPr>
        <p:spPr>
          <a:xfrm>
            <a:off x="838200" y="1819275"/>
            <a:ext cx="10515600" cy="3520923"/>
          </a:xfrm>
          <a:prstGeom prst="rect">
            <a:avLst/>
          </a:prstGeom>
          <a:noFill/>
          <a:ln>
            <a:noFill/>
          </a:ln>
        </p:spPr>
        <p:txBody>
          <a:bodyPr spcFirstLastPara="1" wrap="square" lIns="91425" tIns="45700" rIns="91425" bIns="45700" anchor="t" anchorCtr="0">
            <a:spAutoFit/>
          </a:bodyPr>
          <a:lstStyle/>
          <a:p>
            <a:pPr marL="285750" lvl="0" indent="-285750" algn="l" rtl="0">
              <a:lnSpc>
                <a:spcPct val="90000"/>
              </a:lnSpc>
              <a:spcBef>
                <a:spcPts val="0"/>
              </a:spcBef>
              <a:spcAft>
                <a:spcPts val="0"/>
              </a:spcAft>
              <a:buClr>
                <a:srgbClr val="0070C0"/>
              </a:buClr>
              <a:buSzPts val="3600"/>
              <a:buFont typeface="Arial"/>
              <a:buChar char="•"/>
            </a:pPr>
            <a:r>
              <a:rPr lang="en-GB" dirty="0">
                <a:solidFill>
                  <a:srgbClr val="0070C0"/>
                </a:solidFill>
                <a:latin typeface="Arial"/>
                <a:ea typeface="Arial"/>
                <a:cs typeface="Arial"/>
                <a:sym typeface="Arial"/>
              </a:rPr>
              <a:t>D</a:t>
            </a:r>
            <a:r>
              <a:rPr lang="en-GB" b="0" i="0" dirty="0">
                <a:solidFill>
                  <a:srgbClr val="0070C0"/>
                </a:solidFill>
                <a:latin typeface="Arial"/>
                <a:ea typeface="Arial"/>
                <a:cs typeface="Arial"/>
                <a:sym typeface="Arial"/>
              </a:rPr>
              <a:t>e novo sequences (no MSA)</a:t>
            </a:r>
            <a:endParaRPr dirty="0"/>
          </a:p>
          <a:p>
            <a:pPr marL="285750" lvl="0" indent="-285750" algn="l" rtl="0">
              <a:lnSpc>
                <a:spcPct val="90000"/>
              </a:lnSpc>
              <a:spcBef>
                <a:spcPts val="1000"/>
              </a:spcBef>
              <a:spcAft>
                <a:spcPts val="0"/>
              </a:spcAft>
              <a:buClr>
                <a:srgbClr val="0070C0"/>
              </a:buClr>
              <a:buSzPts val="3600"/>
              <a:buFont typeface="Arial"/>
              <a:buChar char="•"/>
            </a:pPr>
            <a:r>
              <a:rPr lang="en-GB" b="0" i="0" dirty="0">
                <a:solidFill>
                  <a:srgbClr val="0070C0"/>
                </a:solidFill>
                <a:latin typeface="Arial"/>
                <a:ea typeface="Arial"/>
                <a:cs typeface="Arial"/>
                <a:sym typeface="Arial"/>
              </a:rPr>
              <a:t>Ultra-high residue accuracy (&lt; 0.5A)</a:t>
            </a:r>
            <a:endParaRPr dirty="0"/>
          </a:p>
          <a:p>
            <a:pPr marL="285750" lvl="0" indent="-285750" algn="l" rtl="0">
              <a:lnSpc>
                <a:spcPct val="90000"/>
              </a:lnSpc>
              <a:spcBef>
                <a:spcPts val="1000"/>
              </a:spcBef>
              <a:spcAft>
                <a:spcPts val="0"/>
              </a:spcAft>
              <a:buClr>
                <a:srgbClr val="0070C0"/>
              </a:buClr>
              <a:buSzPts val="3600"/>
              <a:buFont typeface="Arial"/>
              <a:buChar char="•"/>
            </a:pPr>
            <a:r>
              <a:rPr lang="en-GB" b="0" i="0" dirty="0">
                <a:solidFill>
                  <a:srgbClr val="0070C0"/>
                </a:solidFill>
                <a:latin typeface="Arial"/>
                <a:ea typeface="Arial"/>
                <a:cs typeface="Arial"/>
                <a:sym typeface="Arial"/>
              </a:rPr>
              <a:t>Impact of minor sequence changes </a:t>
            </a:r>
            <a:br>
              <a:rPr lang="en-GB" b="0" i="0" dirty="0">
                <a:solidFill>
                  <a:srgbClr val="0070C0"/>
                </a:solidFill>
                <a:latin typeface="Arial"/>
                <a:ea typeface="Arial"/>
                <a:cs typeface="Arial"/>
                <a:sym typeface="Arial"/>
              </a:rPr>
            </a:br>
            <a:r>
              <a:rPr lang="en-GB" b="0" i="0" dirty="0">
                <a:solidFill>
                  <a:srgbClr val="0070C0"/>
                </a:solidFill>
                <a:latin typeface="Arial"/>
                <a:ea typeface="Arial"/>
                <a:cs typeface="Arial"/>
                <a:sym typeface="Arial"/>
              </a:rPr>
              <a:t>(PTMs, variants)</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Multidomain proteins</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Protein complexes (AlphaFold-Multimer)</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Protein conformational space (entropy)</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Folding trajectories</a:t>
            </a:r>
            <a:endParaRPr dirty="0">
              <a:solidFill>
                <a:srgbClr val="0070C0"/>
              </a:solidFill>
            </a:endParaRPr>
          </a:p>
        </p:txBody>
      </p:sp>
      <p:sp>
        <p:nvSpPr>
          <p:cNvPr id="1933" name="Google Shape;1933;p82"/>
          <p:cNvSpPr/>
          <p:nvPr/>
        </p:nvSpPr>
        <p:spPr>
          <a:xfrm>
            <a:off x="9003323" y="3915508"/>
            <a:ext cx="3106615" cy="2577367"/>
          </a:xfrm>
          <a:prstGeom prst="irregularSeal2">
            <a:avLst/>
          </a:prstGeom>
          <a:solidFill>
            <a:srgbClr val="FFC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u="sng" dirty="0">
                <a:solidFill>
                  <a:schemeClr val="hlink"/>
                </a:solidFill>
                <a:latin typeface="Calibri"/>
                <a:ea typeface="Calibri"/>
                <a:cs typeface="Calibri"/>
                <a:sym typeface="Calibri"/>
                <a:hlinkClick r:id="rId3"/>
              </a:rPr>
              <a:t>New AlphaFold 3 results</a:t>
            </a:r>
            <a:endParaRPr sz="1800" dirty="0">
              <a:solidFill>
                <a:srgbClr val="0070C0"/>
              </a:solidFill>
              <a:latin typeface="Calibri"/>
              <a:ea typeface="Calibri"/>
              <a:cs typeface="Calibri"/>
              <a:sym typeface="Calibri"/>
            </a:endParaRPr>
          </a:p>
        </p:txBody>
      </p:sp>
      <p:sp>
        <p:nvSpPr>
          <p:cNvPr id="2" name="Google Shape;115;p16">
            <a:extLst>
              <a:ext uri="{FF2B5EF4-FFF2-40B4-BE49-F238E27FC236}">
                <a16:creationId xmlns:a16="http://schemas.microsoft.com/office/drawing/2014/main" id="{ED73CBF9-9A5B-D240-4A47-F42CEB5D5C5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3"/>
                                        </p:tgtEl>
                                        <p:attrNameLst>
                                          <p:attrName>style.visibility</p:attrName>
                                        </p:attrNameLst>
                                      </p:cBhvr>
                                      <p:to>
                                        <p:strVal val="visible"/>
                                      </p:to>
                                    </p:set>
                                    <p:anim calcmode="lin" valueType="num">
                                      <p:cBhvr additive="base">
                                        <p:cTn id="7" dur="500"/>
                                        <p:tgtEl>
                                          <p:spTgt spid="19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8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err="1"/>
              <a:t>Prosit</a:t>
            </a:r>
            <a:r>
              <a:rPr lang="en-GB" dirty="0"/>
              <a:t> – MS/MS spectrum prediction</a:t>
            </a:r>
            <a:endParaRPr dirty="0"/>
          </a:p>
        </p:txBody>
      </p:sp>
      <p:grpSp>
        <p:nvGrpSpPr>
          <p:cNvPr id="1942" name="Google Shape;1942;p83"/>
          <p:cNvGrpSpPr/>
          <p:nvPr/>
        </p:nvGrpSpPr>
        <p:grpSpPr>
          <a:xfrm>
            <a:off x="2121376" y="1495968"/>
            <a:ext cx="8594923" cy="1651422"/>
            <a:chOff x="228600" y="1826592"/>
            <a:chExt cx="8594923" cy="1651422"/>
          </a:xfrm>
        </p:grpSpPr>
        <p:grpSp>
          <p:nvGrpSpPr>
            <p:cNvPr id="1943" name="Google Shape;1943;p83"/>
            <p:cNvGrpSpPr/>
            <p:nvPr/>
          </p:nvGrpSpPr>
          <p:grpSpPr>
            <a:xfrm>
              <a:off x="228600" y="2114500"/>
              <a:ext cx="893763" cy="1192064"/>
              <a:chOff x="228600" y="2114500"/>
              <a:chExt cx="893763" cy="1192064"/>
            </a:xfrm>
          </p:grpSpPr>
          <p:sp>
            <p:nvSpPr>
              <p:cNvPr id="1944" name="Google Shape;1944;p83"/>
              <p:cNvSpPr/>
              <p:nvPr/>
            </p:nvSpPr>
            <p:spPr>
              <a:xfrm>
                <a:off x="228600" y="2481064"/>
                <a:ext cx="893763" cy="825500"/>
              </a:xfrm>
              <a:custGeom>
                <a:avLst/>
                <a:gdLst/>
                <a:ahLst/>
                <a:cxnLst/>
                <a:rect l="l" t="t" r="r" b="b"/>
                <a:pathLst>
                  <a:path w="563" h="480" extrusionOk="0">
                    <a:moveTo>
                      <a:pt x="72" y="66"/>
                    </a:moveTo>
                    <a:cubicBezTo>
                      <a:pt x="82" y="96"/>
                      <a:pt x="85" y="136"/>
                      <a:pt x="102" y="162"/>
                    </a:cubicBezTo>
                    <a:cubicBezTo>
                      <a:pt x="121" y="191"/>
                      <a:pt x="136" y="221"/>
                      <a:pt x="150" y="252"/>
                    </a:cubicBezTo>
                    <a:cubicBezTo>
                      <a:pt x="172" y="302"/>
                      <a:pt x="184" y="335"/>
                      <a:pt x="240" y="354"/>
                    </a:cubicBezTo>
                    <a:cubicBezTo>
                      <a:pt x="261" y="340"/>
                      <a:pt x="268" y="330"/>
                      <a:pt x="276" y="306"/>
                    </a:cubicBezTo>
                    <a:cubicBezTo>
                      <a:pt x="269" y="258"/>
                      <a:pt x="259" y="222"/>
                      <a:pt x="240" y="180"/>
                    </a:cubicBezTo>
                    <a:cubicBezTo>
                      <a:pt x="232" y="163"/>
                      <a:pt x="228" y="144"/>
                      <a:pt x="222" y="126"/>
                    </a:cubicBezTo>
                    <a:cubicBezTo>
                      <a:pt x="218" y="114"/>
                      <a:pt x="210" y="90"/>
                      <a:pt x="210" y="90"/>
                    </a:cubicBezTo>
                    <a:cubicBezTo>
                      <a:pt x="212" y="74"/>
                      <a:pt x="208" y="56"/>
                      <a:pt x="216" y="42"/>
                    </a:cubicBezTo>
                    <a:cubicBezTo>
                      <a:pt x="228" y="20"/>
                      <a:pt x="266" y="48"/>
                      <a:pt x="276" y="54"/>
                    </a:cubicBezTo>
                    <a:cubicBezTo>
                      <a:pt x="295" y="83"/>
                      <a:pt x="286" y="65"/>
                      <a:pt x="300" y="108"/>
                    </a:cubicBezTo>
                    <a:cubicBezTo>
                      <a:pt x="306" y="126"/>
                      <a:pt x="321" y="145"/>
                      <a:pt x="330" y="162"/>
                    </a:cubicBezTo>
                    <a:cubicBezTo>
                      <a:pt x="346" y="194"/>
                      <a:pt x="358" y="222"/>
                      <a:pt x="378" y="252"/>
                    </a:cubicBezTo>
                    <a:cubicBezTo>
                      <a:pt x="387" y="266"/>
                      <a:pt x="402" y="276"/>
                      <a:pt x="414" y="288"/>
                    </a:cubicBezTo>
                    <a:cubicBezTo>
                      <a:pt x="423" y="297"/>
                      <a:pt x="450" y="300"/>
                      <a:pt x="450" y="300"/>
                    </a:cubicBezTo>
                    <a:cubicBezTo>
                      <a:pt x="458" y="298"/>
                      <a:pt x="468" y="299"/>
                      <a:pt x="474" y="294"/>
                    </a:cubicBezTo>
                    <a:cubicBezTo>
                      <a:pt x="485" y="285"/>
                      <a:pt x="498" y="258"/>
                      <a:pt x="498" y="258"/>
                    </a:cubicBezTo>
                    <a:cubicBezTo>
                      <a:pt x="496" y="230"/>
                      <a:pt x="496" y="202"/>
                      <a:pt x="492" y="174"/>
                    </a:cubicBezTo>
                    <a:cubicBezTo>
                      <a:pt x="484" y="120"/>
                      <a:pt x="483" y="155"/>
                      <a:pt x="468" y="120"/>
                    </a:cubicBezTo>
                    <a:cubicBezTo>
                      <a:pt x="449" y="76"/>
                      <a:pt x="432" y="28"/>
                      <a:pt x="390" y="0"/>
                    </a:cubicBezTo>
                    <a:cubicBezTo>
                      <a:pt x="363" y="40"/>
                      <a:pt x="370" y="87"/>
                      <a:pt x="396" y="126"/>
                    </a:cubicBezTo>
                    <a:cubicBezTo>
                      <a:pt x="436" y="86"/>
                      <a:pt x="442" y="46"/>
                      <a:pt x="378" y="30"/>
                    </a:cubicBezTo>
                    <a:cubicBezTo>
                      <a:pt x="360" y="33"/>
                      <a:pt x="332" y="30"/>
                      <a:pt x="318" y="48"/>
                    </a:cubicBezTo>
                    <a:cubicBezTo>
                      <a:pt x="310" y="58"/>
                      <a:pt x="305" y="72"/>
                      <a:pt x="300" y="84"/>
                    </a:cubicBezTo>
                    <a:cubicBezTo>
                      <a:pt x="295" y="96"/>
                      <a:pt x="288" y="120"/>
                      <a:pt x="288" y="120"/>
                    </a:cubicBezTo>
                    <a:cubicBezTo>
                      <a:pt x="295" y="147"/>
                      <a:pt x="297" y="159"/>
                      <a:pt x="324" y="168"/>
                    </a:cubicBezTo>
                    <a:cubicBezTo>
                      <a:pt x="367" y="159"/>
                      <a:pt x="387" y="138"/>
                      <a:pt x="342" y="108"/>
                    </a:cubicBezTo>
                    <a:cubicBezTo>
                      <a:pt x="309" y="110"/>
                      <a:pt x="267" y="99"/>
                      <a:pt x="240" y="126"/>
                    </a:cubicBezTo>
                    <a:cubicBezTo>
                      <a:pt x="226" y="140"/>
                      <a:pt x="216" y="180"/>
                      <a:pt x="216" y="180"/>
                    </a:cubicBezTo>
                    <a:cubicBezTo>
                      <a:pt x="222" y="235"/>
                      <a:pt x="222" y="256"/>
                      <a:pt x="276" y="270"/>
                    </a:cubicBezTo>
                    <a:cubicBezTo>
                      <a:pt x="310" y="259"/>
                      <a:pt x="315" y="217"/>
                      <a:pt x="276" y="204"/>
                    </a:cubicBezTo>
                    <a:cubicBezTo>
                      <a:pt x="228" y="208"/>
                      <a:pt x="200" y="202"/>
                      <a:pt x="168" y="234"/>
                    </a:cubicBezTo>
                    <a:cubicBezTo>
                      <a:pt x="154" y="276"/>
                      <a:pt x="154" y="304"/>
                      <a:pt x="180" y="342"/>
                    </a:cubicBezTo>
                    <a:cubicBezTo>
                      <a:pt x="186" y="340"/>
                      <a:pt x="194" y="341"/>
                      <a:pt x="198" y="336"/>
                    </a:cubicBezTo>
                    <a:cubicBezTo>
                      <a:pt x="205" y="326"/>
                      <a:pt x="210" y="300"/>
                      <a:pt x="210" y="300"/>
                    </a:cubicBezTo>
                    <a:cubicBezTo>
                      <a:pt x="193" y="275"/>
                      <a:pt x="172" y="261"/>
                      <a:pt x="144" y="252"/>
                    </a:cubicBezTo>
                    <a:cubicBezTo>
                      <a:pt x="127" y="256"/>
                      <a:pt x="110" y="259"/>
                      <a:pt x="96" y="270"/>
                    </a:cubicBezTo>
                    <a:cubicBezTo>
                      <a:pt x="83" y="281"/>
                      <a:pt x="60" y="306"/>
                      <a:pt x="60" y="306"/>
                    </a:cubicBezTo>
                    <a:cubicBezTo>
                      <a:pt x="49" y="338"/>
                      <a:pt x="37" y="373"/>
                      <a:pt x="66" y="402"/>
                    </a:cubicBezTo>
                    <a:cubicBezTo>
                      <a:pt x="80" y="416"/>
                      <a:pt x="120" y="426"/>
                      <a:pt x="120" y="426"/>
                    </a:cubicBezTo>
                    <a:cubicBezTo>
                      <a:pt x="156" y="421"/>
                      <a:pt x="174" y="425"/>
                      <a:pt x="186" y="390"/>
                    </a:cubicBezTo>
                    <a:cubicBezTo>
                      <a:pt x="188" y="298"/>
                      <a:pt x="182" y="205"/>
                      <a:pt x="192" y="114"/>
                    </a:cubicBezTo>
                    <a:cubicBezTo>
                      <a:pt x="193" y="105"/>
                      <a:pt x="208" y="121"/>
                      <a:pt x="216" y="126"/>
                    </a:cubicBezTo>
                    <a:cubicBezTo>
                      <a:pt x="240" y="140"/>
                      <a:pt x="263" y="161"/>
                      <a:pt x="288" y="174"/>
                    </a:cubicBezTo>
                    <a:cubicBezTo>
                      <a:pt x="366" y="213"/>
                      <a:pt x="444" y="249"/>
                      <a:pt x="522" y="288"/>
                    </a:cubicBezTo>
                    <a:cubicBezTo>
                      <a:pt x="490" y="309"/>
                      <a:pt x="512" y="300"/>
                      <a:pt x="456" y="294"/>
                    </a:cubicBezTo>
                    <a:cubicBezTo>
                      <a:pt x="315" y="278"/>
                      <a:pt x="391" y="288"/>
                      <a:pt x="306" y="276"/>
                    </a:cubicBezTo>
                    <a:cubicBezTo>
                      <a:pt x="227" y="250"/>
                      <a:pt x="142" y="236"/>
                      <a:pt x="60" y="228"/>
                    </a:cubicBezTo>
                    <a:cubicBezTo>
                      <a:pt x="27" y="234"/>
                      <a:pt x="11" y="232"/>
                      <a:pt x="0" y="264"/>
                    </a:cubicBezTo>
                    <a:cubicBezTo>
                      <a:pt x="41" y="280"/>
                      <a:pt x="67" y="278"/>
                      <a:pt x="102" y="252"/>
                    </a:cubicBezTo>
                    <a:cubicBezTo>
                      <a:pt x="111" y="226"/>
                      <a:pt x="123" y="206"/>
                      <a:pt x="132" y="180"/>
                    </a:cubicBezTo>
                    <a:cubicBezTo>
                      <a:pt x="128" y="172"/>
                      <a:pt x="129" y="156"/>
                      <a:pt x="120" y="156"/>
                    </a:cubicBezTo>
                    <a:cubicBezTo>
                      <a:pt x="111" y="156"/>
                      <a:pt x="102" y="174"/>
                      <a:pt x="108" y="180"/>
                    </a:cubicBezTo>
                    <a:cubicBezTo>
                      <a:pt x="115" y="187"/>
                      <a:pt x="128" y="176"/>
                      <a:pt x="138" y="174"/>
                    </a:cubicBezTo>
                    <a:cubicBezTo>
                      <a:pt x="140" y="168"/>
                      <a:pt x="138" y="155"/>
                      <a:pt x="144" y="156"/>
                    </a:cubicBezTo>
                    <a:cubicBezTo>
                      <a:pt x="157" y="158"/>
                      <a:pt x="161" y="179"/>
                      <a:pt x="174" y="180"/>
                    </a:cubicBezTo>
                    <a:cubicBezTo>
                      <a:pt x="210" y="183"/>
                      <a:pt x="246" y="172"/>
                      <a:pt x="282" y="168"/>
                    </a:cubicBezTo>
                    <a:cubicBezTo>
                      <a:pt x="288" y="166"/>
                      <a:pt x="296" y="167"/>
                      <a:pt x="300" y="162"/>
                    </a:cubicBezTo>
                    <a:cubicBezTo>
                      <a:pt x="307" y="152"/>
                      <a:pt x="312" y="126"/>
                      <a:pt x="312" y="126"/>
                    </a:cubicBezTo>
                    <a:cubicBezTo>
                      <a:pt x="300" y="65"/>
                      <a:pt x="266" y="85"/>
                      <a:pt x="204" y="90"/>
                    </a:cubicBezTo>
                    <a:cubicBezTo>
                      <a:pt x="170" y="142"/>
                      <a:pt x="232" y="123"/>
                      <a:pt x="258" y="120"/>
                    </a:cubicBezTo>
                    <a:cubicBezTo>
                      <a:pt x="321" y="99"/>
                      <a:pt x="271" y="122"/>
                      <a:pt x="318" y="84"/>
                    </a:cubicBezTo>
                    <a:cubicBezTo>
                      <a:pt x="329" y="75"/>
                      <a:pt x="354" y="60"/>
                      <a:pt x="354" y="60"/>
                    </a:cubicBezTo>
                    <a:cubicBezTo>
                      <a:pt x="400" y="64"/>
                      <a:pt x="422" y="68"/>
                      <a:pt x="462" y="78"/>
                    </a:cubicBezTo>
                    <a:cubicBezTo>
                      <a:pt x="492" y="108"/>
                      <a:pt x="516" y="144"/>
                      <a:pt x="540" y="180"/>
                    </a:cubicBezTo>
                    <a:cubicBezTo>
                      <a:pt x="547" y="209"/>
                      <a:pt x="563" y="246"/>
                      <a:pt x="546" y="276"/>
                    </a:cubicBezTo>
                    <a:cubicBezTo>
                      <a:pt x="537" y="293"/>
                      <a:pt x="508" y="295"/>
                      <a:pt x="492" y="300"/>
                    </a:cubicBezTo>
                    <a:cubicBezTo>
                      <a:pt x="445" y="316"/>
                      <a:pt x="401" y="338"/>
                      <a:pt x="354" y="354"/>
                    </a:cubicBezTo>
                    <a:cubicBezTo>
                      <a:pt x="322" y="402"/>
                      <a:pt x="364" y="344"/>
                      <a:pt x="324" y="384"/>
                    </a:cubicBezTo>
                    <a:cubicBezTo>
                      <a:pt x="308" y="400"/>
                      <a:pt x="305" y="424"/>
                      <a:pt x="300" y="444"/>
                    </a:cubicBezTo>
                    <a:cubicBezTo>
                      <a:pt x="302" y="456"/>
                      <a:pt x="306" y="480"/>
                      <a:pt x="306" y="480"/>
                    </a:cubicBezTo>
                  </a:path>
                </a:pathLst>
              </a:custGeom>
              <a:noFill/>
              <a:ln w="28575" cap="flat" cmpd="sng">
                <a:solidFill>
                  <a:srgbClr val="CC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5" name="Google Shape;1945;p83"/>
              <p:cNvSpPr txBox="1"/>
              <p:nvPr/>
            </p:nvSpPr>
            <p:spPr>
              <a:xfrm>
                <a:off x="323850" y="2114500"/>
                <a:ext cx="703263" cy="307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Times New Roman"/>
                    <a:ea typeface="Times New Roman"/>
                    <a:cs typeface="Times New Roman"/>
                    <a:sym typeface="Times New Roman"/>
                  </a:rPr>
                  <a:t>Protein</a:t>
                </a:r>
                <a:endParaRPr/>
              </a:p>
            </p:txBody>
          </p:sp>
        </p:grpSp>
        <p:grpSp>
          <p:nvGrpSpPr>
            <p:cNvPr id="1946" name="Google Shape;1946;p83"/>
            <p:cNvGrpSpPr/>
            <p:nvPr/>
          </p:nvGrpSpPr>
          <p:grpSpPr>
            <a:xfrm>
              <a:off x="2699792" y="1826592"/>
              <a:ext cx="1697360" cy="1535535"/>
              <a:chOff x="2699792" y="1826592"/>
              <a:chExt cx="1697360" cy="1535535"/>
            </a:xfrm>
          </p:grpSpPr>
          <p:grpSp>
            <p:nvGrpSpPr>
              <p:cNvPr id="1947" name="Google Shape;1947;p83"/>
              <p:cNvGrpSpPr/>
              <p:nvPr/>
            </p:nvGrpSpPr>
            <p:grpSpPr>
              <a:xfrm>
                <a:off x="3069841" y="2354064"/>
                <a:ext cx="957263" cy="1008063"/>
                <a:chOff x="2971800" y="1776413"/>
                <a:chExt cx="957263" cy="1008063"/>
              </a:xfrm>
            </p:grpSpPr>
            <p:sp>
              <p:nvSpPr>
                <p:cNvPr id="1948" name="Google Shape;1948;p83"/>
                <p:cNvSpPr/>
                <p:nvPr/>
              </p:nvSpPr>
              <p:spPr>
                <a:xfrm>
                  <a:off x="3406775" y="1812538"/>
                  <a:ext cx="295275" cy="139340"/>
                </a:xfrm>
                <a:custGeom>
                  <a:avLst/>
                  <a:gdLst/>
                  <a:ahLst/>
                  <a:cxnLst/>
                  <a:rect l="l" t="t" r="r" b="b"/>
                  <a:pathLst>
                    <a:path w="186" h="81" extrusionOk="0">
                      <a:moveTo>
                        <a:pt x="0" y="80"/>
                      </a:moveTo>
                      <a:lnTo>
                        <a:pt x="10" y="52"/>
                      </a:lnTo>
                      <a:lnTo>
                        <a:pt x="21" y="34"/>
                      </a:lnTo>
                      <a:lnTo>
                        <a:pt x="26" y="25"/>
                      </a:lnTo>
                      <a:lnTo>
                        <a:pt x="32" y="21"/>
                      </a:lnTo>
                      <a:lnTo>
                        <a:pt x="38" y="21"/>
                      </a:lnTo>
                      <a:lnTo>
                        <a:pt x="53" y="25"/>
                      </a:lnTo>
                      <a:lnTo>
                        <a:pt x="75" y="28"/>
                      </a:lnTo>
                      <a:lnTo>
                        <a:pt x="108" y="34"/>
                      </a:lnTo>
                      <a:lnTo>
                        <a:pt x="125" y="42"/>
                      </a:lnTo>
                      <a:lnTo>
                        <a:pt x="136" y="49"/>
                      </a:lnTo>
                      <a:lnTo>
                        <a:pt x="146" y="56"/>
                      </a:lnTo>
                      <a:lnTo>
                        <a:pt x="152" y="56"/>
                      </a:lnTo>
                      <a:lnTo>
                        <a:pt x="163" y="52"/>
                      </a:lnTo>
                      <a:lnTo>
                        <a:pt x="173" y="45"/>
                      </a:lnTo>
                      <a:lnTo>
                        <a:pt x="173" y="34"/>
                      </a:lnTo>
                      <a:lnTo>
                        <a:pt x="173" y="25"/>
                      </a:lnTo>
                      <a:lnTo>
                        <a:pt x="179" y="17"/>
                      </a:lnTo>
                      <a:lnTo>
                        <a:pt x="179" y="10"/>
                      </a:lnTo>
                      <a:lnTo>
                        <a:pt x="185" y="0"/>
                      </a:lnTo>
                    </a:path>
                  </a:pathLst>
                </a:custGeom>
                <a:noFill/>
                <a:ln w="25400" cap="rnd" cmpd="sng">
                  <a:solidFill>
                    <a:srgbClr val="D6009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9" name="Google Shape;1949;p83"/>
                <p:cNvSpPr/>
                <p:nvPr/>
              </p:nvSpPr>
              <p:spPr>
                <a:xfrm>
                  <a:off x="3433763" y="2149706"/>
                  <a:ext cx="271463" cy="337168"/>
                </a:xfrm>
                <a:custGeom>
                  <a:avLst/>
                  <a:gdLst/>
                  <a:ahLst/>
                  <a:cxnLst/>
                  <a:rect l="l" t="t" r="r" b="b"/>
                  <a:pathLst>
                    <a:path w="171" h="196" extrusionOk="0">
                      <a:moveTo>
                        <a:pt x="170" y="186"/>
                      </a:moveTo>
                      <a:lnTo>
                        <a:pt x="170" y="146"/>
                      </a:lnTo>
                      <a:lnTo>
                        <a:pt x="170" y="112"/>
                      </a:lnTo>
                      <a:lnTo>
                        <a:pt x="170" y="72"/>
                      </a:lnTo>
                      <a:lnTo>
                        <a:pt x="159" y="44"/>
                      </a:lnTo>
                      <a:lnTo>
                        <a:pt x="148" y="28"/>
                      </a:lnTo>
                      <a:lnTo>
                        <a:pt x="137" y="16"/>
                      </a:lnTo>
                      <a:lnTo>
                        <a:pt x="121" y="4"/>
                      </a:lnTo>
                      <a:lnTo>
                        <a:pt x="109" y="0"/>
                      </a:lnTo>
                      <a:lnTo>
                        <a:pt x="98" y="12"/>
                      </a:lnTo>
                      <a:lnTo>
                        <a:pt x="93" y="24"/>
                      </a:lnTo>
                      <a:lnTo>
                        <a:pt x="88" y="44"/>
                      </a:lnTo>
                      <a:lnTo>
                        <a:pt x="76" y="84"/>
                      </a:lnTo>
                      <a:lnTo>
                        <a:pt x="76" y="120"/>
                      </a:lnTo>
                      <a:lnTo>
                        <a:pt x="76" y="146"/>
                      </a:lnTo>
                      <a:lnTo>
                        <a:pt x="71" y="166"/>
                      </a:lnTo>
                      <a:lnTo>
                        <a:pt x="71" y="182"/>
                      </a:lnTo>
                      <a:lnTo>
                        <a:pt x="66" y="190"/>
                      </a:lnTo>
                      <a:lnTo>
                        <a:pt x="60" y="195"/>
                      </a:lnTo>
                      <a:lnTo>
                        <a:pt x="43" y="190"/>
                      </a:lnTo>
                      <a:lnTo>
                        <a:pt x="27" y="186"/>
                      </a:lnTo>
                      <a:lnTo>
                        <a:pt x="11" y="162"/>
                      </a:lnTo>
                      <a:lnTo>
                        <a:pt x="0" y="142"/>
                      </a:lnTo>
                      <a:lnTo>
                        <a:pt x="0" y="120"/>
                      </a:lnTo>
                      <a:lnTo>
                        <a:pt x="0" y="104"/>
                      </a:lnTo>
                      <a:lnTo>
                        <a:pt x="0" y="84"/>
                      </a:lnTo>
                      <a:lnTo>
                        <a:pt x="21" y="88"/>
                      </a:lnTo>
                      <a:lnTo>
                        <a:pt x="38" y="92"/>
                      </a:lnTo>
                      <a:lnTo>
                        <a:pt x="49" y="108"/>
                      </a:lnTo>
                      <a:lnTo>
                        <a:pt x="54" y="120"/>
                      </a:lnTo>
                      <a:lnTo>
                        <a:pt x="60" y="134"/>
                      </a:lnTo>
                      <a:lnTo>
                        <a:pt x="49" y="150"/>
                      </a:lnTo>
                      <a:lnTo>
                        <a:pt x="43" y="154"/>
                      </a:lnTo>
                      <a:lnTo>
                        <a:pt x="43" y="158"/>
                      </a:lnTo>
                    </a:path>
                  </a:pathLst>
                </a:custGeom>
                <a:noFill/>
                <a:ln w="25400" cap="rnd" cmpd="sng">
                  <a:solidFill>
                    <a:srgbClr val="FFBC1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0" name="Google Shape;1950;p83"/>
                <p:cNvSpPr/>
                <p:nvPr/>
              </p:nvSpPr>
              <p:spPr>
                <a:xfrm>
                  <a:off x="2973388" y="2063694"/>
                  <a:ext cx="103188" cy="270078"/>
                </a:xfrm>
                <a:custGeom>
                  <a:avLst/>
                  <a:gdLst/>
                  <a:ahLst/>
                  <a:cxnLst/>
                  <a:rect l="l" t="t" r="r" b="b"/>
                  <a:pathLst>
                    <a:path w="65" h="157" extrusionOk="0">
                      <a:moveTo>
                        <a:pt x="64" y="156"/>
                      </a:moveTo>
                      <a:lnTo>
                        <a:pt x="54" y="148"/>
                      </a:lnTo>
                      <a:lnTo>
                        <a:pt x="49" y="141"/>
                      </a:lnTo>
                      <a:lnTo>
                        <a:pt x="39" y="141"/>
                      </a:lnTo>
                      <a:lnTo>
                        <a:pt x="29" y="144"/>
                      </a:lnTo>
                      <a:lnTo>
                        <a:pt x="9" y="156"/>
                      </a:lnTo>
                      <a:lnTo>
                        <a:pt x="5" y="125"/>
                      </a:lnTo>
                      <a:lnTo>
                        <a:pt x="5" y="98"/>
                      </a:lnTo>
                      <a:lnTo>
                        <a:pt x="15" y="80"/>
                      </a:lnTo>
                      <a:lnTo>
                        <a:pt x="29" y="61"/>
                      </a:lnTo>
                      <a:lnTo>
                        <a:pt x="29" y="30"/>
                      </a:lnTo>
                      <a:lnTo>
                        <a:pt x="24" y="14"/>
                      </a:lnTo>
                      <a:lnTo>
                        <a:pt x="15" y="4"/>
                      </a:lnTo>
                      <a:lnTo>
                        <a:pt x="0" y="0"/>
                      </a:lnTo>
                    </a:path>
                  </a:pathLst>
                </a:custGeom>
                <a:noFill/>
                <a:ln w="25400" cap="rnd" cmpd="sng">
                  <a:solidFill>
                    <a:schemeClr val="hlink"/>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1" name="Google Shape;1951;p83"/>
                <p:cNvSpPr/>
                <p:nvPr/>
              </p:nvSpPr>
              <p:spPr>
                <a:xfrm>
                  <a:off x="3810000" y="2060253"/>
                  <a:ext cx="119063" cy="180626"/>
                </a:xfrm>
                <a:custGeom>
                  <a:avLst/>
                  <a:gdLst/>
                  <a:ahLst/>
                  <a:cxnLst/>
                  <a:rect l="l" t="t" r="r" b="b"/>
                  <a:pathLst>
                    <a:path w="75" h="105" extrusionOk="0">
                      <a:moveTo>
                        <a:pt x="0" y="104"/>
                      </a:moveTo>
                      <a:lnTo>
                        <a:pt x="12" y="89"/>
                      </a:lnTo>
                      <a:lnTo>
                        <a:pt x="28" y="77"/>
                      </a:lnTo>
                      <a:lnTo>
                        <a:pt x="56" y="62"/>
                      </a:lnTo>
                      <a:lnTo>
                        <a:pt x="62" y="48"/>
                      </a:lnTo>
                      <a:lnTo>
                        <a:pt x="67" y="29"/>
                      </a:lnTo>
                      <a:lnTo>
                        <a:pt x="67" y="22"/>
                      </a:lnTo>
                      <a:lnTo>
                        <a:pt x="74" y="10"/>
                      </a:lnTo>
                      <a:lnTo>
                        <a:pt x="74" y="4"/>
                      </a:lnTo>
                      <a:lnTo>
                        <a:pt x="74" y="0"/>
                      </a:lnTo>
                    </a:path>
                  </a:pathLst>
                </a:custGeom>
                <a:noFill/>
                <a:ln w="25400" cap="rnd" cmpd="sng">
                  <a:solidFill>
                    <a:schemeClr val="folHlink"/>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2" name="Google Shape;1952;p83"/>
                <p:cNvSpPr/>
                <p:nvPr/>
              </p:nvSpPr>
              <p:spPr>
                <a:xfrm>
                  <a:off x="3232150" y="2120462"/>
                  <a:ext cx="252413" cy="144500"/>
                </a:xfrm>
                <a:custGeom>
                  <a:avLst/>
                  <a:gdLst/>
                  <a:ahLst/>
                  <a:cxnLst/>
                  <a:rect l="l" t="t" r="r" b="b"/>
                  <a:pathLst>
                    <a:path w="159" h="84" extrusionOk="0">
                      <a:moveTo>
                        <a:pt x="158" y="41"/>
                      </a:moveTo>
                      <a:lnTo>
                        <a:pt x="147" y="34"/>
                      </a:lnTo>
                      <a:lnTo>
                        <a:pt x="137" y="26"/>
                      </a:lnTo>
                      <a:lnTo>
                        <a:pt x="126" y="18"/>
                      </a:lnTo>
                      <a:lnTo>
                        <a:pt x="121" y="18"/>
                      </a:lnTo>
                      <a:lnTo>
                        <a:pt x="105" y="30"/>
                      </a:lnTo>
                      <a:lnTo>
                        <a:pt x="89" y="22"/>
                      </a:lnTo>
                      <a:lnTo>
                        <a:pt x="73" y="22"/>
                      </a:lnTo>
                      <a:lnTo>
                        <a:pt x="62" y="34"/>
                      </a:lnTo>
                      <a:lnTo>
                        <a:pt x="47" y="49"/>
                      </a:lnTo>
                      <a:lnTo>
                        <a:pt x="41" y="34"/>
                      </a:lnTo>
                      <a:lnTo>
                        <a:pt x="41" y="18"/>
                      </a:lnTo>
                      <a:lnTo>
                        <a:pt x="31" y="4"/>
                      </a:lnTo>
                      <a:lnTo>
                        <a:pt x="26" y="0"/>
                      </a:lnTo>
                      <a:lnTo>
                        <a:pt x="15" y="4"/>
                      </a:lnTo>
                      <a:lnTo>
                        <a:pt x="10" y="14"/>
                      </a:lnTo>
                      <a:lnTo>
                        <a:pt x="5" y="30"/>
                      </a:lnTo>
                      <a:lnTo>
                        <a:pt x="5" y="49"/>
                      </a:lnTo>
                      <a:lnTo>
                        <a:pt x="0" y="8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3" name="Google Shape;1953;p83"/>
                <p:cNvSpPr/>
                <p:nvPr/>
              </p:nvSpPr>
              <p:spPr>
                <a:xfrm>
                  <a:off x="3117850" y="1941556"/>
                  <a:ext cx="33338" cy="295882"/>
                </a:xfrm>
                <a:custGeom>
                  <a:avLst/>
                  <a:gdLst/>
                  <a:ahLst/>
                  <a:cxnLst/>
                  <a:rect l="l" t="t" r="r" b="b"/>
                  <a:pathLst>
                    <a:path w="21" h="172" extrusionOk="0">
                      <a:moveTo>
                        <a:pt x="4" y="171"/>
                      </a:moveTo>
                      <a:lnTo>
                        <a:pt x="4" y="141"/>
                      </a:lnTo>
                      <a:lnTo>
                        <a:pt x="10" y="114"/>
                      </a:lnTo>
                      <a:lnTo>
                        <a:pt x="14" y="89"/>
                      </a:lnTo>
                      <a:lnTo>
                        <a:pt x="20" y="58"/>
                      </a:lnTo>
                      <a:lnTo>
                        <a:pt x="14" y="44"/>
                      </a:lnTo>
                      <a:lnTo>
                        <a:pt x="10" y="25"/>
                      </a:lnTo>
                      <a:lnTo>
                        <a:pt x="4" y="6"/>
                      </a:lnTo>
                      <a:lnTo>
                        <a:pt x="0" y="4"/>
                      </a:lnTo>
                      <a:lnTo>
                        <a:pt x="0" y="0"/>
                      </a:lnTo>
                    </a:path>
                  </a:pathLst>
                </a:custGeom>
                <a:noFill/>
                <a:ln w="25400" cap="rnd" cmpd="sng">
                  <a:solidFill>
                    <a:srgbClr val="E890D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4" name="Google Shape;1954;p83"/>
                <p:cNvSpPr/>
                <p:nvPr/>
              </p:nvSpPr>
              <p:spPr>
                <a:xfrm>
                  <a:off x="3136900" y="2411183"/>
                  <a:ext cx="122238" cy="184066"/>
                </a:xfrm>
                <a:custGeom>
                  <a:avLst/>
                  <a:gdLst/>
                  <a:ahLst/>
                  <a:cxnLst/>
                  <a:rect l="l" t="t" r="r" b="b"/>
                  <a:pathLst>
                    <a:path w="77" h="107" extrusionOk="0">
                      <a:moveTo>
                        <a:pt x="0" y="106"/>
                      </a:moveTo>
                      <a:lnTo>
                        <a:pt x="15" y="89"/>
                      </a:lnTo>
                      <a:lnTo>
                        <a:pt x="30" y="77"/>
                      </a:lnTo>
                      <a:lnTo>
                        <a:pt x="55" y="61"/>
                      </a:lnTo>
                      <a:lnTo>
                        <a:pt x="66" y="48"/>
                      </a:lnTo>
                      <a:lnTo>
                        <a:pt x="70" y="32"/>
                      </a:lnTo>
                      <a:lnTo>
                        <a:pt x="70" y="24"/>
                      </a:lnTo>
                      <a:lnTo>
                        <a:pt x="76" y="12"/>
                      </a:lnTo>
                      <a:lnTo>
                        <a:pt x="76" y="4"/>
                      </a:lnTo>
                      <a:lnTo>
                        <a:pt x="76" y="0"/>
                      </a:lnTo>
                    </a:path>
                  </a:pathLst>
                </a:custGeom>
                <a:noFill/>
                <a:ln w="25400" cap="rnd"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5" name="Google Shape;1955;p83"/>
                <p:cNvSpPr/>
                <p:nvPr/>
              </p:nvSpPr>
              <p:spPr>
                <a:xfrm>
                  <a:off x="3257550" y="1776413"/>
                  <a:ext cx="106363" cy="216751"/>
                </a:xfrm>
                <a:custGeom>
                  <a:avLst/>
                  <a:gdLst/>
                  <a:ahLst/>
                  <a:cxnLst/>
                  <a:rect l="l" t="t" r="r" b="b"/>
                  <a:pathLst>
                    <a:path w="67" h="126" extrusionOk="0">
                      <a:moveTo>
                        <a:pt x="0" y="125"/>
                      </a:moveTo>
                      <a:lnTo>
                        <a:pt x="10" y="107"/>
                      </a:lnTo>
                      <a:lnTo>
                        <a:pt x="25" y="90"/>
                      </a:lnTo>
                      <a:lnTo>
                        <a:pt x="55" y="66"/>
                      </a:lnTo>
                      <a:lnTo>
                        <a:pt x="60" y="47"/>
                      </a:lnTo>
                      <a:lnTo>
                        <a:pt x="60" y="30"/>
                      </a:lnTo>
                      <a:lnTo>
                        <a:pt x="66" y="23"/>
                      </a:lnTo>
                      <a:lnTo>
                        <a:pt x="66" y="13"/>
                      </a:lnTo>
                      <a:lnTo>
                        <a:pt x="66" y="2"/>
                      </a:lnTo>
                      <a:lnTo>
                        <a:pt x="66" y="0"/>
                      </a:lnTo>
                    </a:path>
                  </a:pathLst>
                </a:custGeom>
                <a:noFill/>
                <a:ln w="25400"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6" name="Google Shape;1956;p83"/>
                <p:cNvSpPr/>
                <p:nvPr/>
              </p:nvSpPr>
              <p:spPr>
                <a:xfrm>
                  <a:off x="3643313" y="2492035"/>
                  <a:ext cx="36513" cy="292441"/>
                </a:xfrm>
                <a:custGeom>
                  <a:avLst/>
                  <a:gdLst/>
                  <a:ahLst/>
                  <a:cxnLst/>
                  <a:rect l="l" t="t" r="r" b="b"/>
                  <a:pathLst>
                    <a:path w="23" h="170" extrusionOk="0">
                      <a:moveTo>
                        <a:pt x="5" y="0"/>
                      </a:moveTo>
                      <a:lnTo>
                        <a:pt x="5" y="29"/>
                      </a:lnTo>
                      <a:lnTo>
                        <a:pt x="5" y="54"/>
                      </a:lnTo>
                      <a:lnTo>
                        <a:pt x="0" y="110"/>
                      </a:lnTo>
                      <a:lnTo>
                        <a:pt x="5" y="126"/>
                      </a:lnTo>
                      <a:lnTo>
                        <a:pt x="11" y="143"/>
                      </a:lnTo>
                      <a:lnTo>
                        <a:pt x="16" y="161"/>
                      </a:lnTo>
                      <a:lnTo>
                        <a:pt x="22" y="165"/>
                      </a:lnTo>
                      <a:lnTo>
                        <a:pt x="22" y="169"/>
                      </a:lnTo>
                    </a:path>
                  </a:pathLst>
                </a:custGeom>
                <a:noFill/>
                <a:ln w="254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7" name="Google Shape;1957;p83"/>
                <p:cNvSpPr/>
                <p:nvPr/>
              </p:nvSpPr>
              <p:spPr>
                <a:xfrm>
                  <a:off x="3257550" y="2586648"/>
                  <a:ext cx="55563" cy="106655"/>
                </a:xfrm>
                <a:prstGeom prst="ellipse">
                  <a:avLst/>
                </a:prstGeom>
                <a:solidFill>
                  <a:srgbClr val="8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58" name="Google Shape;1958;p83"/>
                <p:cNvCxnSpPr/>
                <p:nvPr/>
              </p:nvCxnSpPr>
              <p:spPr>
                <a:xfrm>
                  <a:off x="3232150" y="2533320"/>
                  <a:ext cx="31750" cy="68810"/>
                </a:xfrm>
                <a:prstGeom prst="straightConnector1">
                  <a:avLst/>
                </a:prstGeom>
                <a:noFill/>
                <a:ln w="25400" cap="flat" cmpd="sng">
                  <a:solidFill>
                    <a:srgbClr val="800000"/>
                  </a:solidFill>
                  <a:prstDash val="solid"/>
                  <a:round/>
                  <a:headEnd type="none" w="sm" len="sm"/>
                  <a:tailEnd type="none" w="sm" len="sm"/>
                </a:ln>
              </p:spPr>
            </p:cxnSp>
            <p:sp>
              <p:nvSpPr>
                <p:cNvPr id="1959" name="Google Shape;1959;p83"/>
                <p:cNvSpPr/>
                <p:nvPr/>
              </p:nvSpPr>
              <p:spPr>
                <a:xfrm>
                  <a:off x="2971800" y="1776413"/>
                  <a:ext cx="252413" cy="144500"/>
                </a:xfrm>
                <a:custGeom>
                  <a:avLst/>
                  <a:gdLst/>
                  <a:ahLst/>
                  <a:cxnLst/>
                  <a:rect l="l" t="t" r="r" b="b"/>
                  <a:pathLst>
                    <a:path w="159" h="84" extrusionOk="0">
                      <a:moveTo>
                        <a:pt x="158" y="41"/>
                      </a:moveTo>
                      <a:lnTo>
                        <a:pt x="148" y="32"/>
                      </a:lnTo>
                      <a:lnTo>
                        <a:pt x="137" y="24"/>
                      </a:lnTo>
                      <a:lnTo>
                        <a:pt x="128" y="17"/>
                      </a:lnTo>
                      <a:lnTo>
                        <a:pt x="118" y="17"/>
                      </a:lnTo>
                      <a:lnTo>
                        <a:pt x="103" y="28"/>
                      </a:lnTo>
                      <a:lnTo>
                        <a:pt x="88" y="24"/>
                      </a:lnTo>
                      <a:lnTo>
                        <a:pt x="74" y="24"/>
                      </a:lnTo>
                      <a:lnTo>
                        <a:pt x="64" y="32"/>
                      </a:lnTo>
                      <a:lnTo>
                        <a:pt x="49" y="48"/>
                      </a:lnTo>
                      <a:lnTo>
                        <a:pt x="44" y="34"/>
                      </a:lnTo>
                      <a:lnTo>
                        <a:pt x="39" y="17"/>
                      </a:lnTo>
                      <a:lnTo>
                        <a:pt x="29" y="4"/>
                      </a:lnTo>
                      <a:lnTo>
                        <a:pt x="24" y="0"/>
                      </a:lnTo>
                      <a:lnTo>
                        <a:pt x="14" y="4"/>
                      </a:lnTo>
                      <a:lnTo>
                        <a:pt x="9" y="14"/>
                      </a:lnTo>
                      <a:lnTo>
                        <a:pt x="4" y="32"/>
                      </a:lnTo>
                      <a:lnTo>
                        <a:pt x="4" y="48"/>
                      </a:lnTo>
                      <a:lnTo>
                        <a:pt x="0" y="65"/>
                      </a:lnTo>
                      <a:lnTo>
                        <a:pt x="0" y="83"/>
                      </a:lnTo>
                    </a:path>
                  </a:pathLst>
                </a:custGeom>
                <a:noFill/>
                <a:ln w="25400" cap="rnd" cmpd="sng">
                  <a:solidFill>
                    <a:srgbClr val="3399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60" name="Google Shape;1960;p83"/>
              <p:cNvSpPr txBox="1"/>
              <p:nvPr/>
            </p:nvSpPr>
            <p:spPr>
              <a:xfrm>
                <a:off x="2699792" y="1826592"/>
                <a:ext cx="169736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Times New Roman"/>
                    <a:ea typeface="Times New Roman"/>
                    <a:cs typeface="Times New Roman"/>
                    <a:sym typeface="Times New Roman"/>
                  </a:rPr>
                  <a:t>Protein </a:t>
                </a:r>
                <a:r>
                  <a:rPr lang="en-GB" sz="1400" i="1">
                    <a:solidFill>
                      <a:schemeClr val="dk1"/>
                    </a:solidFill>
                    <a:latin typeface="Times New Roman"/>
                    <a:ea typeface="Times New Roman"/>
                    <a:cs typeface="Times New Roman"/>
                    <a:sym typeface="Times New Roman"/>
                  </a:rPr>
                  <a:t>fragmented</a:t>
                </a:r>
                <a:r>
                  <a:rPr lang="en-GB" sz="1400">
                    <a:solidFill>
                      <a:schemeClr val="dk1"/>
                    </a:solidFill>
                    <a:latin typeface="Times New Roman"/>
                    <a:ea typeface="Times New Roman"/>
                    <a:cs typeface="Times New Roman"/>
                    <a:sym typeface="Times New Roman"/>
                  </a:rPr>
                  <a:t> into peptides</a:t>
                </a:r>
                <a:endParaRPr/>
              </a:p>
            </p:txBody>
          </p:sp>
        </p:grpSp>
        <p:grpSp>
          <p:nvGrpSpPr>
            <p:cNvPr id="1961" name="Google Shape;1961;p83"/>
            <p:cNvGrpSpPr/>
            <p:nvPr/>
          </p:nvGrpSpPr>
          <p:grpSpPr>
            <a:xfrm>
              <a:off x="1219200" y="2598539"/>
              <a:ext cx="1524000" cy="498475"/>
              <a:chOff x="1219200" y="2020888"/>
              <a:chExt cx="1524000" cy="498475"/>
            </a:xfrm>
          </p:grpSpPr>
          <p:cxnSp>
            <p:nvCxnSpPr>
              <p:cNvPr id="1962" name="Google Shape;1962;p83"/>
              <p:cNvCxnSpPr/>
              <p:nvPr/>
            </p:nvCxnSpPr>
            <p:spPr>
              <a:xfrm>
                <a:off x="1219200" y="2284413"/>
                <a:ext cx="1524000" cy="0"/>
              </a:xfrm>
              <a:prstGeom prst="straightConnector1">
                <a:avLst/>
              </a:prstGeom>
              <a:noFill/>
              <a:ln w="28575" cap="flat" cmpd="sng">
                <a:solidFill>
                  <a:schemeClr val="dk1"/>
                </a:solidFill>
                <a:prstDash val="solid"/>
                <a:round/>
                <a:headEnd type="none" w="sm" len="sm"/>
                <a:tailEnd type="triangle" w="sm" len="sm"/>
              </a:ln>
            </p:spPr>
          </p:cxnSp>
          <p:sp>
            <p:nvSpPr>
              <p:cNvPr id="1963" name="Google Shape;1963;p83"/>
              <p:cNvSpPr txBox="1"/>
              <p:nvPr/>
            </p:nvSpPr>
            <p:spPr>
              <a:xfrm>
                <a:off x="1231900" y="2020888"/>
                <a:ext cx="1390650" cy="4984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FF"/>
                    </a:solidFill>
                    <a:latin typeface="Times New Roman"/>
                    <a:ea typeface="Times New Roman"/>
                    <a:cs typeface="Times New Roman"/>
                    <a:sym typeface="Times New Roman"/>
                  </a:rPr>
                  <a:t>Sample preparation</a:t>
                </a:r>
                <a:endParaRPr/>
              </a:p>
              <a:p>
                <a:pPr marL="0" marR="0" lvl="0" indent="0" algn="l" rtl="0">
                  <a:spcBef>
                    <a:spcPts val="240"/>
                  </a:spcBef>
                  <a:spcAft>
                    <a:spcPts val="0"/>
                  </a:spcAft>
                  <a:buNone/>
                </a:pPr>
                <a:r>
                  <a:rPr lang="en-GB" sz="1200">
                    <a:solidFill>
                      <a:srgbClr val="0000FF"/>
                    </a:solidFill>
                    <a:latin typeface="Times New Roman"/>
                    <a:ea typeface="Times New Roman"/>
                    <a:cs typeface="Times New Roman"/>
                    <a:sym typeface="Times New Roman"/>
                  </a:rPr>
                  <a:t>proteolysis</a:t>
                </a:r>
                <a:endParaRPr/>
              </a:p>
            </p:txBody>
          </p:sp>
        </p:grpSp>
        <p:grpSp>
          <p:nvGrpSpPr>
            <p:cNvPr id="1964" name="Google Shape;1964;p83"/>
            <p:cNvGrpSpPr/>
            <p:nvPr/>
          </p:nvGrpSpPr>
          <p:grpSpPr>
            <a:xfrm>
              <a:off x="4208320" y="2576236"/>
              <a:ext cx="1506680" cy="285828"/>
              <a:chOff x="4208320" y="1998585"/>
              <a:chExt cx="1506680" cy="285828"/>
            </a:xfrm>
          </p:grpSpPr>
          <p:cxnSp>
            <p:nvCxnSpPr>
              <p:cNvPr id="1965" name="Google Shape;1965;p83"/>
              <p:cNvCxnSpPr/>
              <p:nvPr/>
            </p:nvCxnSpPr>
            <p:spPr>
              <a:xfrm>
                <a:off x="4267200" y="2284413"/>
                <a:ext cx="1447800" cy="0"/>
              </a:xfrm>
              <a:prstGeom prst="straightConnector1">
                <a:avLst/>
              </a:prstGeom>
              <a:noFill/>
              <a:ln w="28575" cap="flat" cmpd="sng">
                <a:solidFill>
                  <a:schemeClr val="dk1"/>
                </a:solidFill>
                <a:prstDash val="solid"/>
                <a:round/>
                <a:headEnd type="none" w="med" len="med"/>
                <a:tailEnd type="triangle" w="med" len="med"/>
              </a:ln>
            </p:spPr>
          </p:cxnSp>
          <p:sp>
            <p:nvSpPr>
              <p:cNvPr id="1966" name="Google Shape;1966;p83"/>
              <p:cNvSpPr txBox="1"/>
              <p:nvPr/>
            </p:nvSpPr>
            <p:spPr>
              <a:xfrm>
                <a:off x="4208320" y="1998585"/>
                <a:ext cx="144142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FF"/>
                    </a:solidFill>
                    <a:latin typeface="Times New Roman"/>
                    <a:ea typeface="Times New Roman"/>
                    <a:cs typeface="Times New Roman"/>
                    <a:sym typeface="Times New Roman"/>
                  </a:rPr>
                  <a:t>Sample introduction</a:t>
                </a:r>
                <a:endParaRPr sz="1200">
                  <a:solidFill>
                    <a:srgbClr val="0000FF"/>
                  </a:solidFill>
                  <a:latin typeface="Times New Roman"/>
                  <a:ea typeface="Times New Roman"/>
                  <a:cs typeface="Times New Roman"/>
                  <a:sym typeface="Times New Roman"/>
                </a:endParaRPr>
              </a:p>
            </p:txBody>
          </p:sp>
        </p:grpSp>
        <p:grpSp>
          <p:nvGrpSpPr>
            <p:cNvPr id="1967" name="Google Shape;1967;p83"/>
            <p:cNvGrpSpPr/>
            <p:nvPr/>
          </p:nvGrpSpPr>
          <p:grpSpPr>
            <a:xfrm>
              <a:off x="5851525" y="1827247"/>
              <a:ext cx="2971998" cy="1650767"/>
              <a:chOff x="5851525" y="1249596"/>
              <a:chExt cx="2971998" cy="1650767"/>
            </a:xfrm>
          </p:grpSpPr>
          <p:sp>
            <p:nvSpPr>
              <p:cNvPr id="1968" name="Google Shape;1968;p83"/>
              <p:cNvSpPr txBox="1"/>
              <p:nvPr/>
            </p:nvSpPr>
            <p:spPr>
              <a:xfrm>
                <a:off x="6324600" y="1249596"/>
                <a:ext cx="2049284" cy="523220"/>
              </a:xfrm>
              <a:prstGeom prst="rect">
                <a:avLst/>
              </a:prstGeom>
              <a:noFill/>
              <a:ln>
                <a:noFill/>
              </a:ln>
            </p:spPr>
            <p:txBody>
              <a:bodyPr spcFirstLastPara="1" wrap="square" lIns="91425" tIns="45700" rIns="91425" bIns="45700" anchor="t" anchorCtr="0">
                <a:spAutoFit/>
              </a:bodyPr>
              <a:lstStyle/>
              <a:p>
                <a:pPr marL="292100" marR="0" lvl="0" indent="-292100" algn="l" rtl="0">
                  <a:spcBef>
                    <a:spcPts val="0"/>
                  </a:spcBef>
                  <a:spcAft>
                    <a:spcPts val="0"/>
                  </a:spcAft>
                  <a:buNone/>
                </a:pPr>
                <a:r>
                  <a:rPr lang="en-GB" sz="1400">
                    <a:solidFill>
                      <a:schemeClr val="dk1"/>
                    </a:solidFill>
                    <a:latin typeface="Times New Roman"/>
                    <a:ea typeface="Times New Roman"/>
                    <a:cs typeface="Times New Roman"/>
                    <a:sym typeface="Times New Roman"/>
                  </a:rPr>
                  <a:t>Mass (m/z) measurement:</a:t>
                </a:r>
                <a:endParaRPr/>
              </a:p>
              <a:p>
                <a:pPr marL="292100" marR="0" lvl="0" indent="-292100" algn="l" rtl="0">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MS + MS/MS</a:t>
                </a:r>
                <a:endParaRPr/>
              </a:p>
            </p:txBody>
          </p:sp>
          <p:grpSp>
            <p:nvGrpSpPr>
              <p:cNvPr id="1969" name="Google Shape;1969;p83"/>
              <p:cNvGrpSpPr/>
              <p:nvPr/>
            </p:nvGrpSpPr>
            <p:grpSpPr>
              <a:xfrm>
                <a:off x="5851525" y="1720607"/>
                <a:ext cx="2971998" cy="1179756"/>
                <a:chOff x="5851525" y="1720607"/>
                <a:chExt cx="2971998" cy="1179756"/>
              </a:xfrm>
            </p:grpSpPr>
            <p:pic>
              <p:nvPicPr>
                <p:cNvPr id="1970" name="Google Shape;1970;p83" descr="ultraflex_toftof3"/>
                <p:cNvPicPr preferRelativeResize="0"/>
                <p:nvPr/>
              </p:nvPicPr>
              <p:blipFill rotWithShape="1">
                <a:blip r:embed="rId3">
                  <a:alphaModFix/>
                </a:blip>
                <a:srcRect/>
                <a:stretch/>
              </p:blipFill>
              <p:spPr>
                <a:xfrm>
                  <a:off x="5851525" y="1827213"/>
                  <a:ext cx="1539875" cy="1073150"/>
                </a:xfrm>
                <a:prstGeom prst="rect">
                  <a:avLst/>
                </a:prstGeom>
                <a:noFill/>
                <a:ln>
                  <a:noFill/>
                </a:ln>
              </p:spPr>
            </p:pic>
            <p:pic>
              <p:nvPicPr>
                <p:cNvPr id="1971" name="Google Shape;1971;p83"/>
                <p:cNvPicPr preferRelativeResize="0"/>
                <p:nvPr/>
              </p:nvPicPr>
              <p:blipFill rotWithShape="1">
                <a:blip r:embed="rId4">
                  <a:alphaModFix/>
                </a:blip>
                <a:srcRect/>
                <a:stretch/>
              </p:blipFill>
              <p:spPr>
                <a:xfrm>
                  <a:off x="7380312" y="1720607"/>
                  <a:ext cx="1443211" cy="1132329"/>
                </a:xfrm>
                <a:prstGeom prst="rect">
                  <a:avLst/>
                </a:prstGeom>
                <a:noFill/>
                <a:ln>
                  <a:noFill/>
                </a:ln>
              </p:spPr>
            </p:pic>
          </p:grpSp>
        </p:grpSp>
      </p:grpSp>
      <p:pic>
        <p:nvPicPr>
          <p:cNvPr id="1972" name="Google Shape;1972;p83" descr="undefined"/>
          <p:cNvPicPr preferRelativeResize="0"/>
          <p:nvPr/>
        </p:nvPicPr>
        <p:blipFill rotWithShape="1">
          <a:blip r:embed="rId5">
            <a:alphaModFix/>
          </a:blip>
          <a:srcRect/>
          <a:stretch/>
        </p:blipFill>
        <p:spPr>
          <a:xfrm>
            <a:off x="749776" y="3847515"/>
            <a:ext cx="2743200" cy="835819"/>
          </a:xfrm>
          <a:prstGeom prst="rect">
            <a:avLst/>
          </a:prstGeom>
          <a:noFill/>
          <a:ln>
            <a:noFill/>
          </a:ln>
        </p:spPr>
      </p:pic>
      <p:grpSp>
        <p:nvGrpSpPr>
          <p:cNvPr id="1973" name="Google Shape;1973;p83"/>
          <p:cNvGrpSpPr/>
          <p:nvPr/>
        </p:nvGrpSpPr>
        <p:grpSpPr>
          <a:xfrm>
            <a:off x="1148385" y="5231038"/>
            <a:ext cx="3543007" cy="1066842"/>
            <a:chOff x="4898524" y="3861046"/>
            <a:chExt cx="3543007" cy="1066842"/>
          </a:xfrm>
        </p:grpSpPr>
        <p:sp>
          <p:nvSpPr>
            <p:cNvPr id="1974" name="Google Shape;1974;p83"/>
            <p:cNvSpPr/>
            <p:nvPr/>
          </p:nvSpPr>
          <p:spPr>
            <a:xfrm>
              <a:off x="6876256" y="4134117"/>
              <a:ext cx="1565275" cy="52070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400">
                  <a:solidFill>
                    <a:srgbClr val="0000FF"/>
                  </a:solidFill>
                  <a:latin typeface="Times New Roman"/>
                  <a:ea typeface="Times New Roman"/>
                  <a:cs typeface="Times New Roman"/>
                  <a:sym typeface="Times New Roman"/>
                </a:rPr>
                <a:t>Experimental MS/MS spectrum</a:t>
              </a:r>
              <a:endParaRPr/>
            </a:p>
          </p:txBody>
        </p:sp>
        <p:grpSp>
          <p:nvGrpSpPr>
            <p:cNvPr id="1975" name="Google Shape;1975;p83"/>
            <p:cNvGrpSpPr/>
            <p:nvPr/>
          </p:nvGrpSpPr>
          <p:grpSpPr>
            <a:xfrm>
              <a:off x="4898524" y="3861046"/>
              <a:ext cx="1833724" cy="1066842"/>
              <a:chOff x="4898524" y="3861046"/>
              <a:chExt cx="1833724" cy="1066842"/>
            </a:xfrm>
          </p:grpSpPr>
          <p:sp>
            <p:nvSpPr>
              <p:cNvPr id="1976" name="Google Shape;1976;p83"/>
              <p:cNvSpPr/>
              <p:nvPr/>
            </p:nvSpPr>
            <p:spPr>
              <a:xfrm>
                <a:off x="4953006" y="3861046"/>
                <a:ext cx="1779242" cy="1032376"/>
              </a:xfrm>
              <a:prstGeom prst="rect">
                <a:avLst/>
              </a:prstGeom>
              <a:solidFill>
                <a:srgbClr val="DDDDDD"/>
              </a:solidFill>
              <a:ln w="12700" cap="flat" cmpd="sng">
                <a:solidFill>
                  <a:srgbClr val="000000"/>
                </a:solidFill>
                <a:prstDash val="solid"/>
                <a:miter lim="800000"/>
                <a:headEnd type="none" w="sm" len="sm"/>
                <a:tailEnd type="none" w="sm" len="sm"/>
              </a:ln>
              <a:effectLst>
                <a:outerShdw dist="35921" dir="2700000" algn="ctr" rotWithShape="0">
                  <a:schemeClr val="lt2"/>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7" name="Google Shape;1977;p83"/>
              <p:cNvSpPr/>
              <p:nvPr/>
            </p:nvSpPr>
            <p:spPr>
              <a:xfrm>
                <a:off x="5675994" y="4668843"/>
                <a:ext cx="417896" cy="25904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050" b="1">
                    <a:solidFill>
                      <a:srgbClr val="0000CC"/>
                    </a:solidFill>
                    <a:latin typeface="Calibri"/>
                    <a:ea typeface="Calibri"/>
                    <a:cs typeface="Calibri"/>
                    <a:sym typeface="Calibri"/>
                  </a:rPr>
                  <a:t>m/z</a:t>
                </a:r>
                <a:endParaRPr/>
              </a:p>
            </p:txBody>
          </p:sp>
          <p:sp>
            <p:nvSpPr>
              <p:cNvPr id="1978" name="Google Shape;1978;p83"/>
              <p:cNvSpPr/>
              <p:nvPr/>
            </p:nvSpPr>
            <p:spPr>
              <a:xfrm rot="-5400000">
                <a:off x="4750726" y="4152861"/>
                <a:ext cx="554640" cy="25904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050" b="1">
                    <a:solidFill>
                      <a:srgbClr val="0000CC"/>
                    </a:solidFill>
                    <a:latin typeface="Calibri"/>
                    <a:ea typeface="Calibri"/>
                    <a:cs typeface="Calibri"/>
                    <a:sym typeface="Calibri"/>
                  </a:rPr>
                  <a:t>% RA</a:t>
                </a:r>
                <a:endParaRPr/>
              </a:p>
            </p:txBody>
          </p:sp>
          <p:sp>
            <p:nvSpPr>
              <p:cNvPr id="1979" name="Google Shape;1979;p83"/>
              <p:cNvSpPr/>
              <p:nvPr/>
            </p:nvSpPr>
            <p:spPr>
              <a:xfrm>
                <a:off x="5130839" y="3942807"/>
                <a:ext cx="1525716" cy="787091"/>
              </a:xfrm>
              <a:custGeom>
                <a:avLst/>
                <a:gdLst/>
                <a:ahLst/>
                <a:cxnLst/>
                <a:rect l="l" t="t" r="r" b="b"/>
                <a:pathLst>
                  <a:path w="1673" h="722" extrusionOk="0">
                    <a:moveTo>
                      <a:pt x="0" y="0"/>
                    </a:moveTo>
                    <a:lnTo>
                      <a:pt x="0" y="721"/>
                    </a:lnTo>
                    <a:lnTo>
                      <a:pt x="1672" y="721"/>
                    </a:lnTo>
                  </a:path>
                </a:pathLst>
              </a:custGeom>
              <a:noFill/>
              <a:ln w="12700" cap="rnd"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80" name="Google Shape;1980;p83"/>
              <p:cNvCxnSpPr/>
              <p:nvPr/>
            </p:nvCxnSpPr>
            <p:spPr>
              <a:xfrm rot="10800000">
                <a:off x="5220211" y="4333082"/>
                <a:ext cx="0" cy="400087"/>
              </a:xfrm>
              <a:prstGeom prst="straightConnector1">
                <a:avLst/>
              </a:prstGeom>
              <a:noFill/>
              <a:ln w="12700" cap="flat" cmpd="sng">
                <a:solidFill>
                  <a:srgbClr val="000000"/>
                </a:solidFill>
                <a:prstDash val="solid"/>
                <a:round/>
                <a:headEnd type="none" w="med" len="med"/>
                <a:tailEnd type="none" w="med" len="med"/>
              </a:ln>
            </p:spPr>
          </p:cxnSp>
          <p:cxnSp>
            <p:nvCxnSpPr>
              <p:cNvPr id="1981" name="Google Shape;1981;p83"/>
              <p:cNvCxnSpPr/>
              <p:nvPr/>
            </p:nvCxnSpPr>
            <p:spPr>
              <a:xfrm rot="10800000">
                <a:off x="5310496" y="4463901"/>
                <a:ext cx="0" cy="269268"/>
              </a:xfrm>
              <a:prstGeom prst="straightConnector1">
                <a:avLst/>
              </a:prstGeom>
              <a:noFill/>
              <a:ln w="12700" cap="flat" cmpd="sng">
                <a:solidFill>
                  <a:srgbClr val="000000"/>
                </a:solidFill>
                <a:prstDash val="solid"/>
                <a:round/>
                <a:headEnd type="none" w="med" len="med"/>
                <a:tailEnd type="none" w="med" len="med"/>
              </a:ln>
            </p:spPr>
          </p:cxnSp>
          <p:cxnSp>
            <p:nvCxnSpPr>
              <p:cNvPr id="1982" name="Google Shape;1982;p83"/>
              <p:cNvCxnSpPr/>
              <p:nvPr/>
            </p:nvCxnSpPr>
            <p:spPr>
              <a:xfrm rot="10800000">
                <a:off x="5490153" y="4202264"/>
                <a:ext cx="0" cy="530905"/>
              </a:xfrm>
              <a:prstGeom prst="straightConnector1">
                <a:avLst/>
              </a:prstGeom>
              <a:noFill/>
              <a:ln w="12700" cap="flat" cmpd="sng">
                <a:solidFill>
                  <a:srgbClr val="000000"/>
                </a:solidFill>
                <a:prstDash val="solid"/>
                <a:round/>
                <a:headEnd type="none" w="med" len="med"/>
                <a:tailEnd type="none" w="med" len="med"/>
              </a:ln>
            </p:spPr>
          </p:cxnSp>
          <p:cxnSp>
            <p:nvCxnSpPr>
              <p:cNvPr id="1983" name="Google Shape;1983;p83"/>
              <p:cNvCxnSpPr/>
              <p:nvPr/>
            </p:nvCxnSpPr>
            <p:spPr>
              <a:xfrm>
                <a:off x="5787453" y="4080167"/>
                <a:ext cx="0" cy="644281"/>
              </a:xfrm>
              <a:prstGeom prst="straightConnector1">
                <a:avLst/>
              </a:prstGeom>
              <a:noFill/>
              <a:ln w="12700" cap="flat" cmpd="sng">
                <a:solidFill>
                  <a:srgbClr val="000000"/>
                </a:solidFill>
                <a:prstDash val="solid"/>
                <a:round/>
                <a:headEnd type="none" w="med" len="med"/>
                <a:tailEnd type="none" w="med" len="med"/>
              </a:ln>
            </p:spPr>
          </p:cxnSp>
          <p:cxnSp>
            <p:nvCxnSpPr>
              <p:cNvPr id="1984" name="Google Shape;1984;p83"/>
              <p:cNvCxnSpPr/>
              <p:nvPr/>
            </p:nvCxnSpPr>
            <p:spPr>
              <a:xfrm>
                <a:off x="6027300" y="4341804"/>
                <a:ext cx="0" cy="382644"/>
              </a:xfrm>
              <a:prstGeom prst="straightConnector1">
                <a:avLst/>
              </a:prstGeom>
              <a:noFill/>
              <a:ln w="12700" cap="flat" cmpd="sng">
                <a:solidFill>
                  <a:srgbClr val="000000"/>
                </a:solidFill>
                <a:prstDash val="solid"/>
                <a:round/>
                <a:headEnd type="none" w="med" len="med"/>
                <a:tailEnd type="none" w="med" len="med"/>
              </a:ln>
            </p:spPr>
          </p:cxnSp>
          <p:cxnSp>
            <p:nvCxnSpPr>
              <p:cNvPr id="1985" name="Google Shape;1985;p83"/>
              <p:cNvCxnSpPr/>
              <p:nvPr/>
            </p:nvCxnSpPr>
            <p:spPr>
              <a:xfrm>
                <a:off x="6296329" y="4210985"/>
                <a:ext cx="0" cy="513463"/>
              </a:xfrm>
              <a:prstGeom prst="straightConnector1">
                <a:avLst/>
              </a:prstGeom>
              <a:noFill/>
              <a:ln w="12700" cap="flat" cmpd="sng">
                <a:solidFill>
                  <a:srgbClr val="000000"/>
                </a:solidFill>
                <a:prstDash val="solid"/>
                <a:round/>
                <a:headEnd type="none" w="med" len="med"/>
                <a:tailEnd type="none" w="med" len="med"/>
              </a:ln>
            </p:spPr>
          </p:cxnSp>
          <p:cxnSp>
            <p:nvCxnSpPr>
              <p:cNvPr id="1986" name="Google Shape;1986;p83"/>
              <p:cNvCxnSpPr/>
              <p:nvPr/>
            </p:nvCxnSpPr>
            <p:spPr>
              <a:xfrm>
                <a:off x="6475986"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87" name="Google Shape;1987;p83"/>
              <p:cNvCxnSpPr/>
              <p:nvPr/>
            </p:nvCxnSpPr>
            <p:spPr>
              <a:xfrm>
                <a:off x="5847643" y="4603441"/>
                <a:ext cx="0" cy="121007"/>
              </a:xfrm>
              <a:prstGeom prst="straightConnector1">
                <a:avLst/>
              </a:prstGeom>
              <a:noFill/>
              <a:ln w="12700" cap="flat" cmpd="sng">
                <a:solidFill>
                  <a:srgbClr val="000000"/>
                </a:solidFill>
                <a:prstDash val="solid"/>
                <a:round/>
                <a:headEnd type="none" w="med" len="med"/>
                <a:tailEnd type="none" w="med" len="med"/>
              </a:ln>
            </p:spPr>
          </p:cxnSp>
          <p:cxnSp>
            <p:nvCxnSpPr>
              <p:cNvPr id="1988" name="Google Shape;1988;p83"/>
              <p:cNvCxnSpPr/>
              <p:nvPr/>
            </p:nvCxnSpPr>
            <p:spPr>
              <a:xfrm>
                <a:off x="6116672"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89" name="Google Shape;1989;p83"/>
              <p:cNvCxnSpPr/>
              <p:nvPr/>
            </p:nvCxnSpPr>
            <p:spPr>
              <a:xfrm>
                <a:off x="5667986"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90" name="Google Shape;1990;p83"/>
              <p:cNvCxnSpPr/>
              <p:nvPr/>
            </p:nvCxnSpPr>
            <p:spPr>
              <a:xfrm>
                <a:off x="5340591" y="4559834"/>
                <a:ext cx="0" cy="164613"/>
              </a:xfrm>
              <a:prstGeom prst="straightConnector1">
                <a:avLst/>
              </a:prstGeom>
              <a:noFill/>
              <a:ln w="12700" cap="flat" cmpd="sng">
                <a:solidFill>
                  <a:srgbClr val="000000"/>
                </a:solidFill>
                <a:prstDash val="solid"/>
                <a:round/>
                <a:headEnd type="none" w="med" len="med"/>
                <a:tailEnd type="none" w="med" len="med"/>
              </a:ln>
            </p:spPr>
          </p:cxnSp>
          <p:cxnSp>
            <p:nvCxnSpPr>
              <p:cNvPr id="1991" name="Google Shape;1991;p83"/>
              <p:cNvCxnSpPr/>
              <p:nvPr/>
            </p:nvCxnSpPr>
            <p:spPr>
              <a:xfrm>
                <a:off x="5548519" y="4574006"/>
                <a:ext cx="0" cy="150441"/>
              </a:xfrm>
              <a:prstGeom prst="straightConnector1">
                <a:avLst/>
              </a:prstGeom>
              <a:noFill/>
              <a:ln w="12700" cap="flat" cmpd="sng">
                <a:solidFill>
                  <a:srgbClr val="000000"/>
                </a:solidFill>
                <a:prstDash val="solid"/>
                <a:round/>
                <a:headEnd type="none" w="med" len="med"/>
                <a:tailEnd type="none" w="med" len="med"/>
              </a:ln>
            </p:spPr>
          </p:cxnSp>
          <p:cxnSp>
            <p:nvCxnSpPr>
              <p:cNvPr id="1992" name="Google Shape;1992;p83"/>
              <p:cNvCxnSpPr/>
              <p:nvPr/>
            </p:nvCxnSpPr>
            <p:spPr>
              <a:xfrm>
                <a:off x="6216988" y="4647047"/>
                <a:ext cx="0" cy="77401"/>
              </a:xfrm>
              <a:prstGeom prst="straightConnector1">
                <a:avLst/>
              </a:prstGeom>
              <a:noFill/>
              <a:ln w="12700" cap="flat" cmpd="sng">
                <a:solidFill>
                  <a:srgbClr val="000000"/>
                </a:solidFill>
                <a:prstDash val="solid"/>
                <a:round/>
                <a:headEnd type="none" w="med" len="med"/>
                <a:tailEnd type="none" w="med" len="med"/>
              </a:ln>
            </p:spPr>
          </p:cxnSp>
          <p:cxnSp>
            <p:nvCxnSpPr>
              <p:cNvPr id="1993" name="Google Shape;1993;p83"/>
              <p:cNvCxnSpPr/>
              <p:nvPr/>
            </p:nvCxnSpPr>
            <p:spPr>
              <a:xfrm>
                <a:off x="5778334"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1994" name="Google Shape;1994;p83"/>
              <p:cNvCxnSpPr/>
              <p:nvPr/>
            </p:nvCxnSpPr>
            <p:spPr>
              <a:xfrm>
                <a:off x="5647923" y="4559834"/>
                <a:ext cx="0" cy="164613"/>
              </a:xfrm>
              <a:prstGeom prst="straightConnector1">
                <a:avLst/>
              </a:prstGeom>
              <a:noFill/>
              <a:ln w="12700" cap="flat" cmpd="sng">
                <a:solidFill>
                  <a:srgbClr val="000000"/>
                </a:solidFill>
                <a:prstDash val="solid"/>
                <a:round/>
                <a:headEnd type="none" w="med" len="med"/>
                <a:tailEnd type="none" w="med" len="med"/>
              </a:ln>
            </p:spPr>
          </p:cxnSp>
          <p:cxnSp>
            <p:nvCxnSpPr>
              <p:cNvPr id="1995" name="Google Shape;1995;p83"/>
              <p:cNvCxnSpPr/>
              <p:nvPr/>
            </p:nvCxnSpPr>
            <p:spPr>
              <a:xfrm>
                <a:off x="6007237"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1996" name="Google Shape;1996;p83"/>
              <p:cNvCxnSpPr/>
              <p:nvPr/>
            </p:nvCxnSpPr>
            <p:spPr>
              <a:xfrm>
                <a:off x="6306361"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1997" name="Google Shape;1997;p83"/>
              <p:cNvCxnSpPr/>
              <p:nvPr/>
            </p:nvCxnSpPr>
            <p:spPr>
              <a:xfrm>
                <a:off x="6106641" y="4399582"/>
                <a:ext cx="0" cy="310694"/>
              </a:xfrm>
              <a:prstGeom prst="straightConnector1">
                <a:avLst/>
              </a:prstGeom>
              <a:noFill/>
              <a:ln w="12700" cap="flat" cmpd="sng">
                <a:solidFill>
                  <a:srgbClr val="000000"/>
                </a:solidFill>
                <a:prstDash val="solid"/>
                <a:round/>
                <a:headEnd type="none" w="med" len="med"/>
                <a:tailEnd type="none" w="med" len="med"/>
              </a:ln>
            </p:spPr>
          </p:cxnSp>
          <p:cxnSp>
            <p:nvCxnSpPr>
              <p:cNvPr id="1998" name="Google Shape;1998;p83"/>
              <p:cNvCxnSpPr/>
              <p:nvPr/>
            </p:nvCxnSpPr>
            <p:spPr>
              <a:xfrm>
                <a:off x="5470090" y="4282935"/>
                <a:ext cx="0" cy="427340"/>
              </a:xfrm>
              <a:prstGeom prst="straightConnector1">
                <a:avLst/>
              </a:prstGeom>
              <a:noFill/>
              <a:ln w="12700" cap="flat" cmpd="sng">
                <a:solidFill>
                  <a:srgbClr val="000000"/>
                </a:solidFill>
                <a:prstDash val="solid"/>
                <a:round/>
                <a:headEnd type="none" w="med" len="med"/>
                <a:tailEnd type="none" w="med" len="med"/>
              </a:ln>
            </p:spPr>
          </p:cxnSp>
          <p:cxnSp>
            <p:nvCxnSpPr>
              <p:cNvPr id="1999" name="Google Shape;1999;p83"/>
              <p:cNvCxnSpPr/>
              <p:nvPr/>
            </p:nvCxnSpPr>
            <p:spPr>
              <a:xfrm>
                <a:off x="6465954"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2000" name="Google Shape;2000;p83"/>
              <p:cNvCxnSpPr/>
              <p:nvPr/>
            </p:nvCxnSpPr>
            <p:spPr>
              <a:xfrm>
                <a:off x="5807516" y="3934086"/>
                <a:ext cx="0" cy="790362"/>
              </a:xfrm>
              <a:prstGeom prst="straightConnector1">
                <a:avLst/>
              </a:prstGeom>
              <a:noFill/>
              <a:ln w="12700" cap="flat" cmpd="sng">
                <a:solidFill>
                  <a:srgbClr val="000000"/>
                </a:solidFill>
                <a:prstDash val="solid"/>
                <a:round/>
                <a:headEnd type="none" w="med" len="med"/>
                <a:tailEnd type="none" w="med" len="med"/>
              </a:ln>
            </p:spPr>
          </p:cxnSp>
          <p:cxnSp>
            <p:nvCxnSpPr>
              <p:cNvPr id="2001" name="Google Shape;2001;p83"/>
              <p:cNvCxnSpPr/>
              <p:nvPr/>
            </p:nvCxnSpPr>
            <p:spPr>
              <a:xfrm>
                <a:off x="5817548" y="4210985"/>
                <a:ext cx="0" cy="513463"/>
              </a:xfrm>
              <a:prstGeom prst="straightConnector1">
                <a:avLst/>
              </a:prstGeom>
              <a:noFill/>
              <a:ln w="12700" cap="flat" cmpd="sng">
                <a:solidFill>
                  <a:srgbClr val="000000"/>
                </a:solidFill>
                <a:prstDash val="solid"/>
                <a:round/>
                <a:headEnd type="none" w="med" len="med"/>
                <a:tailEnd type="none" w="med" len="med"/>
              </a:ln>
            </p:spPr>
          </p:cxnSp>
          <p:cxnSp>
            <p:nvCxnSpPr>
              <p:cNvPr id="2002" name="Google Shape;2002;p83"/>
              <p:cNvCxnSpPr/>
              <p:nvPr/>
            </p:nvCxnSpPr>
            <p:spPr>
              <a:xfrm>
                <a:off x="5917864"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2003" name="Google Shape;2003;p83"/>
              <p:cNvCxnSpPr/>
              <p:nvPr/>
            </p:nvCxnSpPr>
            <p:spPr>
              <a:xfrm>
                <a:off x="5170965" y="4574006"/>
                <a:ext cx="0" cy="150441"/>
              </a:xfrm>
              <a:prstGeom prst="straightConnector1">
                <a:avLst/>
              </a:prstGeom>
              <a:noFill/>
              <a:ln w="12700" cap="flat" cmpd="sng">
                <a:solidFill>
                  <a:srgbClr val="000000"/>
                </a:solidFill>
                <a:prstDash val="solid"/>
                <a:round/>
                <a:headEnd type="none" w="med" len="med"/>
                <a:tailEnd type="none" w="med" len="med"/>
              </a:ln>
            </p:spPr>
          </p:cxnSp>
          <p:cxnSp>
            <p:nvCxnSpPr>
              <p:cNvPr id="2004" name="Google Shape;2004;p83"/>
              <p:cNvCxnSpPr/>
              <p:nvPr/>
            </p:nvCxnSpPr>
            <p:spPr>
              <a:xfrm>
                <a:off x="5240275"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05" name="Google Shape;2005;p83"/>
              <p:cNvCxnSpPr/>
              <p:nvPr/>
            </p:nvCxnSpPr>
            <p:spPr>
              <a:xfrm>
                <a:off x="6386614" y="4618703"/>
                <a:ext cx="0" cy="105745"/>
              </a:xfrm>
              <a:prstGeom prst="straightConnector1">
                <a:avLst/>
              </a:prstGeom>
              <a:noFill/>
              <a:ln w="12700" cap="flat" cmpd="sng">
                <a:solidFill>
                  <a:srgbClr val="000000"/>
                </a:solidFill>
                <a:prstDash val="solid"/>
                <a:round/>
                <a:headEnd type="none" w="med" len="med"/>
                <a:tailEnd type="none" w="med" len="med"/>
              </a:ln>
            </p:spPr>
          </p:cxnSp>
          <p:cxnSp>
            <p:nvCxnSpPr>
              <p:cNvPr id="2006" name="Google Shape;2006;p83"/>
              <p:cNvCxnSpPr/>
              <p:nvPr/>
            </p:nvCxnSpPr>
            <p:spPr>
              <a:xfrm>
                <a:off x="6395733"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2007" name="Google Shape;2007;p83"/>
              <p:cNvCxnSpPr/>
              <p:nvPr/>
            </p:nvCxnSpPr>
            <p:spPr>
              <a:xfrm>
                <a:off x="6575390"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2008" name="Google Shape;2008;p83"/>
              <p:cNvCxnSpPr/>
              <p:nvPr/>
            </p:nvCxnSpPr>
            <p:spPr>
              <a:xfrm>
                <a:off x="6526144" y="4589269"/>
                <a:ext cx="0" cy="135179"/>
              </a:xfrm>
              <a:prstGeom prst="straightConnector1">
                <a:avLst/>
              </a:prstGeom>
              <a:noFill/>
              <a:ln w="12700" cap="flat" cmpd="sng">
                <a:solidFill>
                  <a:srgbClr val="000000"/>
                </a:solidFill>
                <a:prstDash val="solid"/>
                <a:round/>
                <a:headEnd type="none" w="med" len="med"/>
                <a:tailEnd type="none" w="med" len="med"/>
              </a:ln>
            </p:spPr>
          </p:cxnSp>
          <p:cxnSp>
            <p:nvCxnSpPr>
              <p:cNvPr id="2009" name="Google Shape;2009;p83"/>
              <p:cNvCxnSpPr/>
              <p:nvPr/>
            </p:nvCxnSpPr>
            <p:spPr>
              <a:xfrm>
                <a:off x="5399868"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10" name="Google Shape;2010;p83"/>
              <p:cNvCxnSpPr/>
              <p:nvPr/>
            </p:nvCxnSpPr>
            <p:spPr>
              <a:xfrm>
                <a:off x="5957079"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1" name="Google Shape;2011;p83"/>
              <p:cNvCxnSpPr/>
              <p:nvPr/>
            </p:nvCxnSpPr>
            <p:spPr>
              <a:xfrm>
                <a:off x="5568582" y="4414844"/>
                <a:ext cx="0" cy="295432"/>
              </a:xfrm>
              <a:prstGeom prst="straightConnector1">
                <a:avLst/>
              </a:prstGeom>
              <a:noFill/>
              <a:ln w="12700" cap="flat" cmpd="sng">
                <a:solidFill>
                  <a:srgbClr val="000000"/>
                </a:solidFill>
                <a:prstDash val="solid"/>
                <a:round/>
                <a:headEnd type="none" w="med" len="med"/>
                <a:tailEnd type="none" w="med" len="med"/>
              </a:ln>
            </p:spPr>
          </p:cxnSp>
          <p:cxnSp>
            <p:nvCxnSpPr>
              <p:cNvPr id="2012" name="Google Shape;2012;p83"/>
              <p:cNvCxnSpPr/>
              <p:nvPr/>
            </p:nvCxnSpPr>
            <p:spPr>
              <a:xfrm>
                <a:off x="5330559"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13" name="Google Shape;2013;p83"/>
              <p:cNvCxnSpPr/>
              <p:nvPr/>
            </p:nvCxnSpPr>
            <p:spPr>
              <a:xfrm>
                <a:off x="6266234" y="4545662"/>
                <a:ext cx="0" cy="178785"/>
              </a:xfrm>
              <a:prstGeom prst="straightConnector1">
                <a:avLst/>
              </a:prstGeom>
              <a:noFill/>
              <a:ln w="12700" cap="flat" cmpd="sng">
                <a:solidFill>
                  <a:srgbClr val="000000"/>
                </a:solidFill>
                <a:prstDash val="solid"/>
                <a:round/>
                <a:headEnd type="none" w="med" len="med"/>
                <a:tailEnd type="none" w="med" len="med"/>
              </a:ln>
            </p:spPr>
          </p:cxnSp>
          <p:cxnSp>
            <p:nvCxnSpPr>
              <p:cNvPr id="2014" name="Google Shape;2014;p83"/>
              <p:cNvCxnSpPr/>
              <p:nvPr/>
            </p:nvCxnSpPr>
            <p:spPr>
              <a:xfrm>
                <a:off x="6166830"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5" name="Google Shape;2015;p83"/>
              <p:cNvCxnSpPr/>
              <p:nvPr/>
            </p:nvCxnSpPr>
            <p:spPr>
              <a:xfrm>
                <a:off x="5718144"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16" name="Google Shape;2016;p83"/>
              <p:cNvCxnSpPr/>
              <p:nvPr/>
            </p:nvCxnSpPr>
            <p:spPr>
              <a:xfrm>
                <a:off x="5270370"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7" name="Google Shape;2017;p83"/>
              <p:cNvCxnSpPr/>
              <p:nvPr/>
            </p:nvCxnSpPr>
            <p:spPr>
              <a:xfrm>
                <a:off x="5369774"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18" name="Google Shape;2018;p83"/>
              <p:cNvCxnSpPr/>
              <p:nvPr/>
            </p:nvCxnSpPr>
            <p:spPr>
              <a:xfrm>
                <a:off x="5419932"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9" name="Google Shape;2019;p83"/>
              <p:cNvCxnSpPr/>
              <p:nvPr/>
            </p:nvCxnSpPr>
            <p:spPr>
              <a:xfrm>
                <a:off x="5519336" y="4676481"/>
                <a:ext cx="0" cy="47967"/>
              </a:xfrm>
              <a:prstGeom prst="straightConnector1">
                <a:avLst/>
              </a:prstGeom>
              <a:noFill/>
              <a:ln w="12700" cap="flat" cmpd="sng">
                <a:solidFill>
                  <a:srgbClr val="000000"/>
                </a:solidFill>
                <a:prstDash val="solid"/>
                <a:round/>
                <a:headEnd type="none" w="med" len="med"/>
                <a:tailEnd type="none" w="med" len="med"/>
              </a:ln>
            </p:spPr>
          </p:cxnSp>
          <p:cxnSp>
            <p:nvCxnSpPr>
              <p:cNvPr id="2020" name="Google Shape;2020;p83"/>
              <p:cNvCxnSpPr/>
              <p:nvPr/>
            </p:nvCxnSpPr>
            <p:spPr>
              <a:xfrm rot="10800000">
                <a:off x="5618740" y="4666670"/>
                <a:ext cx="0" cy="65409"/>
              </a:xfrm>
              <a:prstGeom prst="straightConnector1">
                <a:avLst/>
              </a:prstGeom>
              <a:noFill/>
              <a:ln w="12700" cap="flat" cmpd="sng">
                <a:solidFill>
                  <a:srgbClr val="000000"/>
                </a:solidFill>
                <a:prstDash val="solid"/>
                <a:round/>
                <a:headEnd type="none" w="med" len="med"/>
                <a:tailEnd type="none" w="med" len="med"/>
              </a:ln>
            </p:spPr>
          </p:cxnSp>
          <p:cxnSp>
            <p:nvCxnSpPr>
              <p:cNvPr id="2021" name="Google Shape;2021;p83"/>
              <p:cNvCxnSpPr/>
              <p:nvPr/>
            </p:nvCxnSpPr>
            <p:spPr>
              <a:xfrm rot="10800000">
                <a:off x="5738207" y="4624154"/>
                <a:ext cx="0" cy="94843"/>
              </a:xfrm>
              <a:prstGeom prst="straightConnector1">
                <a:avLst/>
              </a:prstGeom>
              <a:noFill/>
              <a:ln w="12700" cap="flat" cmpd="sng">
                <a:solidFill>
                  <a:srgbClr val="000000"/>
                </a:solidFill>
                <a:prstDash val="solid"/>
                <a:round/>
                <a:headEnd type="none" w="med" len="med"/>
                <a:tailEnd type="none" w="med" len="med"/>
              </a:ln>
            </p:spPr>
          </p:cxnSp>
          <p:cxnSp>
            <p:nvCxnSpPr>
              <p:cNvPr id="2022" name="Google Shape;2022;p83"/>
              <p:cNvCxnSpPr/>
              <p:nvPr/>
            </p:nvCxnSpPr>
            <p:spPr>
              <a:xfrm rot="10800000">
                <a:off x="5887769" y="4667760"/>
                <a:ext cx="0" cy="51237"/>
              </a:xfrm>
              <a:prstGeom prst="straightConnector1">
                <a:avLst/>
              </a:prstGeom>
              <a:noFill/>
              <a:ln w="12700" cap="flat" cmpd="sng">
                <a:solidFill>
                  <a:srgbClr val="000000"/>
                </a:solidFill>
                <a:prstDash val="solid"/>
                <a:round/>
                <a:headEnd type="none" w="med" len="med"/>
                <a:tailEnd type="none" w="med" len="med"/>
              </a:ln>
            </p:spPr>
          </p:cxnSp>
          <p:cxnSp>
            <p:nvCxnSpPr>
              <p:cNvPr id="2023" name="Google Shape;2023;p83"/>
              <p:cNvCxnSpPr/>
              <p:nvPr/>
            </p:nvCxnSpPr>
            <p:spPr>
              <a:xfrm>
                <a:off x="5937015"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24" name="Google Shape;2024;p83"/>
              <p:cNvCxnSpPr/>
              <p:nvPr/>
            </p:nvCxnSpPr>
            <p:spPr>
              <a:xfrm>
                <a:off x="6057395" y="4676481"/>
                <a:ext cx="0" cy="47967"/>
              </a:xfrm>
              <a:prstGeom prst="straightConnector1">
                <a:avLst/>
              </a:prstGeom>
              <a:noFill/>
              <a:ln w="12700" cap="flat" cmpd="sng">
                <a:solidFill>
                  <a:srgbClr val="000000"/>
                </a:solidFill>
                <a:prstDash val="solid"/>
                <a:round/>
                <a:headEnd type="none" w="med" len="med"/>
                <a:tailEnd type="none" w="med" len="med"/>
              </a:ln>
            </p:spPr>
          </p:cxnSp>
          <p:cxnSp>
            <p:nvCxnSpPr>
              <p:cNvPr id="2025" name="Google Shape;2025;p83"/>
              <p:cNvCxnSpPr/>
              <p:nvPr/>
            </p:nvCxnSpPr>
            <p:spPr>
              <a:xfrm rot="10800000">
                <a:off x="6346487" y="4680842"/>
                <a:ext cx="0" cy="37065"/>
              </a:xfrm>
              <a:prstGeom prst="straightConnector1">
                <a:avLst/>
              </a:prstGeom>
              <a:noFill/>
              <a:ln w="12700" cap="flat" cmpd="sng">
                <a:solidFill>
                  <a:srgbClr val="000000"/>
                </a:solidFill>
                <a:prstDash val="solid"/>
                <a:round/>
                <a:headEnd type="none" w="med" len="med"/>
                <a:tailEnd type="none" w="med" len="med"/>
              </a:ln>
            </p:spPr>
          </p:cxnSp>
          <p:cxnSp>
            <p:nvCxnSpPr>
              <p:cNvPr id="2026" name="Google Shape;2026;p83"/>
              <p:cNvCxnSpPr/>
              <p:nvPr/>
            </p:nvCxnSpPr>
            <p:spPr>
              <a:xfrm rot="10800000">
                <a:off x="6415796" y="4696104"/>
                <a:ext cx="0" cy="21803"/>
              </a:xfrm>
              <a:prstGeom prst="straightConnector1">
                <a:avLst/>
              </a:prstGeom>
              <a:noFill/>
              <a:ln w="12700" cap="flat" cmpd="sng">
                <a:solidFill>
                  <a:srgbClr val="000000"/>
                </a:solidFill>
                <a:prstDash val="solid"/>
                <a:round/>
                <a:headEnd type="none" w="med" len="med"/>
                <a:tailEnd type="none" w="med" len="med"/>
              </a:ln>
            </p:spPr>
          </p:cxnSp>
        </p:grpSp>
      </p:grpSp>
      <p:cxnSp>
        <p:nvCxnSpPr>
          <p:cNvPr id="2027" name="Google Shape;2027;p83"/>
          <p:cNvCxnSpPr/>
          <p:nvPr/>
        </p:nvCxnSpPr>
        <p:spPr>
          <a:xfrm flipH="1">
            <a:off x="1318162" y="3982065"/>
            <a:ext cx="256062" cy="398206"/>
          </a:xfrm>
          <a:prstGeom prst="straightConnector1">
            <a:avLst/>
          </a:prstGeom>
          <a:noFill/>
          <a:ln w="38100" cap="flat" cmpd="sng">
            <a:solidFill>
              <a:srgbClr val="FF0000"/>
            </a:solidFill>
            <a:prstDash val="solid"/>
            <a:miter lim="800000"/>
            <a:headEnd type="none" w="sm" len="sm"/>
            <a:tailEnd type="none" w="sm" len="sm"/>
          </a:ln>
        </p:spPr>
      </p:cxnSp>
      <p:cxnSp>
        <p:nvCxnSpPr>
          <p:cNvPr id="2028" name="Google Shape;2028;p83"/>
          <p:cNvCxnSpPr/>
          <p:nvPr/>
        </p:nvCxnSpPr>
        <p:spPr>
          <a:xfrm flipH="1">
            <a:off x="2536183" y="3952802"/>
            <a:ext cx="256062" cy="398206"/>
          </a:xfrm>
          <a:prstGeom prst="straightConnector1">
            <a:avLst/>
          </a:prstGeom>
          <a:noFill/>
          <a:ln w="38100" cap="flat" cmpd="sng">
            <a:solidFill>
              <a:srgbClr val="FF0000"/>
            </a:solidFill>
            <a:prstDash val="solid"/>
            <a:miter lim="800000"/>
            <a:headEnd type="none" w="sm" len="sm"/>
            <a:tailEnd type="none" w="sm" len="sm"/>
          </a:ln>
        </p:spPr>
      </p:cxnSp>
      <p:cxnSp>
        <p:nvCxnSpPr>
          <p:cNvPr id="2029" name="Google Shape;2029;p83"/>
          <p:cNvCxnSpPr/>
          <p:nvPr/>
        </p:nvCxnSpPr>
        <p:spPr>
          <a:xfrm>
            <a:off x="1888545" y="3982299"/>
            <a:ext cx="288278" cy="424916"/>
          </a:xfrm>
          <a:prstGeom prst="straightConnector1">
            <a:avLst/>
          </a:prstGeom>
          <a:noFill/>
          <a:ln w="38100" cap="flat" cmpd="sng">
            <a:solidFill>
              <a:srgbClr val="FF0000"/>
            </a:solidFill>
            <a:prstDash val="solid"/>
            <a:miter lim="800000"/>
            <a:headEnd type="none" w="sm" len="sm"/>
            <a:tailEnd type="none" w="sm" len="sm"/>
          </a:ln>
        </p:spPr>
      </p:cxnSp>
      <p:sp>
        <p:nvSpPr>
          <p:cNvPr id="2030" name="Google Shape;2030;p83"/>
          <p:cNvSpPr/>
          <p:nvPr/>
        </p:nvSpPr>
        <p:spPr>
          <a:xfrm rot="-1663271">
            <a:off x="5163246" y="4137056"/>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1" name="Google Shape;2031;p83"/>
          <p:cNvSpPr/>
          <p:nvPr/>
        </p:nvSpPr>
        <p:spPr>
          <a:xfrm rot="1450145">
            <a:off x="5152877" y="5497810"/>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2" name="Google Shape;2032;p83"/>
          <p:cNvSpPr txBox="1"/>
          <p:nvPr/>
        </p:nvSpPr>
        <p:spPr>
          <a:xfrm>
            <a:off x="7042697" y="3810497"/>
            <a:ext cx="4482958" cy="646331"/>
          </a:xfrm>
          <a:prstGeom prst="rect">
            <a:avLst/>
          </a:prstGeom>
          <a:no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Match experimental MS/MS spectrum against</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protein sequence database</a:t>
            </a:r>
            <a:endParaRPr/>
          </a:p>
        </p:txBody>
      </p:sp>
      <p:sp>
        <p:nvSpPr>
          <p:cNvPr id="2033" name="Google Shape;2033;p83"/>
          <p:cNvSpPr txBox="1"/>
          <p:nvPr/>
        </p:nvSpPr>
        <p:spPr>
          <a:xfrm>
            <a:off x="7016193" y="5774595"/>
            <a:ext cx="5138971" cy="369332"/>
          </a:xfrm>
          <a:prstGeom prst="rect">
            <a:avLst/>
          </a:prstGeom>
          <a:no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Plan quantitative DIA analysis using spectrum library </a:t>
            </a:r>
            <a:endParaRPr sz="1800">
              <a:solidFill>
                <a:srgbClr val="0070C0"/>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73752A48-3102-4992-6B31-EFF126A080E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104F-3EF2-D0FA-FF8F-468CD3DB39C7}"/>
              </a:ext>
            </a:extLst>
          </p:cNvPr>
          <p:cNvSpPr>
            <a:spLocks noGrp="1"/>
          </p:cNvSpPr>
          <p:nvPr>
            <p:ph type="title"/>
          </p:nvPr>
        </p:nvSpPr>
        <p:spPr/>
        <p:txBody>
          <a:bodyPr/>
          <a:lstStyle/>
          <a:p>
            <a:r>
              <a:rPr lang="en-US" dirty="0"/>
              <a:t>Deep Learning citations</a:t>
            </a:r>
          </a:p>
        </p:txBody>
      </p:sp>
      <p:pic>
        <p:nvPicPr>
          <p:cNvPr id="5" name="Google Shape;141;p19" descr="Chart, line chart&#10;&#10;Description automatically generated">
            <a:extLst>
              <a:ext uri="{FF2B5EF4-FFF2-40B4-BE49-F238E27FC236}">
                <a16:creationId xmlns:a16="http://schemas.microsoft.com/office/drawing/2014/main" id="{2AE3EDF9-A595-D406-6A2A-5C8D2F4880BA}"/>
              </a:ext>
            </a:extLst>
          </p:cNvPr>
          <p:cNvPicPr preferRelativeResize="0"/>
          <p:nvPr/>
        </p:nvPicPr>
        <p:blipFill rotWithShape="1">
          <a:blip r:embed="rId3">
            <a:alphaModFix/>
          </a:blip>
          <a:srcRect/>
          <a:stretch/>
        </p:blipFill>
        <p:spPr>
          <a:xfrm>
            <a:off x="6096000" y="1009319"/>
            <a:ext cx="5867964" cy="4862954"/>
          </a:xfrm>
          <a:prstGeom prst="rect">
            <a:avLst/>
          </a:prstGeom>
          <a:noFill/>
          <a:ln>
            <a:noFill/>
          </a:ln>
        </p:spPr>
      </p:pic>
      <p:sp>
        <p:nvSpPr>
          <p:cNvPr id="8" name="Google Shape;115;p16">
            <a:extLst>
              <a:ext uri="{FF2B5EF4-FFF2-40B4-BE49-F238E27FC236}">
                <a16:creationId xmlns:a16="http://schemas.microsoft.com/office/drawing/2014/main" id="{30ACBAEB-1FC2-E36D-D901-319A58069DA5}"/>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dirty="0"/>
              <a:t>Markus Müller</a:t>
            </a:r>
          </a:p>
        </p:txBody>
      </p:sp>
      <p:pic>
        <p:nvPicPr>
          <p:cNvPr id="3" name="Picture 2" descr="A diagram of a neural network&#10;&#10;Description automatically generated">
            <a:extLst>
              <a:ext uri="{FF2B5EF4-FFF2-40B4-BE49-F238E27FC236}">
                <a16:creationId xmlns:a16="http://schemas.microsoft.com/office/drawing/2014/main" id="{24B3F387-78D6-92F6-69AF-E9928918ACB8}"/>
              </a:ext>
            </a:extLst>
          </p:cNvPr>
          <p:cNvPicPr>
            <a:picLocks noChangeAspect="1"/>
          </p:cNvPicPr>
          <p:nvPr/>
        </p:nvPicPr>
        <p:blipFill>
          <a:blip r:embed="rId4"/>
          <a:stretch>
            <a:fillRect/>
          </a:stretch>
        </p:blipFill>
        <p:spPr>
          <a:xfrm>
            <a:off x="838200" y="1410948"/>
            <a:ext cx="5203789" cy="2830726"/>
          </a:xfrm>
          <a:prstGeom prst="rect">
            <a:avLst/>
          </a:prstGeom>
        </p:spPr>
      </p:pic>
      <p:pic>
        <p:nvPicPr>
          <p:cNvPr id="9" name="Picture 8" descr="A black background with white dots and red lines&#10;&#10;Description automatically generated">
            <a:extLst>
              <a:ext uri="{FF2B5EF4-FFF2-40B4-BE49-F238E27FC236}">
                <a16:creationId xmlns:a16="http://schemas.microsoft.com/office/drawing/2014/main" id="{6EFA3C59-754C-42A0-BFA8-442D888F9266}"/>
              </a:ext>
            </a:extLst>
          </p:cNvPr>
          <p:cNvPicPr>
            <a:picLocks noChangeAspect="1"/>
          </p:cNvPicPr>
          <p:nvPr/>
        </p:nvPicPr>
        <p:blipFill>
          <a:blip r:embed="rId5"/>
          <a:stretch>
            <a:fillRect/>
          </a:stretch>
        </p:blipFill>
        <p:spPr>
          <a:xfrm>
            <a:off x="2458565" y="4616783"/>
            <a:ext cx="3588657" cy="1631717"/>
          </a:xfrm>
          <a:prstGeom prst="rect">
            <a:avLst/>
          </a:prstGeom>
        </p:spPr>
      </p:pic>
      <p:sp>
        <p:nvSpPr>
          <p:cNvPr id="11" name="TextBox 10">
            <a:extLst>
              <a:ext uri="{FF2B5EF4-FFF2-40B4-BE49-F238E27FC236}">
                <a16:creationId xmlns:a16="http://schemas.microsoft.com/office/drawing/2014/main" id="{34506753-AB9B-2D48-324A-34091594E67E}"/>
              </a:ext>
            </a:extLst>
          </p:cNvPr>
          <p:cNvSpPr txBox="1"/>
          <p:nvPr/>
        </p:nvSpPr>
        <p:spPr>
          <a:xfrm>
            <a:off x="739810" y="6250414"/>
            <a:ext cx="4768361" cy="307777"/>
          </a:xfrm>
          <a:prstGeom prst="rect">
            <a:avLst/>
          </a:prstGeom>
          <a:noFill/>
        </p:spPr>
        <p:txBody>
          <a:bodyPr wrap="square">
            <a:spAutoFit/>
          </a:bodyPr>
          <a:lstStyle/>
          <a:p>
            <a:r>
              <a:rPr lang="en-US" sz="1400" dirty="0">
                <a:solidFill>
                  <a:srgbClr val="0070C0"/>
                </a:solidFill>
              </a:rPr>
              <a:t>https://</a:t>
            </a:r>
            <a:r>
              <a:rPr lang="en-US" sz="1400" dirty="0" err="1">
                <a:solidFill>
                  <a:srgbClr val="0070C0"/>
                </a:solidFill>
              </a:rPr>
              <a:t>commons.wikimedia.org</a:t>
            </a:r>
            <a:r>
              <a:rPr lang="en-US" sz="1400" dirty="0">
                <a:solidFill>
                  <a:srgbClr val="0070C0"/>
                </a:solidFill>
              </a:rPr>
              <a:t>/wiki/</a:t>
            </a:r>
            <a:r>
              <a:rPr lang="en-US" sz="1400" dirty="0" err="1">
                <a:solidFill>
                  <a:srgbClr val="0070C0"/>
                </a:solidFill>
              </a:rPr>
              <a:t>File:Kernel_Machine.svg</a:t>
            </a:r>
            <a:endParaRPr lang="en-US" sz="1400" dirty="0">
              <a:solidFill>
                <a:srgbClr val="0070C0"/>
              </a:solidFill>
            </a:endParaRPr>
          </a:p>
        </p:txBody>
      </p:sp>
      <p:sp>
        <p:nvSpPr>
          <p:cNvPr id="12" name="TextBox 11">
            <a:extLst>
              <a:ext uri="{FF2B5EF4-FFF2-40B4-BE49-F238E27FC236}">
                <a16:creationId xmlns:a16="http://schemas.microsoft.com/office/drawing/2014/main" id="{3263C806-5CCF-BB56-15DE-93F9E734D2C9}"/>
              </a:ext>
            </a:extLst>
          </p:cNvPr>
          <p:cNvSpPr txBox="1"/>
          <p:nvPr/>
        </p:nvSpPr>
        <p:spPr>
          <a:xfrm>
            <a:off x="739810" y="4254576"/>
            <a:ext cx="6096000" cy="307777"/>
          </a:xfrm>
          <a:prstGeom prst="rect">
            <a:avLst/>
          </a:prstGeom>
          <a:noFill/>
        </p:spPr>
        <p:txBody>
          <a:bodyPr wrap="square">
            <a:spAutoFit/>
          </a:bodyPr>
          <a:lstStyle/>
          <a:p>
            <a:r>
              <a:rPr lang="en-US" sz="1400" dirty="0">
                <a:solidFill>
                  <a:srgbClr val="0070C0"/>
                </a:solidFill>
              </a:rPr>
              <a:t>Waldrop, PNAS 2019</a:t>
            </a:r>
          </a:p>
        </p:txBody>
      </p:sp>
    </p:spTree>
    <p:extLst>
      <p:ext uri="{BB962C8B-B14F-4D97-AF65-F5344CB8AC3E}">
        <p14:creationId xmlns:p14="http://schemas.microsoft.com/office/powerpoint/2010/main" val="10730884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8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err="1"/>
              <a:t>Prosit</a:t>
            </a:r>
            <a:r>
              <a:rPr lang="en-GB" dirty="0"/>
              <a:t> – MS/MS spectrum prediction</a:t>
            </a:r>
            <a:endParaRPr dirty="0"/>
          </a:p>
        </p:txBody>
      </p:sp>
      <p:sp>
        <p:nvSpPr>
          <p:cNvPr id="2" name="Text Placeholder 1">
            <a:extLst>
              <a:ext uri="{FF2B5EF4-FFF2-40B4-BE49-F238E27FC236}">
                <a16:creationId xmlns:a16="http://schemas.microsoft.com/office/drawing/2014/main" id="{0776A88A-5959-836A-DEBA-004F0CE08C24}"/>
              </a:ext>
            </a:extLst>
          </p:cNvPr>
          <p:cNvSpPr>
            <a:spLocks noGrp="1"/>
          </p:cNvSpPr>
          <p:nvPr>
            <p:ph type="body" sz="quarter" idx="11"/>
          </p:nvPr>
        </p:nvSpPr>
        <p:spPr/>
        <p:txBody>
          <a:bodyPr/>
          <a:lstStyle/>
          <a:p>
            <a:endParaRPr lang="en-US"/>
          </a:p>
        </p:txBody>
      </p:sp>
      <p:pic>
        <p:nvPicPr>
          <p:cNvPr id="2040" name="Google Shape;2040;p84"/>
          <p:cNvPicPr preferRelativeResize="0"/>
          <p:nvPr/>
        </p:nvPicPr>
        <p:blipFill rotWithShape="1">
          <a:blip r:embed="rId3">
            <a:alphaModFix/>
          </a:blip>
          <a:srcRect/>
          <a:stretch/>
        </p:blipFill>
        <p:spPr>
          <a:xfrm>
            <a:off x="6421853" y="1067496"/>
            <a:ext cx="4294446" cy="4895107"/>
          </a:xfrm>
          <a:prstGeom prst="rect">
            <a:avLst/>
          </a:prstGeom>
          <a:noFill/>
          <a:ln>
            <a:noFill/>
          </a:ln>
        </p:spPr>
      </p:pic>
      <p:sp>
        <p:nvSpPr>
          <p:cNvPr id="2041" name="Google Shape;2041;p84"/>
          <p:cNvSpPr txBox="1"/>
          <p:nvPr/>
        </p:nvSpPr>
        <p:spPr>
          <a:xfrm>
            <a:off x="6815470" y="6123543"/>
            <a:ext cx="27842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Gessulat et al, Nature, 2019</a:t>
            </a:r>
            <a:endParaRPr sz="1800">
              <a:solidFill>
                <a:schemeClr val="dk1"/>
              </a:solidFill>
              <a:latin typeface="Calibri"/>
              <a:ea typeface="Calibri"/>
              <a:cs typeface="Calibri"/>
              <a:sym typeface="Calibri"/>
            </a:endParaRPr>
          </a:p>
        </p:txBody>
      </p:sp>
      <p:sp>
        <p:nvSpPr>
          <p:cNvPr id="2042" name="Google Shape;2042;p84"/>
          <p:cNvSpPr txBox="1"/>
          <p:nvPr/>
        </p:nvSpPr>
        <p:spPr>
          <a:xfrm>
            <a:off x="639072" y="1946134"/>
            <a:ext cx="416812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Data from </a:t>
            </a:r>
            <a:r>
              <a:rPr lang="en-GB" sz="1800" u="sng">
                <a:solidFill>
                  <a:schemeClr val="hlink"/>
                </a:solidFill>
                <a:latin typeface="Calibri"/>
                <a:ea typeface="Calibri"/>
                <a:cs typeface="Calibri"/>
                <a:sym typeface="Calibri"/>
                <a:hlinkClick r:id="rId5"/>
              </a:rPr>
              <a:t>ProteomicsDB.org</a:t>
            </a:r>
            <a:r>
              <a:rPr lang="en-GB" sz="1800">
                <a:solidFill>
                  <a:srgbClr val="0070C0"/>
                </a:solidFill>
                <a:latin typeface="Calibri"/>
                <a:ea typeface="Calibri"/>
                <a:cs typeface="Calibri"/>
                <a:sym typeface="Calibri"/>
              </a:rPr>
              <a:t>:</a:t>
            </a:r>
            <a:endParaRPr/>
          </a:p>
          <a:p>
            <a:pPr marL="0" marR="0" lvl="0" indent="0" algn="l" rtl="0">
              <a:spcBef>
                <a:spcPts val="0"/>
              </a:spcBef>
              <a:spcAft>
                <a:spcPts val="0"/>
              </a:spcAft>
              <a:buNone/>
            </a:pP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b="0" i="0">
                <a:solidFill>
                  <a:srgbClr val="0070C0"/>
                </a:solidFill>
                <a:latin typeface="Roboto"/>
                <a:ea typeface="Roboto"/>
                <a:cs typeface="Roboto"/>
                <a:sym typeface="Roboto"/>
              </a:rPr>
              <a:t>155,437,510 pepide spectrum matches</a:t>
            </a:r>
            <a:endParaRPr sz="1800">
              <a:solidFill>
                <a:srgbClr val="0070C0"/>
              </a:solidFill>
              <a:latin typeface="Calibri"/>
              <a:ea typeface="Calibri"/>
              <a:cs typeface="Calibri"/>
              <a:sym typeface="Calibri"/>
            </a:endParaRPr>
          </a:p>
        </p:txBody>
      </p:sp>
      <p:pic>
        <p:nvPicPr>
          <p:cNvPr id="2045" name="Google Shape;2045;p84"/>
          <p:cNvPicPr preferRelativeResize="0"/>
          <p:nvPr/>
        </p:nvPicPr>
        <p:blipFill rotWithShape="1">
          <a:blip r:embed="rId6">
            <a:alphaModFix/>
          </a:blip>
          <a:srcRect/>
          <a:stretch/>
        </p:blipFill>
        <p:spPr>
          <a:xfrm>
            <a:off x="769374" y="1377717"/>
            <a:ext cx="1320800" cy="342900"/>
          </a:xfrm>
          <a:prstGeom prst="rect">
            <a:avLst/>
          </a:prstGeom>
          <a:noFill/>
          <a:ln>
            <a:noFill/>
          </a:ln>
        </p:spPr>
      </p:pic>
      <p:pic>
        <p:nvPicPr>
          <p:cNvPr id="2046" name="Google Shape;2046;p84"/>
          <p:cNvPicPr preferRelativeResize="0"/>
          <p:nvPr/>
        </p:nvPicPr>
        <p:blipFill rotWithShape="1">
          <a:blip r:embed="rId7">
            <a:alphaModFix/>
          </a:blip>
          <a:srcRect/>
          <a:stretch/>
        </p:blipFill>
        <p:spPr>
          <a:xfrm>
            <a:off x="1732217" y="5217764"/>
            <a:ext cx="2260805" cy="1489677"/>
          </a:xfrm>
          <a:prstGeom prst="rect">
            <a:avLst/>
          </a:prstGeom>
          <a:noFill/>
          <a:ln>
            <a:noFill/>
          </a:ln>
        </p:spPr>
      </p:pic>
      <p:sp>
        <p:nvSpPr>
          <p:cNvPr id="2047" name="Google Shape;2047;p84"/>
          <p:cNvSpPr/>
          <p:nvPr/>
        </p:nvSpPr>
        <p:spPr>
          <a:xfrm rot="10800000">
            <a:off x="4885859" y="5095943"/>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48" name="Google Shape;2048;p84"/>
          <p:cNvPicPr preferRelativeResize="0"/>
          <p:nvPr/>
        </p:nvPicPr>
        <p:blipFill rotWithShape="1">
          <a:blip r:embed="rId8">
            <a:alphaModFix/>
          </a:blip>
          <a:srcRect/>
          <a:stretch/>
        </p:blipFill>
        <p:spPr>
          <a:xfrm>
            <a:off x="1050003" y="3094981"/>
            <a:ext cx="3625235" cy="1981233"/>
          </a:xfrm>
          <a:prstGeom prst="rect">
            <a:avLst/>
          </a:prstGeom>
          <a:noFill/>
          <a:ln>
            <a:noFill/>
          </a:ln>
        </p:spPr>
      </p:pic>
      <p:sp>
        <p:nvSpPr>
          <p:cNvPr id="2049" name="Google Shape;2049;p84"/>
          <p:cNvSpPr/>
          <p:nvPr/>
        </p:nvSpPr>
        <p:spPr>
          <a:xfrm>
            <a:off x="4952744" y="1856991"/>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6CE1E75B-B8F0-6FD9-CC50-8EB831A7CC5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8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Tabular data: DL or gradient boosting </a:t>
            </a:r>
            <a:endParaRPr dirty="0"/>
          </a:p>
        </p:txBody>
      </p:sp>
      <p:sp>
        <p:nvSpPr>
          <p:cNvPr id="2056" name="Google Shape;2056;p85"/>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a:solidFill>
                  <a:srgbClr val="0070C0"/>
                </a:solidFill>
              </a:rPr>
              <a:t>Numerical, ordinal, and categorical features</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Missing values, data sparcity</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Often no comparable data and lack of prior knowledge</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Recently DL solutions (TabNet, NODE, DNF-Net, 1D-CNN) were proposed</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Tree-ensemble boosting algorithms such as </a:t>
            </a:r>
            <a:br>
              <a:rPr lang="en-GB">
                <a:solidFill>
                  <a:srgbClr val="0070C0"/>
                </a:solidFill>
              </a:rPr>
            </a:br>
            <a:r>
              <a:rPr lang="en-GB">
                <a:solidFill>
                  <a:srgbClr val="0070C0"/>
                </a:solidFill>
              </a:rPr>
              <a:t>XGBoost outperform these DL architectures </a:t>
            </a:r>
            <a:br>
              <a:rPr lang="en-GB">
                <a:solidFill>
                  <a:srgbClr val="0070C0"/>
                </a:solidFill>
              </a:rPr>
            </a:br>
            <a:r>
              <a:rPr lang="en-GB">
                <a:solidFill>
                  <a:srgbClr val="0070C0"/>
                </a:solidFill>
              </a:rPr>
              <a:t>for tabular data </a:t>
            </a:r>
            <a:br>
              <a:rPr lang="en-GB">
                <a:solidFill>
                  <a:srgbClr val="0070C0"/>
                </a:solidFill>
              </a:rPr>
            </a:br>
            <a:r>
              <a:rPr lang="en-GB">
                <a:solidFill>
                  <a:srgbClr val="0070C0"/>
                </a:solidFill>
              </a:rPr>
              <a:t>(</a:t>
            </a:r>
            <a:r>
              <a:rPr lang="en-GB" u="sng">
                <a:solidFill>
                  <a:schemeClr val="hlink"/>
                </a:solidFill>
                <a:hlinkClick r:id="rId3"/>
              </a:rPr>
              <a:t>Shwartz-Ziv &amp; Armon, arXiv, 2021</a:t>
            </a:r>
            <a:r>
              <a:rPr lang="en-GB">
                <a:solidFill>
                  <a:srgbClr val="0070C0"/>
                </a:solidFill>
              </a:rPr>
              <a:t>)</a:t>
            </a:r>
            <a:endParaRPr/>
          </a:p>
          <a:p>
            <a:pPr marL="228600" lvl="0" indent="-50800" algn="l" rtl="0">
              <a:lnSpc>
                <a:spcPct val="90000"/>
              </a:lnSpc>
              <a:spcBef>
                <a:spcPts val="1000"/>
              </a:spcBef>
              <a:spcAft>
                <a:spcPts val="0"/>
              </a:spcAft>
              <a:buClr>
                <a:schemeClr val="dk1"/>
              </a:buClr>
              <a:buSzPts val="2800"/>
              <a:buNone/>
            </a:pPr>
            <a:endParaRPr>
              <a:solidFill>
                <a:srgbClr val="0070C0"/>
              </a:solidFill>
            </a:endParaRPr>
          </a:p>
          <a:p>
            <a:pPr marL="228600" lvl="0" indent="-50800" algn="l" rtl="0">
              <a:lnSpc>
                <a:spcPct val="90000"/>
              </a:lnSpc>
              <a:spcBef>
                <a:spcPts val="1000"/>
              </a:spcBef>
              <a:spcAft>
                <a:spcPts val="0"/>
              </a:spcAft>
              <a:buClr>
                <a:schemeClr val="dk1"/>
              </a:buClr>
              <a:buSzPts val="2800"/>
              <a:buNone/>
            </a:pPr>
            <a:endParaRPr>
              <a:solidFill>
                <a:srgbClr val="0070C0"/>
              </a:solidFill>
            </a:endParaRPr>
          </a:p>
        </p:txBody>
      </p:sp>
      <p:pic>
        <p:nvPicPr>
          <p:cNvPr id="2059" name="Google Shape;2059;p85"/>
          <p:cNvPicPr preferRelativeResize="0"/>
          <p:nvPr/>
        </p:nvPicPr>
        <p:blipFill rotWithShape="1">
          <a:blip r:embed="rId4">
            <a:alphaModFix/>
          </a:blip>
          <a:srcRect/>
          <a:stretch/>
        </p:blipFill>
        <p:spPr>
          <a:xfrm>
            <a:off x="7132279" y="3519255"/>
            <a:ext cx="4343749" cy="3099112"/>
          </a:xfrm>
          <a:prstGeom prst="rect">
            <a:avLst/>
          </a:prstGeom>
          <a:noFill/>
          <a:ln>
            <a:noFill/>
          </a:ln>
        </p:spPr>
      </p:pic>
      <p:sp>
        <p:nvSpPr>
          <p:cNvPr id="2" name="Google Shape;115;p16">
            <a:extLst>
              <a:ext uri="{FF2B5EF4-FFF2-40B4-BE49-F238E27FC236}">
                <a16:creationId xmlns:a16="http://schemas.microsoft.com/office/drawing/2014/main" id="{E0628096-AFC9-4B5E-9EB5-393DF524752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1AA9-A018-7D7D-3BEE-5C8F6DF6E6AF}"/>
              </a:ext>
            </a:extLst>
          </p:cNvPr>
          <p:cNvSpPr>
            <a:spLocks noGrp="1"/>
          </p:cNvSpPr>
          <p:nvPr>
            <p:ph type="title"/>
          </p:nvPr>
        </p:nvSpPr>
        <p:spPr/>
        <p:txBody>
          <a:bodyPr/>
          <a:lstStyle/>
          <a:p>
            <a:r>
              <a:rPr lang="en-GB" dirty="0"/>
              <a:t>Early successes of DL</a:t>
            </a:r>
            <a:endParaRPr lang="en-US" dirty="0"/>
          </a:p>
        </p:txBody>
      </p:sp>
      <p:sp>
        <p:nvSpPr>
          <p:cNvPr id="5" name="Text Placeholder 4">
            <a:extLst>
              <a:ext uri="{FF2B5EF4-FFF2-40B4-BE49-F238E27FC236}">
                <a16:creationId xmlns:a16="http://schemas.microsoft.com/office/drawing/2014/main" id="{20A12D28-B5E1-82AE-06E6-C20C0F11FE78}"/>
              </a:ext>
            </a:extLst>
          </p:cNvPr>
          <p:cNvSpPr>
            <a:spLocks noGrp="1"/>
          </p:cNvSpPr>
          <p:nvPr>
            <p:ph type="body" sz="quarter" idx="11"/>
          </p:nvPr>
        </p:nvSpPr>
        <p:spPr/>
        <p:txBody>
          <a:bodyPr>
            <a:normAutofit fontScale="85000" lnSpcReduction="10000"/>
          </a:bodyPr>
          <a:lstStyle/>
          <a:p>
            <a:pPr marL="342900" indent="-342900">
              <a:buFont typeface="Arial" panose="020B0604020202020204" pitchFamily="34" charset="0"/>
              <a:buChar char="•"/>
            </a:pPr>
            <a:r>
              <a:rPr lang="en-US" dirty="0">
                <a:solidFill>
                  <a:srgbClr val="0070C0"/>
                </a:solidFill>
              </a:rPr>
              <a:t>Neural Computation &amp; Adaptive Perception Program</a:t>
            </a:r>
            <a:r>
              <a:rPr lang="en-US" dirty="0"/>
              <a:t> lead by G. Hinton, starts at CIFAR (2004)</a:t>
            </a:r>
          </a:p>
          <a:p>
            <a:pPr marL="342900" indent="-342900">
              <a:buFont typeface="Arial" panose="020B0604020202020204" pitchFamily="34" charset="0"/>
              <a:buChar char="•"/>
            </a:pPr>
            <a:r>
              <a:rPr lang="en-US" dirty="0"/>
              <a:t>DNNs outperform other approaches for</a:t>
            </a:r>
          </a:p>
          <a:p>
            <a:pPr marL="701675" lvl="1" indent="-342900">
              <a:buFont typeface="Arial" panose="020B0604020202020204" pitchFamily="34" charset="0"/>
              <a:buChar char="•"/>
            </a:pPr>
            <a:r>
              <a:rPr lang="en-US" sz="2200" dirty="0">
                <a:solidFill>
                  <a:srgbClr val="0070C0"/>
                </a:solidFill>
              </a:rPr>
              <a:t>phone classification</a:t>
            </a:r>
            <a:r>
              <a:rPr lang="en-US" sz="2200" dirty="0"/>
              <a:t>: DBN (Mohamed et al. NIPS, 2009) on TIMIT dataset @ CIFAR</a:t>
            </a:r>
          </a:p>
          <a:p>
            <a:pPr marL="701675" lvl="1" indent="-342900">
              <a:buFont typeface="Arial" panose="020B0604020202020204" pitchFamily="34" charset="0"/>
              <a:buChar char="•"/>
            </a:pPr>
            <a:r>
              <a:rPr lang="en-US" sz="2200" dirty="0">
                <a:solidFill>
                  <a:srgbClr val="0070C0"/>
                </a:solidFill>
              </a:rPr>
              <a:t>image classification</a:t>
            </a:r>
            <a:r>
              <a:rPr lang="en-US" sz="2200" dirty="0"/>
              <a:t>: CNN (</a:t>
            </a:r>
            <a:r>
              <a:rPr lang="en-US" sz="2200" dirty="0" err="1"/>
              <a:t>AlexNet</a:t>
            </a:r>
            <a:r>
              <a:rPr lang="en-US" sz="2200" dirty="0"/>
              <a:t>, </a:t>
            </a:r>
            <a:r>
              <a:rPr lang="en-US" sz="2200" dirty="0" err="1"/>
              <a:t>Krizhevsky</a:t>
            </a:r>
            <a:r>
              <a:rPr lang="en-US" sz="2200" dirty="0"/>
              <a:t> et al. NIPS, 2012) using GPUs, </a:t>
            </a:r>
            <a:r>
              <a:rPr lang="en-US" sz="2200" dirty="0" err="1"/>
              <a:t>ReLU</a:t>
            </a:r>
            <a:r>
              <a:rPr lang="en-US" sz="2200" dirty="0"/>
              <a:t>, dropout and data augmentation. Winner in ImageNet ILSVRC classification challenge  (2012) @ CIFAR</a:t>
            </a:r>
          </a:p>
          <a:p>
            <a:pPr marL="701675" lvl="1" indent="-342900">
              <a:buFont typeface="Arial" panose="020B0604020202020204" pitchFamily="34" charset="0"/>
              <a:buChar char="•"/>
            </a:pPr>
            <a:r>
              <a:rPr lang="en-US" sz="2200" dirty="0">
                <a:solidFill>
                  <a:srgbClr val="0070C0"/>
                </a:solidFill>
              </a:rPr>
              <a:t>language translation</a:t>
            </a:r>
            <a:r>
              <a:rPr lang="en-US" sz="2200" dirty="0"/>
              <a:t>: RNN-LSTM (</a:t>
            </a:r>
            <a:r>
              <a:rPr lang="en-US" sz="2200" dirty="0" err="1"/>
              <a:t>Sutskever</a:t>
            </a:r>
            <a:r>
              <a:rPr lang="en-US" sz="2200" dirty="0"/>
              <a:t> et al. NIPS, 2014) @ Google</a:t>
            </a:r>
          </a:p>
          <a:p>
            <a:pPr marL="342900" indent="-342900">
              <a:buFont typeface="Arial" panose="020B0604020202020204" pitchFamily="34" charset="0"/>
              <a:buChar char="•"/>
            </a:pPr>
            <a:r>
              <a:rPr lang="en-US" dirty="0"/>
              <a:t>Training of DNNs on </a:t>
            </a:r>
            <a:r>
              <a:rPr lang="en-US" dirty="0">
                <a:solidFill>
                  <a:srgbClr val="0070C0"/>
                </a:solidFill>
              </a:rPr>
              <a:t>GPUs</a:t>
            </a:r>
            <a:r>
              <a:rPr lang="en-US" dirty="0"/>
              <a:t> (since 2005), especially on NVIDIA GPUs with CUDA (after 2009) provided 10x speed-up (Raina et al, ICML, 2009)</a:t>
            </a:r>
          </a:p>
          <a:p>
            <a:pPr marL="342900" indent="-342900">
              <a:buFont typeface="Arial" panose="020B0604020202020204" pitchFamily="34" charset="0"/>
              <a:buChar char="•"/>
            </a:pPr>
            <a:r>
              <a:rPr lang="en-US" dirty="0" err="1">
                <a:solidFill>
                  <a:srgbClr val="0070C0"/>
                </a:solidFill>
              </a:rPr>
              <a:t>Tensorflow</a:t>
            </a:r>
            <a:r>
              <a:rPr lang="en-US" dirty="0"/>
              <a:t> (2015), </a:t>
            </a:r>
            <a:r>
              <a:rPr lang="en-US" dirty="0" err="1">
                <a:solidFill>
                  <a:srgbClr val="0070C0"/>
                </a:solidFill>
              </a:rPr>
              <a:t>PyTorch</a:t>
            </a:r>
            <a:r>
              <a:rPr lang="en-US" dirty="0"/>
              <a:t> (2016), </a:t>
            </a:r>
            <a:r>
              <a:rPr lang="en-US" dirty="0" err="1">
                <a:solidFill>
                  <a:srgbClr val="0070C0"/>
                </a:solidFill>
              </a:rPr>
              <a:t>MxNet</a:t>
            </a:r>
            <a:r>
              <a:rPr lang="en-US" dirty="0"/>
              <a:t> (2015), </a:t>
            </a:r>
            <a:r>
              <a:rPr lang="en-US" dirty="0">
                <a:solidFill>
                  <a:srgbClr val="0070C0"/>
                </a:solidFill>
              </a:rPr>
              <a:t>CTNK</a:t>
            </a:r>
            <a:r>
              <a:rPr lang="en-US" dirty="0"/>
              <a:t> (2016)</a:t>
            </a:r>
          </a:p>
          <a:p>
            <a:pPr marL="342900" indent="-342900">
              <a:buFont typeface="Arial" panose="020B0604020202020204" pitchFamily="34" charset="0"/>
              <a:buChar char="•"/>
            </a:pPr>
            <a:r>
              <a:rPr lang="en-US" dirty="0">
                <a:solidFill>
                  <a:srgbClr val="0070C0"/>
                </a:solidFill>
              </a:rPr>
              <a:t>Transformer architecture </a:t>
            </a:r>
            <a:r>
              <a:rPr lang="en-US" dirty="0"/>
              <a:t>(2017)</a:t>
            </a:r>
          </a:p>
          <a:p>
            <a:pPr marL="342900" indent="-342900">
              <a:buFont typeface="Arial" panose="020B0604020202020204" pitchFamily="34" charset="0"/>
              <a:buChar char="•"/>
            </a:pPr>
            <a:r>
              <a:rPr lang="en-US" dirty="0">
                <a:solidFill>
                  <a:srgbClr val="0070C0"/>
                </a:solidFill>
              </a:rPr>
              <a:t>ACM A. M. Turing Award</a:t>
            </a:r>
            <a:r>
              <a:rPr lang="en-US" dirty="0"/>
              <a:t> for Geoffrey Hinton, Joshua Bengio and Yann LeCun (2018)</a:t>
            </a:r>
          </a:p>
          <a:p>
            <a:pPr marL="342900" indent="-342900">
              <a:buFont typeface="Arial" panose="020B0604020202020204" pitchFamily="34" charset="0"/>
              <a:buChar char="•"/>
            </a:pPr>
            <a:r>
              <a:rPr lang="en-US" dirty="0">
                <a:solidFill>
                  <a:srgbClr val="0070C0"/>
                </a:solidFill>
              </a:rPr>
              <a:t>Nobel Prize in Physics </a:t>
            </a:r>
            <a:r>
              <a:rPr lang="en-US" dirty="0"/>
              <a:t>for John Hopfield and Geoffrey Hinton (2024)</a:t>
            </a:r>
          </a:p>
          <a:p>
            <a:pPr marL="342900" indent="-342900">
              <a:buFont typeface="Arial" panose="020B0604020202020204" pitchFamily="34" charset="0"/>
              <a:buChar char="•"/>
            </a:pPr>
            <a:r>
              <a:rPr lang="en-US" dirty="0">
                <a:solidFill>
                  <a:srgbClr val="0070C0"/>
                </a:solidFill>
              </a:rPr>
              <a:t>Nobel Prize in Chemistry </a:t>
            </a:r>
            <a:r>
              <a:rPr lang="en-US" dirty="0"/>
              <a:t>for </a:t>
            </a:r>
            <a:r>
              <a:rPr lang="en-US" b="0" i="0" u="none" strike="noStrike" dirty="0">
                <a:solidFill>
                  <a:srgbClr val="2E2A25"/>
                </a:solidFill>
                <a:effectLst/>
                <a:latin typeface="Alfred Serif Regular"/>
              </a:rPr>
              <a:t>Demis Hassabis, John Jumper and David Baker </a:t>
            </a:r>
            <a:r>
              <a:rPr lang="en-US" dirty="0"/>
              <a:t>(2024)</a:t>
            </a:r>
          </a:p>
          <a:p>
            <a:endParaRPr lang="en-US" dirty="0"/>
          </a:p>
        </p:txBody>
      </p:sp>
      <p:sp>
        <p:nvSpPr>
          <p:cNvPr id="6" name="Google Shape;115;p16">
            <a:extLst>
              <a:ext uri="{FF2B5EF4-FFF2-40B4-BE49-F238E27FC236}">
                <a16:creationId xmlns:a16="http://schemas.microsoft.com/office/drawing/2014/main" id="{1D32A3DC-896B-F50D-42D4-9356FB805A0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dirty="0"/>
              <a:t>Markus Müller</a:t>
            </a:r>
          </a:p>
        </p:txBody>
      </p:sp>
      <p:pic>
        <p:nvPicPr>
          <p:cNvPr id="7" name="Google Shape;155;p20">
            <a:extLst>
              <a:ext uri="{FF2B5EF4-FFF2-40B4-BE49-F238E27FC236}">
                <a16:creationId xmlns:a16="http://schemas.microsoft.com/office/drawing/2014/main" id="{06BDAC7D-1D6D-E2AC-C18D-8E7CADE10763}"/>
              </a:ext>
            </a:extLst>
          </p:cNvPr>
          <p:cNvPicPr preferRelativeResize="0"/>
          <p:nvPr/>
        </p:nvPicPr>
        <p:blipFill rotWithShape="1">
          <a:blip r:embed="rId2">
            <a:alphaModFix/>
          </a:blip>
          <a:srcRect/>
          <a:stretch/>
        </p:blipFill>
        <p:spPr>
          <a:xfrm>
            <a:off x="10124949" y="3994944"/>
            <a:ext cx="1612900" cy="774700"/>
          </a:xfrm>
          <a:prstGeom prst="rect">
            <a:avLst/>
          </a:prstGeom>
          <a:noFill/>
          <a:ln>
            <a:noFill/>
          </a:ln>
        </p:spPr>
      </p:pic>
    </p:spTree>
    <p:extLst>
      <p:ext uri="{BB962C8B-B14F-4D97-AF65-F5344CB8AC3E}">
        <p14:creationId xmlns:p14="http://schemas.microsoft.com/office/powerpoint/2010/main" val="3832909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AB50-09B5-4E01-D921-A9299D454066}"/>
              </a:ext>
            </a:extLst>
          </p:cNvPr>
          <p:cNvSpPr>
            <a:spLocks noGrp="1"/>
          </p:cNvSpPr>
          <p:nvPr>
            <p:ph type="title"/>
          </p:nvPr>
        </p:nvSpPr>
        <p:spPr/>
        <p:txBody>
          <a:bodyPr/>
          <a:lstStyle/>
          <a:p>
            <a:r>
              <a:rPr lang="en-GB" dirty="0"/>
              <a:t>Going deep (ILSRVC challenge)</a:t>
            </a:r>
            <a:endParaRPr lang="en-US" dirty="0"/>
          </a:p>
        </p:txBody>
      </p:sp>
      <p:sp>
        <p:nvSpPr>
          <p:cNvPr id="5" name="Google Shape;162;p21">
            <a:extLst>
              <a:ext uri="{FF2B5EF4-FFF2-40B4-BE49-F238E27FC236}">
                <a16:creationId xmlns:a16="http://schemas.microsoft.com/office/drawing/2014/main" id="{BBE3411D-CB76-4A95-3928-4EF363591196}"/>
              </a:ext>
            </a:extLst>
          </p:cNvPr>
          <p:cNvSpPr txBox="1"/>
          <p:nvPr/>
        </p:nvSpPr>
        <p:spPr>
          <a:xfrm>
            <a:off x="2622769" y="6123543"/>
            <a:ext cx="40010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2"/>
              </a:rPr>
              <a:t>Russakovsky et al., Int J Comput Vis 2015</a:t>
            </a:r>
            <a:endParaRPr sz="1800">
              <a:solidFill>
                <a:schemeClr val="dk1"/>
              </a:solidFill>
              <a:latin typeface="Calibri"/>
              <a:ea typeface="Calibri"/>
              <a:cs typeface="Calibri"/>
              <a:sym typeface="Calibri"/>
            </a:endParaRPr>
          </a:p>
        </p:txBody>
      </p:sp>
      <p:sp>
        <p:nvSpPr>
          <p:cNvPr id="6" name="Google Shape;163;p21">
            <a:extLst>
              <a:ext uri="{FF2B5EF4-FFF2-40B4-BE49-F238E27FC236}">
                <a16:creationId xmlns:a16="http://schemas.microsoft.com/office/drawing/2014/main" id="{50B179B9-6337-F48A-05EF-92364CB49D8B}"/>
              </a:ext>
            </a:extLst>
          </p:cNvPr>
          <p:cNvSpPr txBox="1"/>
          <p:nvPr/>
        </p:nvSpPr>
        <p:spPr>
          <a:xfrm>
            <a:off x="7997070" y="6116165"/>
            <a:ext cx="28649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https://www.image-net.org/</a:t>
            </a:r>
            <a:endParaRPr sz="1800">
              <a:solidFill>
                <a:schemeClr val="dk1"/>
              </a:solidFill>
              <a:latin typeface="Calibri"/>
              <a:ea typeface="Calibri"/>
              <a:cs typeface="Calibri"/>
              <a:sym typeface="Calibri"/>
            </a:endParaRPr>
          </a:p>
        </p:txBody>
      </p:sp>
      <p:pic>
        <p:nvPicPr>
          <p:cNvPr id="7" name="Google Shape;164;p21" descr="A graph of a number of numbers&#10;&#10;Description automatically generated with medium confidence">
            <a:extLst>
              <a:ext uri="{FF2B5EF4-FFF2-40B4-BE49-F238E27FC236}">
                <a16:creationId xmlns:a16="http://schemas.microsoft.com/office/drawing/2014/main" id="{759F708D-23B5-3C73-9DDA-66AA44310400}"/>
              </a:ext>
            </a:extLst>
          </p:cNvPr>
          <p:cNvPicPr preferRelativeResize="0"/>
          <p:nvPr/>
        </p:nvPicPr>
        <p:blipFill rotWithShape="1">
          <a:blip r:embed="rId4">
            <a:alphaModFix/>
          </a:blip>
          <a:srcRect/>
          <a:stretch/>
        </p:blipFill>
        <p:spPr>
          <a:xfrm>
            <a:off x="0" y="3120105"/>
            <a:ext cx="7490150" cy="2996060"/>
          </a:xfrm>
          <a:prstGeom prst="rect">
            <a:avLst/>
          </a:prstGeom>
          <a:noFill/>
          <a:ln>
            <a:noFill/>
          </a:ln>
        </p:spPr>
      </p:pic>
      <p:sp>
        <p:nvSpPr>
          <p:cNvPr id="8" name="Google Shape;165;p21">
            <a:extLst>
              <a:ext uri="{FF2B5EF4-FFF2-40B4-BE49-F238E27FC236}">
                <a16:creationId xmlns:a16="http://schemas.microsoft.com/office/drawing/2014/main" id="{6DF4008B-49EB-BCB3-9820-1685DCAD75B6}"/>
              </a:ext>
            </a:extLst>
          </p:cNvPr>
          <p:cNvSpPr/>
          <p:nvPr/>
        </p:nvSpPr>
        <p:spPr>
          <a:xfrm>
            <a:off x="2622769" y="2817846"/>
            <a:ext cx="4263223" cy="1114198"/>
          </a:xfrm>
          <a:prstGeom prst="rightArrow">
            <a:avLst>
              <a:gd name="adj1" fmla="val 50000"/>
              <a:gd name="adj2" fmla="val 50000"/>
            </a:avLst>
          </a:prstGeom>
          <a:solidFill>
            <a:schemeClr val="accen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Deep learning</a:t>
            </a:r>
            <a:endParaRPr/>
          </a:p>
        </p:txBody>
      </p:sp>
      <p:pic>
        <p:nvPicPr>
          <p:cNvPr id="9" name="Google Shape;166;p21" descr="A graph of numbers and a number of numbers&#10;&#10;Description automatically generated with medium confidence">
            <a:extLst>
              <a:ext uri="{FF2B5EF4-FFF2-40B4-BE49-F238E27FC236}">
                <a16:creationId xmlns:a16="http://schemas.microsoft.com/office/drawing/2014/main" id="{4FD56DD3-9D20-E91E-F47A-8301C1810C7A}"/>
              </a:ext>
            </a:extLst>
          </p:cNvPr>
          <p:cNvPicPr preferRelativeResize="0"/>
          <p:nvPr/>
        </p:nvPicPr>
        <p:blipFill rotWithShape="1">
          <a:blip r:embed="rId5">
            <a:alphaModFix/>
          </a:blip>
          <a:srcRect/>
          <a:stretch/>
        </p:blipFill>
        <p:spPr>
          <a:xfrm>
            <a:off x="6885992" y="1215105"/>
            <a:ext cx="5080000" cy="3810000"/>
          </a:xfrm>
          <a:prstGeom prst="rect">
            <a:avLst/>
          </a:prstGeom>
          <a:noFill/>
          <a:ln>
            <a:noFill/>
          </a:ln>
        </p:spPr>
      </p:pic>
      <p:pic>
        <p:nvPicPr>
          <p:cNvPr id="10" name="Google Shape;167;p21">
            <a:extLst>
              <a:ext uri="{FF2B5EF4-FFF2-40B4-BE49-F238E27FC236}">
                <a16:creationId xmlns:a16="http://schemas.microsoft.com/office/drawing/2014/main" id="{7F74A950-3305-71DA-928F-C8C71CCAC322}"/>
              </a:ext>
            </a:extLst>
          </p:cNvPr>
          <p:cNvPicPr preferRelativeResize="0"/>
          <p:nvPr/>
        </p:nvPicPr>
        <p:blipFill rotWithShape="1">
          <a:blip r:embed="rId6">
            <a:alphaModFix/>
          </a:blip>
          <a:srcRect/>
          <a:stretch/>
        </p:blipFill>
        <p:spPr>
          <a:xfrm>
            <a:off x="884694" y="1241118"/>
            <a:ext cx="3060700" cy="863600"/>
          </a:xfrm>
          <a:prstGeom prst="rect">
            <a:avLst/>
          </a:prstGeom>
          <a:noFill/>
          <a:ln>
            <a:noFill/>
          </a:ln>
        </p:spPr>
      </p:pic>
      <p:sp>
        <p:nvSpPr>
          <p:cNvPr id="11" name="Google Shape;168;p21">
            <a:extLst>
              <a:ext uri="{FF2B5EF4-FFF2-40B4-BE49-F238E27FC236}">
                <a16:creationId xmlns:a16="http://schemas.microsoft.com/office/drawing/2014/main" id="{FBA819D4-16B8-3109-FD33-3DBF8B275EA7}"/>
              </a:ext>
            </a:extLst>
          </p:cNvPr>
          <p:cNvSpPr txBox="1"/>
          <p:nvPr/>
        </p:nvSpPr>
        <p:spPr>
          <a:xfrm>
            <a:off x="4310261" y="1402648"/>
            <a:ext cx="183223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1’200’000 images</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1000 categories</a:t>
            </a:r>
            <a:endParaRPr/>
          </a:p>
        </p:txBody>
      </p:sp>
      <p:sp>
        <p:nvSpPr>
          <p:cNvPr id="12" name="Google Shape;169;p21">
            <a:extLst>
              <a:ext uri="{FF2B5EF4-FFF2-40B4-BE49-F238E27FC236}">
                <a16:creationId xmlns:a16="http://schemas.microsoft.com/office/drawing/2014/main" id="{BED9C6D1-1D76-35BB-BEA7-80C93BC29201}"/>
              </a:ext>
            </a:extLst>
          </p:cNvPr>
          <p:cNvSpPr txBox="1"/>
          <p:nvPr/>
        </p:nvSpPr>
        <p:spPr>
          <a:xfrm rot="-2322293">
            <a:off x="8051748" y="3151277"/>
            <a:ext cx="19162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62.3M parameters</a:t>
            </a:r>
            <a:endParaRPr/>
          </a:p>
        </p:txBody>
      </p:sp>
      <p:sp>
        <p:nvSpPr>
          <p:cNvPr id="15" name="Google Shape;115;p16">
            <a:extLst>
              <a:ext uri="{FF2B5EF4-FFF2-40B4-BE49-F238E27FC236}">
                <a16:creationId xmlns:a16="http://schemas.microsoft.com/office/drawing/2014/main" id="{D4935086-C458-C998-4A54-C1DBE515F78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6706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
                                        </p:tgtEl>
                                      </p:cBhvr>
                                    </p:animEffect>
                                    <p:set>
                                      <p:cBhvr>
                                        <p:cTn id="11" dur="1" fill="hold">
                                          <p:stCondLst>
                                            <p:cond delay="500"/>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lobal theme">
  <a:themeElements>
    <a:clrScheme name="SIB">
      <a:dk1>
        <a:srgbClr val="1E2232"/>
      </a:dk1>
      <a:lt1>
        <a:srgbClr val="FFFFFF"/>
      </a:lt1>
      <a:dk2>
        <a:srgbClr val="E20613"/>
      </a:dk2>
      <a:lt2>
        <a:srgbClr val="E7E6E6"/>
      </a:lt2>
      <a:accent1>
        <a:srgbClr val="77E0C1"/>
      </a:accent1>
      <a:accent2>
        <a:srgbClr val="3368ED"/>
      </a:accent2>
      <a:accent3>
        <a:srgbClr val="F6D0D0"/>
      </a:accent3>
      <a:accent4>
        <a:srgbClr val="50B798"/>
      </a:accent4>
      <a:accent5>
        <a:srgbClr val="F6F6F6"/>
      </a:accent5>
      <a:accent6>
        <a:srgbClr val="000000"/>
      </a:accent6>
      <a:hlink>
        <a:srgbClr val="3267ED"/>
      </a:hlink>
      <a:folHlink>
        <a:srgbClr val="1E213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2"/>
          </a:solidFill>
          <a:tailEnd type="triangle"/>
        </a:ln>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Presentation1" id="{93814ACB-4DFE-1145-9162-EEB2F5642B93}" vid="{3B2A7D0F-4986-AE46-994F-7F87C99F293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1cd6d5f-6ae9-4e54-9898-8992a7ff3036">
      <Terms xmlns="http://schemas.microsoft.com/office/infopath/2007/PartnerControls"/>
    </lcf76f155ced4ddcb4097134ff3c332f>
    <TaxCatchAll xmlns="1136f6dd-7c48-4f33-aa6a-8b8e7584cec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884769A1460844A8276E9E33D9EC1F" ma:contentTypeVersion="18" ma:contentTypeDescription="Create a new document." ma:contentTypeScope="" ma:versionID="862be7831bece5b7e492a8b08d267219">
  <xsd:schema xmlns:xsd="http://www.w3.org/2001/XMLSchema" xmlns:xs="http://www.w3.org/2001/XMLSchema" xmlns:p="http://schemas.microsoft.com/office/2006/metadata/properties" xmlns:ns2="51cd6d5f-6ae9-4e54-9898-8992a7ff3036" xmlns:ns3="1136f6dd-7c48-4f33-aa6a-8b8e7584cecf" targetNamespace="http://schemas.microsoft.com/office/2006/metadata/properties" ma:root="true" ma:fieldsID="95efe265791425ad2f5f80f2fe8593f6" ns2:_="" ns3:_="">
    <xsd:import namespace="51cd6d5f-6ae9-4e54-9898-8992a7ff3036"/>
    <xsd:import namespace="1136f6dd-7c48-4f33-aa6a-8b8e7584ce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cd6d5f-6ae9-4e54-9898-8992a7ff30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af233ad-a872-49f3-8d8c-f1cf611cbd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36f6dd-7c48-4f33-aa6a-8b8e7584cec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6480a6-8657-40ee-b73b-62f5e6461347}" ma:internalName="TaxCatchAll" ma:showField="CatchAllData" ma:web="1136f6dd-7c48-4f33-aa6a-8b8e7584ce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234DFD-9E98-47EE-A822-37224EBFD705}">
  <ds:schemaRefs>
    <ds:schemaRef ds:uri="http://schemas.microsoft.com/sharepoint/v3/contenttype/forms"/>
  </ds:schemaRefs>
</ds:datastoreItem>
</file>

<file path=customXml/itemProps2.xml><?xml version="1.0" encoding="utf-8"?>
<ds:datastoreItem xmlns:ds="http://schemas.openxmlformats.org/officeDocument/2006/customXml" ds:itemID="{00B38228-41B2-4CC0-85B6-8CB372D27A8C}">
  <ds:schemaRefs>
    <ds:schemaRef ds:uri="http://purl.org/dc/terms/"/>
    <ds:schemaRef ds:uri="http://schemas.microsoft.com/office/infopath/2007/PartnerControls"/>
    <ds:schemaRef ds:uri="http://purl.org/dc/dcmitype/"/>
    <ds:schemaRef ds:uri="51cd6d5f-6ae9-4e54-9898-8992a7ff3036"/>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1136f6dd-7c48-4f33-aa6a-8b8e7584cecf"/>
    <ds:schemaRef ds:uri="http://www.w3.org/XML/1998/namespace"/>
  </ds:schemaRefs>
</ds:datastoreItem>
</file>

<file path=customXml/itemProps3.xml><?xml version="1.0" encoding="utf-8"?>
<ds:datastoreItem xmlns:ds="http://schemas.openxmlformats.org/officeDocument/2006/customXml" ds:itemID="{A1D7D66D-F0AF-4BF4-B3F5-C38CCF3281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cd6d5f-6ae9-4e54-9898-8992a7ff3036"/>
    <ds:schemaRef ds:uri="1136f6dd-7c48-4f33-aa6a-8b8e7584c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Global theme</Template>
  <TotalTime>12613</TotalTime>
  <Words>10767</Words>
  <Application>Microsoft Macintosh PowerPoint</Application>
  <PresentationFormat>Widescreen</PresentationFormat>
  <Paragraphs>998</Paragraphs>
  <Slides>71</Slides>
  <Notes>53</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-webkit-standard</vt:lpstr>
      <vt:lpstr>Alfred Serif Regular</vt:lpstr>
      <vt:lpstr>Arial</vt:lpstr>
      <vt:lpstr>Calibri</vt:lpstr>
      <vt:lpstr>Cambria Math</vt:lpstr>
      <vt:lpstr>Corbel</vt:lpstr>
      <vt:lpstr>Noto Sans Symbols</vt:lpstr>
      <vt:lpstr>Roboto</vt:lpstr>
      <vt:lpstr>Times New Roman</vt:lpstr>
      <vt:lpstr>Global theme</vt:lpstr>
      <vt:lpstr>Introduction to Deep Learning</vt:lpstr>
      <vt:lpstr>Outline</vt:lpstr>
      <vt:lpstr>Learning Deep Learning (DL)</vt:lpstr>
      <vt:lpstr>Outline</vt:lpstr>
      <vt:lpstr>PowerPoint Presentation</vt:lpstr>
      <vt:lpstr>PowerPoint Presentation</vt:lpstr>
      <vt:lpstr>Deep Learning citations</vt:lpstr>
      <vt:lpstr>Early successes of DL</vt:lpstr>
      <vt:lpstr>Going deep (ILSRVC challenge)</vt:lpstr>
      <vt:lpstr>Going deeper (Large Language Models - LLMs)</vt:lpstr>
      <vt:lpstr>Deep learning success</vt:lpstr>
      <vt:lpstr>Outline</vt:lpstr>
      <vt:lpstr>Single-layer perceptron</vt:lpstr>
      <vt:lpstr>Single-layer perceptron ~ logistic regression</vt:lpstr>
      <vt:lpstr>Multi-layer perceptron (MLP)</vt:lpstr>
      <vt:lpstr>Multi-layer perceptron (MLP)</vt:lpstr>
      <vt:lpstr>Multi-layer perceptron (MLP)</vt:lpstr>
      <vt:lpstr>MLP or Deep Neural Network (DNN)</vt:lpstr>
      <vt:lpstr>DNN</vt:lpstr>
      <vt:lpstr>DNN</vt:lpstr>
      <vt:lpstr>PowerPoint Presentation</vt:lpstr>
      <vt:lpstr>Representations in Convolutional NN</vt:lpstr>
      <vt:lpstr>Word embeddings</vt:lpstr>
      <vt:lpstr>Word embeddings</vt:lpstr>
      <vt:lpstr>Protein Sequence Embeddings</vt:lpstr>
      <vt:lpstr>Encoder-decoders, autoencoders</vt:lpstr>
      <vt:lpstr>Outline</vt:lpstr>
      <vt:lpstr>Number of hidden layers and neurons in MLP</vt:lpstr>
      <vt:lpstr>Training data size and model complexity</vt:lpstr>
      <vt:lpstr>Supervised training of DNN</vt:lpstr>
      <vt:lpstr>Loss or cost functions</vt:lpstr>
      <vt:lpstr>Loss landscape</vt:lpstr>
      <vt:lpstr>Gradient descent (GD)</vt:lpstr>
      <vt:lpstr>AutoDiff/Backpropagation</vt:lpstr>
      <vt:lpstr>DNN can be difficult to train with GD </vt:lpstr>
      <vt:lpstr>Deep Believe Networks: Unsupervised pretraining  with Restricted Boltzmann Machines (RBM)</vt:lpstr>
      <vt:lpstr>How can we better train DNNs?</vt:lpstr>
      <vt:lpstr>Momentum gradient descent</vt:lpstr>
      <vt:lpstr>Stochastic gradient descent (SGD)</vt:lpstr>
      <vt:lpstr>Weight initialization</vt:lpstr>
      <vt:lpstr>Activation functions</vt:lpstr>
      <vt:lpstr>Learning rate</vt:lpstr>
      <vt:lpstr>Learning rate schedule</vt:lpstr>
      <vt:lpstr>Regularization</vt:lpstr>
      <vt:lpstr>Regularization</vt:lpstr>
      <vt:lpstr>Regularization: early stopping</vt:lpstr>
      <vt:lpstr>Regularization: dropout</vt:lpstr>
      <vt:lpstr>Regularization: batch normalization</vt:lpstr>
      <vt:lpstr>Regularization and generalisation</vt:lpstr>
      <vt:lpstr>The art of DL: chose the right architecture and hyperparameters</vt:lpstr>
      <vt:lpstr>Outline</vt:lpstr>
      <vt:lpstr>Generalization of DNNs</vt:lpstr>
      <vt:lpstr>The magic of DNN: breaking the variance barrier</vt:lpstr>
      <vt:lpstr>Generalization of CNNs for corrupted images</vt:lpstr>
      <vt:lpstr>Is there a free lunch? Robustness to adversarial attacks</vt:lpstr>
      <vt:lpstr>Similar for CNN is not similar for humans</vt:lpstr>
      <vt:lpstr>How to counter adversarial attacks</vt:lpstr>
      <vt:lpstr>Evidential deep learning (EDL) for classification</vt:lpstr>
      <vt:lpstr>Evidential deep learning (EDL) for classification</vt:lpstr>
      <vt:lpstr>Outline</vt:lpstr>
      <vt:lpstr>When should I start using deep learning?</vt:lpstr>
      <vt:lpstr>Using a language model to detect heart failure by parsing medical discharge summaries </vt:lpstr>
      <vt:lpstr>Zero-shot learning from protein LLMs</vt:lpstr>
      <vt:lpstr>Few-shot learning with single cell foundation models</vt:lpstr>
      <vt:lpstr>AlphaFold2</vt:lpstr>
      <vt:lpstr>AlphaFold2</vt:lpstr>
      <vt:lpstr>Some AlphaFold2 Results</vt:lpstr>
      <vt:lpstr>Improvements after AlphaFold2</vt:lpstr>
      <vt:lpstr>Prosit – MS/MS spectrum prediction</vt:lpstr>
      <vt:lpstr>Prosit – MS/MS spectrum prediction</vt:lpstr>
      <vt:lpstr>Tabular data: DL or gradient boosting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Thuong Tran</dc:creator>
  <cp:lastModifiedBy>Thuong Tran</cp:lastModifiedBy>
  <cp:revision>49</cp:revision>
  <dcterms:created xsi:type="dcterms:W3CDTF">2024-10-29T09:35:42Z</dcterms:created>
  <dcterms:modified xsi:type="dcterms:W3CDTF">2024-11-07T06:31:53Z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0x010100D1884769A1460844A8276E9E33D9EC1F</vt:lpwstr>
  </property>
  <property fmtid="{D5CDD505-2E9C-101B-9397-08002B2CF9AE}" pid="3" name="MediaServiceImageTags">
    <vt:lpwstr/>
  </property>
</Properties>
</file>